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39" r:id="rId2"/>
    <p:sldId id="489" r:id="rId3"/>
    <p:sldId id="543" r:id="rId4"/>
    <p:sldId id="560" r:id="rId5"/>
    <p:sldId id="532" r:id="rId6"/>
    <p:sldId id="561" r:id="rId7"/>
    <p:sldId id="562" r:id="rId8"/>
    <p:sldId id="558" r:id="rId9"/>
    <p:sldId id="563" r:id="rId10"/>
    <p:sldId id="559" r:id="rId11"/>
    <p:sldId id="564" r:id="rId12"/>
    <p:sldId id="555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86277" autoAdjust="0"/>
  </p:normalViewPr>
  <p:slideViewPr>
    <p:cSldViewPr snapToGrid="0">
      <p:cViewPr varScale="1">
        <p:scale>
          <a:sx n="62" d="100"/>
          <a:sy n="62" d="100"/>
        </p:scale>
        <p:origin x="55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6833" cy="465797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r">
              <a:defRPr sz="1200"/>
            </a:lvl1pPr>
          </a:lstStyle>
          <a:p>
            <a:fld id="{FD139B90-EDBF-4EDB-9784-2F9C2E3845C8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883" y="469585"/>
            <a:ext cx="6248400" cy="468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1" tIns="46250" rIns="92501" bIns="462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8839" y="5228491"/>
            <a:ext cx="5588000" cy="3585623"/>
          </a:xfrm>
          <a:prstGeom prst="rect">
            <a:avLst/>
          </a:prstGeom>
        </p:spPr>
        <p:txBody>
          <a:bodyPr vert="horz" lIns="92501" tIns="46250" rIns="92501" bIns="462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5796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5796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r">
              <a:defRPr sz="1200"/>
            </a:lvl1pPr>
          </a:lstStyle>
          <a:p>
            <a:fld id="{2A4ECAD6-AB4E-46C2-B52E-06A5F201A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1160463"/>
            <a:ext cx="6413500" cy="481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6385169"/>
            <a:ext cx="5588000" cy="17380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23689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408483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1160463"/>
            <a:ext cx="6413500" cy="481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6385169"/>
            <a:ext cx="5588000" cy="17380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4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52022A-2D4E-450E-AEE9-A0D38C180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A773A8-93C6-497A-B190-B28E1737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Referred to as the “Multifamily Recycling Ordinance”</a:t>
            </a:r>
          </a:p>
        </p:txBody>
      </p:sp>
    </p:spTree>
    <p:extLst>
      <p:ext uri="{BB962C8B-B14F-4D97-AF65-F5344CB8AC3E}">
        <p14:creationId xmlns:p14="http://schemas.microsoft.com/office/powerpoint/2010/main" val="26423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35462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4910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26871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87212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89BCB80-9B0A-4E5F-8BB0-D9D1C9F69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298189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180490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0BCD40D-A427-40F2-9E7D-2C7D63067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EC36F2C-3A44-4510-BB96-1EEFBDA6A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2263" y="469900"/>
            <a:ext cx="6248400" cy="4686300"/>
          </a:xfrm>
        </p:spPr>
      </p:sp>
    </p:spTree>
    <p:extLst>
      <p:ext uri="{BB962C8B-B14F-4D97-AF65-F5344CB8AC3E}">
        <p14:creationId xmlns:p14="http://schemas.microsoft.com/office/powerpoint/2010/main" val="39125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</p:spTree>
    <p:extLst>
      <p:ext uri="{BB962C8B-B14F-4D97-AF65-F5344CB8AC3E}">
        <p14:creationId xmlns:p14="http://schemas.microsoft.com/office/powerpoint/2010/main" val="14024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364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26693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38322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9" y="272760"/>
            <a:ext cx="8050267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28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2390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 Date</a:t>
            </a:r>
          </a:p>
        </p:txBody>
      </p:sp>
    </p:spTree>
    <p:extLst>
      <p:ext uri="{BB962C8B-B14F-4D97-AF65-F5344CB8AC3E}">
        <p14:creationId xmlns:p14="http://schemas.microsoft.com/office/powerpoint/2010/main" val="26074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5A2C-8CA9-41E8-9A62-5CA12D0B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AABA4-E0BE-4BC7-B796-181B183F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37C0-9FAD-40AF-BE1E-AC40D3A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BAB4E-9DA7-489F-B1E7-4CB6F6E99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B344D-FF78-4DAB-930C-A898E0A73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E59BF-2BF3-4F6E-9E0A-2554E6C0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9DFC-23E8-4189-BE15-90B9D898F3B8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A3821-471C-4C16-BE59-37A0DF95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4DBEE-F533-41E8-AA69-E519D1F4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FC77-04E9-4864-AEB0-C27846591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2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454-CA32-47AB-AC14-D1A3FFF3631C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9" r:id="rId4"/>
    <p:sldLayoutId id="2147483670" r:id="rId5"/>
    <p:sldLayoutId id="2147483673" r:id="rId6"/>
    <p:sldLayoutId id="2147483671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559996"/>
            <a:ext cx="4177874" cy="1520084"/>
          </a:xfrm>
        </p:spPr>
        <p:txBody>
          <a:bodyPr>
            <a:normAutofit/>
          </a:bodyPr>
          <a:lstStyle/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668958"/>
            <a:ext cx="4177874" cy="15200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Zoning Ordinance Advisory Committee (ZOAC)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February 6,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CF5CA-E1B9-4539-BAE9-FC94591540D5}"/>
              </a:ext>
            </a:extLst>
          </p:cNvPr>
          <p:cNvSpPr txBox="1">
            <a:spLocks/>
          </p:cNvSpPr>
          <p:nvPr/>
        </p:nvSpPr>
        <p:spPr>
          <a:xfrm>
            <a:off x="381540" y="1184030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DCA190-003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046469-76BE-450D-B0B8-9F25DD44F28B}"/>
              </a:ext>
            </a:extLst>
          </p:cNvPr>
          <p:cNvSpPr txBox="1">
            <a:spLocks/>
          </p:cNvSpPr>
          <p:nvPr/>
        </p:nvSpPr>
        <p:spPr>
          <a:xfrm>
            <a:off x="899701" y="1827223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7BC2A-4AAF-4A68-86EF-B87CFCEC31B9}"/>
              </a:ext>
            </a:extLst>
          </p:cNvPr>
          <p:cNvSpPr txBox="1">
            <a:spLocks/>
          </p:cNvSpPr>
          <p:nvPr/>
        </p:nvSpPr>
        <p:spPr>
          <a:xfrm>
            <a:off x="381540" y="572711"/>
            <a:ext cx="8467820" cy="883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Parking Reduction for Multifamily                  Recycling Container</a:t>
            </a:r>
          </a:p>
        </p:txBody>
      </p:sp>
    </p:spTree>
    <p:extLst>
      <p:ext uri="{BB962C8B-B14F-4D97-AF65-F5344CB8AC3E}">
        <p14:creationId xmlns:p14="http://schemas.microsoft.com/office/powerpoint/2010/main" val="251110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37" y="235431"/>
            <a:ext cx="85021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/>
              <a:t>Multifamily Properties Parking Sampling</a:t>
            </a:r>
            <a:endParaRPr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D429E-4DCF-4C9A-8FC0-0DB6831E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9" y="727874"/>
            <a:ext cx="6869408" cy="58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99200"/>
            <a:ext cx="85021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/>
              <a:t>Findings from Parking Sampling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17 out of 22 properties sampled actually provide more than the number of parking spaces required </a:t>
            </a:r>
          </a:p>
          <a:p>
            <a:pPr algn="just"/>
            <a:r>
              <a:rPr lang="en-US" dirty="0"/>
              <a:t>4 provide exactly what is required</a:t>
            </a:r>
          </a:p>
          <a:p>
            <a:pPr algn="just"/>
            <a:r>
              <a:rPr lang="en-US" dirty="0"/>
              <a:t>1 provides significantly less that what is required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559996"/>
            <a:ext cx="4177874" cy="1520084"/>
          </a:xfrm>
        </p:spPr>
        <p:txBody>
          <a:bodyPr>
            <a:normAutofit/>
          </a:bodyPr>
          <a:lstStyle/>
          <a:p>
            <a:r>
              <a:rPr lang="en-US" dirty="0"/>
              <a:t>Sustainable Development &amp; Construction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668958"/>
            <a:ext cx="4177874" cy="15200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Zoning Ordinance Advisory Committee (ZOAC)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February 6,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CF5CA-E1B9-4539-BAE9-FC94591540D5}"/>
              </a:ext>
            </a:extLst>
          </p:cNvPr>
          <p:cNvSpPr txBox="1">
            <a:spLocks/>
          </p:cNvSpPr>
          <p:nvPr/>
        </p:nvSpPr>
        <p:spPr>
          <a:xfrm>
            <a:off x="523781" y="1249510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DCA190-003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046469-76BE-450D-B0B8-9F25DD44F28B}"/>
              </a:ext>
            </a:extLst>
          </p:cNvPr>
          <p:cNvSpPr txBox="1">
            <a:spLocks/>
          </p:cNvSpPr>
          <p:nvPr/>
        </p:nvSpPr>
        <p:spPr>
          <a:xfrm>
            <a:off x="899701" y="1827223"/>
            <a:ext cx="2947916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7BC2A-4AAF-4A68-86EF-B87CFCEC31B9}"/>
              </a:ext>
            </a:extLst>
          </p:cNvPr>
          <p:cNvSpPr txBox="1">
            <a:spLocks/>
          </p:cNvSpPr>
          <p:nvPr/>
        </p:nvSpPr>
        <p:spPr>
          <a:xfrm>
            <a:off x="381540" y="572711"/>
            <a:ext cx="8467820" cy="74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63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Parking Reduction for Multifamily                  Recycling Container</a:t>
            </a:r>
          </a:p>
        </p:txBody>
      </p:sp>
    </p:spTree>
    <p:extLst>
      <p:ext uri="{BB962C8B-B14F-4D97-AF65-F5344CB8AC3E}">
        <p14:creationId xmlns:p14="http://schemas.microsoft.com/office/powerpoint/2010/main" val="33490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Background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306600" cy="37104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January 23, 2020 ZOAC considered this item and requested additional information from staff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BDA process for requesting a special exception for required parking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Tiered approach to allowing a parking reduction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Correct reference to Chap. 18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Issue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7" y="1283127"/>
            <a:ext cx="8163919" cy="40233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Section 18-5.1(e) of the Multifamily Recycling Ordinance contains a provision for a parking reduction in order to provide adequate space for recycling containers</a:t>
            </a:r>
          </a:p>
          <a:p>
            <a:pPr algn="just"/>
            <a:r>
              <a:rPr lang="en-US" dirty="0"/>
              <a:t>Parking is a zoning regulation and all parking requirements, regulations,  and reductions are held in Chap. 51A  </a:t>
            </a:r>
          </a:p>
          <a:p>
            <a:pPr algn="just"/>
            <a:r>
              <a:rPr lang="en-US" dirty="0"/>
              <a:t>Currently, Section 51A-4.209(b)(5), “Multifamily Use,” does not provide for a parking reduction</a:t>
            </a:r>
          </a:p>
          <a:p>
            <a:pPr algn="just"/>
            <a:r>
              <a:rPr lang="en-US" dirty="0"/>
              <a:t>Without an amendment to Chap. 51A, the only way to get a parking reduction as referred to in Chap. 18, is to go to the Board of Adjustment for a special exception to the number of off-street parking spaces required for the site.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5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BDA Process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25" y="1118698"/>
            <a:ext cx="8163919" cy="41878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Application and fee submitted to BI by deadline date</a:t>
            </a:r>
          </a:p>
          <a:p>
            <a:pPr lvl="1" algn="just"/>
            <a:r>
              <a:rPr lang="en-US" dirty="0"/>
              <a:t>Fee: $900 + $100/space 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Request is scheduled for BDA public hearing date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Approx. 6 weeks from deadline date for that docket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Notification sent to property owners within 200’, 10 days prior to public hearing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Request is scheduled for BDA public hearing date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Public input is taken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May reduce up to 25% of the required parking or 1 space whichever is greater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BDA considers:</a:t>
            </a:r>
          </a:p>
          <a:p>
            <a:pPr lvl="2" algn="just"/>
            <a:r>
              <a:rPr lang="en-US" dirty="0">
                <a:solidFill>
                  <a:prstClr val="black"/>
                </a:solidFill>
              </a:rPr>
              <a:t>That parking demand does not warrant the required number of off-street parking spaces</a:t>
            </a:r>
          </a:p>
          <a:p>
            <a:pPr lvl="2" algn="just"/>
            <a:r>
              <a:rPr lang="en-US" dirty="0">
                <a:solidFill>
                  <a:prstClr val="black"/>
                </a:solidFill>
              </a:rPr>
              <a:t>That special exception to number of spaces will not create a traffic hazard or increase traffic congestion on adjacent or nearby streets</a:t>
            </a:r>
          </a:p>
          <a:p>
            <a:pPr lvl="2" algn="just"/>
            <a:endParaRPr lang="en-US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Tiered approach to parking reduction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17345"/>
            <a:ext cx="8102504" cy="3710499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1943100" algn="l"/>
                <a:tab pos="5486400" algn="r"/>
              </a:tabLst>
            </a:pPr>
            <a:r>
              <a:rPr lang="en-US" sz="2400" u="sng" dirty="0">
                <a:latin typeface="Arial Narrow" panose="020B0606020202030204" pitchFamily="34" charset="0"/>
                <a:ea typeface="Calibri" panose="020F0502020204030204" pitchFamily="34" charset="0"/>
              </a:rPr>
              <a:t>No. of dwelling units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</a:rPr>
              <a:t>               	</a:t>
            </a:r>
            <a:r>
              <a:rPr lang="en-US" sz="2400" u="sng" dirty="0">
                <a:latin typeface="Arial Narrow" panose="020B0606020202030204" pitchFamily="34" charset="0"/>
                <a:ea typeface="Calibri" panose="020F0502020204030204" pitchFamily="34" charset="0"/>
              </a:rPr>
              <a:t>No. of required parking spaces reduced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943100" algn="l"/>
                <a:tab pos="274320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8 – 24		                          1 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25 – 100              	    up to 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101 - 400	      3% or maximum 6, whichever is less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457200" algn="l"/>
                <a:tab pos="2571750" algn="l"/>
                <a:tab pos="5486400" algn="r"/>
              </a:tabLs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	401+	                         up to 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2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Reference to Chapter 18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102504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proposed amendment to Chapter 51A references Chapter 18-5.1</a:t>
            </a:r>
          </a:p>
          <a:p>
            <a:pPr algn="just"/>
            <a:r>
              <a:rPr lang="en-US" dirty="0"/>
              <a:t>The corrected reference is to Section 18-5.1(e)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Staff Proposal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573750"/>
            <a:ext cx="8102504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Amend Section 51A-4.209(b)(5), “Multifamily Use,” to allow for a parking reduction of one required parking space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Rationale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Recycle ordinance allows 3 options for each site to provide recycling</a:t>
            </a:r>
          </a:p>
          <a:p>
            <a:pPr lvl="1" algn="just"/>
            <a:r>
              <a:rPr lang="en-US" dirty="0"/>
              <a:t>Single Stream</a:t>
            </a:r>
          </a:p>
          <a:p>
            <a:pPr lvl="1" algn="just"/>
            <a:r>
              <a:rPr lang="en-US" dirty="0"/>
              <a:t>Dual Stream</a:t>
            </a:r>
          </a:p>
          <a:p>
            <a:pPr lvl="1" algn="just"/>
            <a:r>
              <a:rPr lang="en-US" dirty="0"/>
              <a:t>Valet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Director of Sanitation may grant: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An implementation extension</a:t>
            </a:r>
          </a:p>
          <a:p>
            <a:pPr lvl="1" algn="just"/>
            <a:r>
              <a:rPr lang="en-US" dirty="0">
                <a:solidFill>
                  <a:prstClr val="black"/>
                </a:solidFill>
              </a:rPr>
              <a:t>An exemption for all or specific provisions of the regulations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Rationale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83127"/>
            <a:ext cx="8163919" cy="394809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A parking reduction of 1 required space is provided </a:t>
            </a:r>
          </a:p>
          <a:p>
            <a:pPr algn="just"/>
            <a:r>
              <a:rPr lang="en-US" dirty="0"/>
              <a:t>Intended to work in concert with the opportunities provided in the Recycle Ordinance for compliance</a:t>
            </a:r>
          </a:p>
          <a:p>
            <a:pPr algn="just"/>
            <a:r>
              <a:rPr lang="en-US" dirty="0"/>
              <a:t>If after all opportunities to comply have been exhausted, an individual property may apply to BDA to request a parking reduction</a:t>
            </a:r>
          </a:p>
          <a:p>
            <a:pPr lvl="1" algn="just">
              <a:buClr>
                <a:schemeClr val="accent2"/>
              </a:buClr>
              <a:buFont typeface="Arial" panose="020B0604020202020204" pitchFamily="34" charset="0"/>
              <a:buChar char="‒"/>
            </a:pPr>
            <a:r>
              <a:rPr lang="en-US" dirty="0"/>
              <a:t>BDA can grant an exception for up to 25% of the number of required parking spaces</a:t>
            </a:r>
          </a:p>
          <a:p>
            <a:pPr lvl="1" algn="just">
              <a:buClr>
                <a:schemeClr val="accent2"/>
              </a:buClr>
              <a:buFont typeface="Arial" panose="020B0604020202020204" pitchFamily="34" charset="0"/>
              <a:buChar char="‒"/>
            </a:pPr>
            <a:r>
              <a:rPr lang="en-US" dirty="0"/>
              <a:t>Based on specific site needs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5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llas Color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3F88"/>
      </a:accent1>
      <a:accent2>
        <a:srgbClr val="669900"/>
      </a:accent2>
      <a:accent3>
        <a:srgbClr val="0166CE"/>
      </a:accent3>
      <a:accent4>
        <a:srgbClr val="2196F3"/>
      </a:accent4>
      <a:accent5>
        <a:srgbClr val="FFA000"/>
      </a:accent5>
      <a:accent6>
        <a:srgbClr val="B54334"/>
      </a:accent6>
      <a:hlink>
        <a:srgbClr val="0563C1"/>
      </a:hlink>
      <a:folHlink>
        <a:srgbClr val="954F72"/>
      </a:folHlink>
    </a:clrScheme>
    <a:fontScheme name="Dallas Fo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C342A3-47E1-4C86-980D-A9991846A24D}" vid="{D62A12E1-2DE3-450D-80EB-22F09A679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eba608fc55a0cb432840c6ad46debc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25ae8f2fec1e4817fcc0d6644fcbd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4881A-314B-48D3-BB20-8D195AC82921}"/>
</file>

<file path=customXml/itemProps2.xml><?xml version="1.0" encoding="utf-8"?>
<ds:datastoreItem xmlns:ds="http://schemas.openxmlformats.org/officeDocument/2006/customXml" ds:itemID="{F6F3D00E-0919-4CB6-939E-DEB73C7F57F8}"/>
</file>

<file path=customXml/itemProps3.xml><?xml version="1.0" encoding="utf-8"?>
<ds:datastoreItem xmlns:ds="http://schemas.openxmlformats.org/officeDocument/2006/customXml" ds:itemID="{6FA40A9B-5FEE-4470-A3C4-ECF33BCFD876}"/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539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Office Theme</vt:lpstr>
      <vt:lpstr>PowerPoint Presentation</vt:lpstr>
      <vt:lpstr>Background</vt:lpstr>
      <vt:lpstr>Issue</vt:lpstr>
      <vt:lpstr>BDA Process </vt:lpstr>
      <vt:lpstr>Tiered approach to parking reduction</vt:lpstr>
      <vt:lpstr>Reference to Chapter 18</vt:lpstr>
      <vt:lpstr>Staff Proposal</vt:lpstr>
      <vt:lpstr>Rationale</vt:lpstr>
      <vt:lpstr>Rationale</vt:lpstr>
      <vt:lpstr>Multifamily Properties Parking Sampling</vt:lpstr>
      <vt:lpstr>Findings from Parking Sampling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Z156-325</dc:title>
  <dc:creator>Warren, Nathan R</dc:creator>
  <cp:lastModifiedBy>Moorman, Donna</cp:lastModifiedBy>
  <cp:revision>185</cp:revision>
  <cp:lastPrinted>2020-01-22T23:31:30Z</cp:lastPrinted>
  <dcterms:created xsi:type="dcterms:W3CDTF">2019-01-24T23:35:42Z</dcterms:created>
  <dcterms:modified xsi:type="dcterms:W3CDTF">2020-03-04T19:52:46Z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