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9" r:id="rId5"/>
    <p:sldId id="279" r:id="rId6"/>
    <p:sldId id="338" r:id="rId7"/>
    <p:sldId id="292" r:id="rId8"/>
    <p:sldId id="293" r:id="rId9"/>
    <p:sldId id="315" r:id="rId10"/>
    <p:sldId id="280" r:id="rId11"/>
    <p:sldId id="311" r:id="rId12"/>
    <p:sldId id="313" r:id="rId13"/>
    <p:sldId id="314" r:id="rId14"/>
    <p:sldId id="333" r:id="rId15"/>
    <p:sldId id="332" r:id="rId16"/>
    <p:sldId id="284" r:id="rId17"/>
    <p:sldId id="317" r:id="rId18"/>
    <p:sldId id="318" r:id="rId19"/>
    <p:sldId id="316" r:id="rId20"/>
    <p:sldId id="312" r:id="rId21"/>
    <p:sldId id="319" r:id="rId22"/>
    <p:sldId id="321" r:id="rId23"/>
    <p:sldId id="327" r:id="rId24"/>
    <p:sldId id="336" r:id="rId25"/>
    <p:sldId id="335" r:id="rId26"/>
    <p:sldId id="328" r:id="rId27"/>
    <p:sldId id="331" r:id="rId28"/>
    <p:sldId id="329" r:id="rId29"/>
    <p:sldId id="330" r:id="rId30"/>
    <p:sldId id="334" r:id="rId31"/>
    <p:sldId id="337" r:id="rId32"/>
    <p:sldId id="322" r:id="rId33"/>
    <p:sldId id="286" r:id="rId34"/>
    <p:sldId id="340" r:id="rId35"/>
    <p:sldId id="339" r:id="rId36"/>
    <p:sldId id="291" r:id="rId37"/>
    <p:sldId id="325" r:id="rId38"/>
    <p:sldId id="326" r:id="rId39"/>
  </p:sldIdLst>
  <p:sldSz cx="12192000" cy="6858000"/>
  <p:notesSz cx="9312275" cy="7026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03F88"/>
    <a:srgbClr val="012555"/>
    <a:srgbClr val="003D8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15" autoAdjust="0"/>
    <p:restoredTop sz="94660"/>
  </p:normalViewPr>
  <p:slideViewPr>
    <p:cSldViewPr snapToGrid="0">
      <p:cViewPr varScale="1">
        <p:scale>
          <a:sx n="111" d="100"/>
          <a:sy n="111" d="100"/>
        </p:scale>
        <p:origin x="720" y="78"/>
      </p:cViewPr>
      <p:guideLst/>
    </p:cSldViewPr>
  </p:slideViewPr>
  <p:notesTextViewPr>
    <p:cViewPr>
      <p:scale>
        <a:sx n="1" d="1"/>
        <a:sy n="1" d="1"/>
      </p:scale>
      <p:origin x="0" y="0"/>
    </p:cViewPr>
  </p:notesTextViewPr>
  <p:sorterViewPr>
    <p:cViewPr varScale="1">
      <p:scale>
        <a:sx n="1" d="1"/>
        <a:sy n="1" d="1"/>
      </p:scale>
      <p:origin x="0" y="-451"/>
    </p:cViewPr>
  </p:sorterViewPr>
  <p:notesViewPr>
    <p:cSldViewPr snapToGrid="0">
      <p:cViewPr varScale="1">
        <p:scale>
          <a:sx n="67" d="100"/>
          <a:sy n="67" d="100"/>
        </p:scale>
        <p:origin x="20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rder, La'Kisha" userId="79c198f5-4dda-4dba-866f-cf8d1ae66137" providerId="ADAL" clId="{BCBF0188-B355-4F2C-96F6-40761273ACEE}"/>
    <pc:docChg chg="delSld modSld">
      <pc:chgData name="Girder, La'Kisha" userId="79c198f5-4dda-4dba-866f-cf8d1ae66137" providerId="ADAL" clId="{BCBF0188-B355-4F2C-96F6-40761273ACEE}" dt="2024-10-25T17:39:12.160" v="55" actId="2696"/>
      <pc:docMkLst>
        <pc:docMk/>
      </pc:docMkLst>
      <pc:sldChg chg="del">
        <pc:chgData name="Girder, La'Kisha" userId="79c198f5-4dda-4dba-866f-cf8d1ae66137" providerId="ADAL" clId="{BCBF0188-B355-4F2C-96F6-40761273ACEE}" dt="2024-10-25T17:38:50.741" v="53" actId="2696"/>
        <pc:sldMkLst>
          <pc:docMk/>
          <pc:sldMk cId="1457481383" sldId="320"/>
        </pc:sldMkLst>
      </pc:sldChg>
      <pc:sldChg chg="modSp mod">
        <pc:chgData name="Girder, La'Kisha" userId="79c198f5-4dda-4dba-866f-cf8d1ae66137" providerId="ADAL" clId="{BCBF0188-B355-4F2C-96F6-40761273ACEE}" dt="2024-10-22T18:00:12.962" v="52" actId="20577"/>
        <pc:sldMkLst>
          <pc:docMk/>
          <pc:sldMk cId="3241084459" sldId="322"/>
        </pc:sldMkLst>
        <pc:spChg chg="mod">
          <ac:chgData name="Girder, La'Kisha" userId="79c198f5-4dda-4dba-866f-cf8d1ae66137" providerId="ADAL" clId="{BCBF0188-B355-4F2C-96F6-40761273ACEE}" dt="2024-10-22T18:00:12.962" v="52" actId="20577"/>
          <ac:spMkLst>
            <pc:docMk/>
            <pc:sldMk cId="3241084459" sldId="322"/>
            <ac:spMk id="6" creationId="{5F3B710D-8604-4B68-887D-14662183CFA5}"/>
          </ac:spMkLst>
        </pc:spChg>
      </pc:sldChg>
      <pc:sldChg chg="del">
        <pc:chgData name="Girder, La'Kisha" userId="79c198f5-4dda-4dba-866f-cf8d1ae66137" providerId="ADAL" clId="{BCBF0188-B355-4F2C-96F6-40761273ACEE}" dt="2024-10-25T17:39:07.901" v="54" actId="2696"/>
        <pc:sldMkLst>
          <pc:docMk/>
          <pc:sldMk cId="2085823440" sldId="323"/>
        </pc:sldMkLst>
      </pc:sldChg>
      <pc:sldChg chg="del">
        <pc:chgData name="Girder, La'Kisha" userId="79c198f5-4dda-4dba-866f-cf8d1ae66137" providerId="ADAL" clId="{BCBF0188-B355-4F2C-96F6-40761273ACEE}" dt="2024-10-25T17:39:12.160" v="55" actId="2696"/>
        <pc:sldMkLst>
          <pc:docMk/>
          <pc:sldMk cId="1572662804" sldId="32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14FFBF-161A-46C7-B938-C137BB3C1049}"/>
              </a:ext>
            </a:extLst>
          </p:cNvPr>
          <p:cNvSpPr>
            <a:spLocks noGrp="1"/>
          </p:cNvSpPr>
          <p:nvPr>
            <p:ph type="hdr" sz="quarter"/>
          </p:nvPr>
        </p:nvSpPr>
        <p:spPr>
          <a:xfrm>
            <a:off x="0" y="0"/>
            <a:ext cx="4035425" cy="3524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A7FDCF5-691C-4938-8BA5-4EFA2A84C873}"/>
              </a:ext>
            </a:extLst>
          </p:cNvPr>
          <p:cNvSpPr>
            <a:spLocks noGrp="1"/>
          </p:cNvSpPr>
          <p:nvPr>
            <p:ph type="dt" sz="quarter" idx="1"/>
          </p:nvPr>
        </p:nvSpPr>
        <p:spPr>
          <a:xfrm>
            <a:off x="5275263" y="0"/>
            <a:ext cx="4035425" cy="352425"/>
          </a:xfrm>
          <a:prstGeom prst="rect">
            <a:avLst/>
          </a:prstGeom>
        </p:spPr>
        <p:txBody>
          <a:bodyPr vert="horz" lIns="91440" tIns="45720" rIns="91440" bIns="45720" rtlCol="0"/>
          <a:lstStyle>
            <a:lvl1pPr algn="r">
              <a:defRPr sz="1200"/>
            </a:lvl1pPr>
          </a:lstStyle>
          <a:p>
            <a:fld id="{C1FDF421-1FCB-4764-829A-A174A5F47EB7}" type="datetimeFigureOut">
              <a:rPr lang="en-US" smtClean="0"/>
              <a:t>10/25/2024</a:t>
            </a:fld>
            <a:endParaRPr lang="en-US" dirty="0"/>
          </a:p>
        </p:txBody>
      </p:sp>
      <p:sp>
        <p:nvSpPr>
          <p:cNvPr id="4" name="Footer Placeholder 3">
            <a:extLst>
              <a:ext uri="{FF2B5EF4-FFF2-40B4-BE49-F238E27FC236}">
                <a16:creationId xmlns:a16="http://schemas.microsoft.com/office/drawing/2014/main" id="{7E9E66D4-A0E2-4B5B-8DE6-757E1021F82F}"/>
              </a:ext>
            </a:extLst>
          </p:cNvPr>
          <p:cNvSpPr>
            <a:spLocks noGrp="1"/>
          </p:cNvSpPr>
          <p:nvPr>
            <p:ph type="ftr" sz="quarter" idx="2"/>
          </p:nvPr>
        </p:nvSpPr>
        <p:spPr>
          <a:xfrm>
            <a:off x="0" y="6673850"/>
            <a:ext cx="4035425" cy="352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4939E1-759B-4875-89CC-F4FEEFFED368}"/>
              </a:ext>
            </a:extLst>
          </p:cNvPr>
          <p:cNvSpPr>
            <a:spLocks noGrp="1"/>
          </p:cNvSpPr>
          <p:nvPr>
            <p:ph type="sldNum" sz="quarter" idx="3"/>
          </p:nvPr>
        </p:nvSpPr>
        <p:spPr>
          <a:xfrm>
            <a:off x="5275263" y="6673850"/>
            <a:ext cx="4035425" cy="352425"/>
          </a:xfrm>
          <a:prstGeom prst="rect">
            <a:avLst/>
          </a:prstGeom>
        </p:spPr>
        <p:txBody>
          <a:bodyPr vert="horz" lIns="91440" tIns="45720" rIns="91440" bIns="45720" rtlCol="0" anchor="b"/>
          <a:lstStyle>
            <a:lvl1pPr algn="r">
              <a:defRPr sz="1200"/>
            </a:lvl1pPr>
          </a:lstStyle>
          <a:p>
            <a:fld id="{00A2EF09-5987-4D71-9A45-25D2D864FBC4}" type="slidenum">
              <a:rPr lang="en-US" smtClean="0"/>
              <a:t>‹#›</a:t>
            </a:fld>
            <a:endParaRPr lang="en-US" dirty="0"/>
          </a:p>
        </p:txBody>
      </p:sp>
    </p:spTree>
    <p:extLst>
      <p:ext uri="{BB962C8B-B14F-4D97-AF65-F5344CB8AC3E}">
        <p14:creationId xmlns:p14="http://schemas.microsoft.com/office/powerpoint/2010/main" val="2948674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5425" cy="352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75263" y="0"/>
            <a:ext cx="4035425" cy="352425"/>
          </a:xfrm>
          <a:prstGeom prst="rect">
            <a:avLst/>
          </a:prstGeom>
        </p:spPr>
        <p:txBody>
          <a:bodyPr vert="horz" lIns="91440" tIns="45720" rIns="91440" bIns="45720" rtlCol="0"/>
          <a:lstStyle>
            <a:lvl1pPr algn="r">
              <a:defRPr sz="1200"/>
            </a:lvl1pPr>
          </a:lstStyle>
          <a:p>
            <a:fld id="{838BB7E8-C2ED-45F0-9563-16BB503BD9EB}" type="datetimeFigureOut">
              <a:rPr lang="en-US" smtClean="0"/>
              <a:t>10/25/2024</a:t>
            </a:fld>
            <a:endParaRPr lang="en-US" dirty="0"/>
          </a:p>
        </p:txBody>
      </p:sp>
      <p:sp>
        <p:nvSpPr>
          <p:cNvPr id="4" name="Slide Image Placeholder 3"/>
          <p:cNvSpPr>
            <a:spLocks noGrp="1" noRot="1" noChangeAspect="1"/>
          </p:cNvSpPr>
          <p:nvPr>
            <p:ph type="sldImg" idx="2"/>
          </p:nvPr>
        </p:nvSpPr>
        <p:spPr>
          <a:xfrm>
            <a:off x="2547938" y="877888"/>
            <a:ext cx="4216400" cy="2371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1863" y="3381375"/>
            <a:ext cx="7448550" cy="2767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3850"/>
            <a:ext cx="4035425" cy="352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5263" y="6673850"/>
            <a:ext cx="4035425" cy="352425"/>
          </a:xfrm>
          <a:prstGeom prst="rect">
            <a:avLst/>
          </a:prstGeom>
        </p:spPr>
        <p:txBody>
          <a:bodyPr vert="horz" lIns="91440" tIns="45720" rIns="91440" bIns="45720" rtlCol="0" anchor="b"/>
          <a:lstStyle>
            <a:lvl1pPr algn="r">
              <a:defRPr sz="1200"/>
            </a:lvl1pPr>
          </a:lstStyle>
          <a:p>
            <a:fld id="{03F2F325-05DD-4F83-A596-30454B67C72C}" type="slidenum">
              <a:rPr lang="en-US" smtClean="0"/>
              <a:t>‹#›</a:t>
            </a:fld>
            <a:endParaRPr lang="en-US" dirty="0"/>
          </a:p>
        </p:txBody>
      </p:sp>
    </p:spTree>
    <p:extLst>
      <p:ext uri="{BB962C8B-B14F-4D97-AF65-F5344CB8AC3E}">
        <p14:creationId xmlns:p14="http://schemas.microsoft.com/office/powerpoint/2010/main" val="2434891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9E8C63-C622-4C0C-B3AF-90EFEF20DCE7}"/>
              </a:ext>
            </a:extLst>
          </p:cNvPr>
          <p:cNvSpPr>
            <a:spLocks noGrp="1"/>
          </p:cNvSpPr>
          <p:nvPr>
            <p:ph type="body" sz="quarter" idx="13" hasCustomPrompt="1"/>
          </p:nvPr>
        </p:nvSpPr>
        <p:spPr>
          <a:xfrm>
            <a:off x="6441055" y="1933685"/>
            <a:ext cx="5511494" cy="757130"/>
          </a:xfrm>
        </p:spPr>
        <p:txBody>
          <a:bodyPr>
            <a:spAutoFit/>
          </a:bodyPr>
          <a:lstStyle>
            <a:lvl1pPr marL="0" indent="0">
              <a:buFontTx/>
              <a:buNone/>
              <a:defRPr sz="4800" b="1"/>
            </a:lvl1pPr>
          </a:lstStyle>
          <a:p>
            <a:pPr lvl="0"/>
            <a:r>
              <a:rPr lang="en-US" dirty="0"/>
              <a:t>Presentation Title</a:t>
            </a:r>
          </a:p>
        </p:txBody>
      </p:sp>
      <p:sp>
        <p:nvSpPr>
          <p:cNvPr id="9" name="Text Placeholder 8">
            <a:extLst>
              <a:ext uri="{FF2B5EF4-FFF2-40B4-BE49-F238E27FC236}">
                <a16:creationId xmlns:a16="http://schemas.microsoft.com/office/drawing/2014/main" id="{574419D1-4F35-47B5-B740-B3FD78A49A66}"/>
              </a:ext>
            </a:extLst>
          </p:cNvPr>
          <p:cNvSpPr>
            <a:spLocks noGrp="1"/>
          </p:cNvSpPr>
          <p:nvPr>
            <p:ph type="body" sz="quarter" idx="14" hasCustomPrompt="1"/>
          </p:nvPr>
        </p:nvSpPr>
        <p:spPr>
          <a:xfrm>
            <a:off x="7189788" y="2724730"/>
            <a:ext cx="4306887" cy="954107"/>
          </a:xfrm>
        </p:spPr>
        <p:txBody>
          <a:bodyPr>
            <a:spAutoFit/>
          </a:bodyPr>
          <a:lstStyle>
            <a:lvl1pPr marL="0" indent="0" algn="r">
              <a:lnSpc>
                <a:spcPct val="100000"/>
              </a:lnSpc>
              <a:spcBef>
                <a:spcPts val="0"/>
              </a:spcBef>
              <a:buFontTx/>
              <a:buNone/>
              <a:defRPr sz="2800" b="1"/>
            </a:lvl1pPr>
          </a:lstStyle>
          <a:p>
            <a:pPr lvl="0"/>
            <a:r>
              <a:rPr lang="en-US" dirty="0"/>
              <a:t>Committee Name</a:t>
            </a:r>
          </a:p>
          <a:p>
            <a:pPr lvl="0"/>
            <a:r>
              <a:rPr lang="en-US" dirty="0"/>
              <a:t>Date</a:t>
            </a:r>
          </a:p>
        </p:txBody>
      </p:sp>
      <p:sp>
        <p:nvSpPr>
          <p:cNvPr id="16" name="Text Placeholder 15">
            <a:extLst>
              <a:ext uri="{FF2B5EF4-FFF2-40B4-BE49-F238E27FC236}">
                <a16:creationId xmlns:a16="http://schemas.microsoft.com/office/drawing/2014/main" id="{D3205CA5-6F7C-4001-9235-ECA1367B2358}"/>
              </a:ext>
            </a:extLst>
          </p:cNvPr>
          <p:cNvSpPr>
            <a:spLocks noGrp="1"/>
          </p:cNvSpPr>
          <p:nvPr>
            <p:ph type="body" sz="quarter" idx="15" hasCustomPrompt="1"/>
          </p:nvPr>
        </p:nvSpPr>
        <p:spPr>
          <a:xfrm>
            <a:off x="7634288" y="4877954"/>
            <a:ext cx="3862387" cy="1051570"/>
          </a:xfrm>
        </p:spPr>
        <p:txBody>
          <a:bodyPr>
            <a:spAutoFit/>
          </a:bodyPr>
          <a:lstStyle>
            <a:lvl1pPr marL="0" indent="0" algn="r">
              <a:spcBef>
                <a:spcPts val="500"/>
              </a:spcBef>
              <a:buFontTx/>
              <a:buNone/>
              <a:defRPr sz="2000"/>
            </a:lvl1pPr>
            <a:lvl2pPr marL="457200" indent="0" algn="r">
              <a:buFontTx/>
              <a:buNone/>
              <a:defRPr sz="2000"/>
            </a:lvl2pPr>
            <a:lvl3pPr marL="914400" indent="0" algn="r">
              <a:buFontTx/>
              <a:buNone/>
              <a:defRPr sz="2000"/>
            </a:lvl3pPr>
            <a:lvl4pPr marL="1371600" indent="0" algn="r">
              <a:buFontTx/>
              <a:buNone/>
              <a:defRPr sz="2000"/>
            </a:lvl4pPr>
            <a:lvl5pPr marL="1828800" indent="0" algn="r">
              <a:buFontTx/>
              <a:buNone/>
              <a:defRPr sz="2000"/>
            </a:lvl5pPr>
          </a:lstStyle>
          <a:p>
            <a:pPr algn="r"/>
            <a:r>
              <a:rPr lang="en-US" sz="2000" dirty="0">
                <a:solidFill>
                  <a:srgbClr val="003F88"/>
                </a:solidFill>
                <a:latin typeface="Century Gothic" panose="020B0502020202020204" pitchFamily="34" charset="0"/>
                <a:cs typeface="Arial" panose="020B0604020202020204" pitchFamily="34" charset="0"/>
              </a:rPr>
              <a:t>Presenter Name, Title</a:t>
            </a:r>
          </a:p>
          <a:p>
            <a:pPr algn="r"/>
            <a:r>
              <a:rPr lang="en-US" sz="2000" dirty="0">
                <a:solidFill>
                  <a:srgbClr val="003F88"/>
                </a:solidFill>
                <a:latin typeface="Century Gothic" panose="020B0502020202020204" pitchFamily="34" charset="0"/>
                <a:cs typeface="Arial" panose="020B0604020202020204" pitchFamily="34" charset="0"/>
              </a:rPr>
              <a:t>Department</a:t>
            </a:r>
          </a:p>
          <a:p>
            <a:pPr algn="r"/>
            <a:r>
              <a:rPr lang="en-US" sz="2000" dirty="0">
                <a:solidFill>
                  <a:srgbClr val="003F88"/>
                </a:solidFill>
                <a:latin typeface="Century Gothic" panose="020B0502020202020204" pitchFamily="34" charset="0"/>
                <a:cs typeface="Arial" panose="020B0604020202020204" pitchFamily="34" charset="0"/>
              </a:rPr>
              <a:t>City of Dallas</a:t>
            </a:r>
          </a:p>
        </p:txBody>
      </p:sp>
      <p:sp>
        <p:nvSpPr>
          <p:cNvPr id="6" name="Slide Number Placeholder 5">
            <a:extLst>
              <a:ext uri="{FF2B5EF4-FFF2-40B4-BE49-F238E27FC236}">
                <a16:creationId xmlns:a16="http://schemas.microsoft.com/office/drawing/2014/main" id="{970EDCBD-AD81-42A2-BC49-290E84E864D2}"/>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dirty="0"/>
          </a:p>
        </p:txBody>
      </p:sp>
    </p:spTree>
    <p:extLst>
      <p:ext uri="{BB962C8B-B14F-4D97-AF65-F5344CB8AC3E}">
        <p14:creationId xmlns:p14="http://schemas.microsoft.com/office/powerpoint/2010/main" val="202110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vl1pPr>
          </a:lstStyle>
          <a:p>
            <a:pPr lvl="0"/>
            <a:endParaRPr lang="en-US" dirty="0"/>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dirty="0"/>
          </a:p>
        </p:txBody>
      </p:sp>
      <p:sp>
        <p:nvSpPr>
          <p:cNvPr id="9" name="Content Placeholder 8">
            <a:extLst>
              <a:ext uri="{FF2B5EF4-FFF2-40B4-BE49-F238E27FC236}">
                <a16:creationId xmlns:a16="http://schemas.microsoft.com/office/drawing/2014/main" id="{13C30354-42D3-41C7-9D7D-B2D99186B0FD}"/>
              </a:ext>
            </a:extLst>
          </p:cNvPr>
          <p:cNvSpPr>
            <a:spLocks noGrp="1"/>
          </p:cNvSpPr>
          <p:nvPr>
            <p:ph sz="quarter" idx="16"/>
          </p:nvPr>
        </p:nvSpPr>
        <p:spPr>
          <a:xfrm>
            <a:off x="709612" y="1481864"/>
            <a:ext cx="10741490" cy="4356227"/>
          </a:xfrm>
        </p:spPr>
        <p:txBody>
          <a:bodyPr>
            <a:normAutofit/>
          </a:bodyPr>
          <a:lstStyle>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2718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har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vl1pPr>
          </a:lstStyle>
          <a:p>
            <a:pPr lvl="0"/>
            <a:endParaRPr lang="en-US" dirty="0"/>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dirty="0"/>
          </a:p>
        </p:txBody>
      </p:sp>
      <p:sp>
        <p:nvSpPr>
          <p:cNvPr id="4" name="Chart Placeholder 3">
            <a:extLst>
              <a:ext uri="{FF2B5EF4-FFF2-40B4-BE49-F238E27FC236}">
                <a16:creationId xmlns:a16="http://schemas.microsoft.com/office/drawing/2014/main" id="{07A72EB6-8435-4292-AD14-3443AF1C4121}"/>
              </a:ext>
            </a:extLst>
          </p:cNvPr>
          <p:cNvSpPr>
            <a:spLocks noGrp="1"/>
          </p:cNvSpPr>
          <p:nvPr>
            <p:ph type="chart" sz="quarter" idx="15"/>
          </p:nvPr>
        </p:nvSpPr>
        <p:spPr>
          <a:xfrm>
            <a:off x="3325813" y="3906838"/>
            <a:ext cx="2286000" cy="2368550"/>
          </a:xfrm>
        </p:spPr>
        <p:txBody>
          <a:bodyPr/>
          <a:lstStyle>
            <a:lvl1pPr marL="0" indent="0">
              <a:buFontTx/>
              <a:buNone/>
              <a:defRPr>
                <a:noFill/>
              </a:defRPr>
            </a:lvl1pPr>
          </a:lstStyle>
          <a:p>
            <a:endParaRPr lang="en-US" dirty="0"/>
          </a:p>
        </p:txBody>
      </p:sp>
      <p:sp>
        <p:nvSpPr>
          <p:cNvPr id="12" name="Chart Placeholder 3">
            <a:extLst>
              <a:ext uri="{FF2B5EF4-FFF2-40B4-BE49-F238E27FC236}">
                <a16:creationId xmlns:a16="http://schemas.microsoft.com/office/drawing/2014/main" id="{974EEB85-31FC-4770-86E3-450394028520}"/>
              </a:ext>
            </a:extLst>
          </p:cNvPr>
          <p:cNvSpPr>
            <a:spLocks noGrp="1"/>
          </p:cNvSpPr>
          <p:nvPr>
            <p:ph type="chart" sz="quarter" idx="16"/>
          </p:nvPr>
        </p:nvSpPr>
        <p:spPr>
          <a:xfrm>
            <a:off x="6096000" y="3906838"/>
            <a:ext cx="2286000" cy="2368550"/>
          </a:xfrm>
        </p:spPr>
        <p:txBody>
          <a:bodyPr/>
          <a:lstStyle>
            <a:lvl1pPr marL="0" indent="0">
              <a:buFontTx/>
              <a:buNone/>
              <a:defRPr>
                <a:noFill/>
              </a:defRPr>
            </a:lvl1pPr>
          </a:lstStyle>
          <a:p>
            <a:endParaRPr lang="en-US" dirty="0"/>
          </a:p>
        </p:txBody>
      </p:sp>
      <p:sp>
        <p:nvSpPr>
          <p:cNvPr id="14" name="Text Placeholder 13">
            <a:extLst>
              <a:ext uri="{FF2B5EF4-FFF2-40B4-BE49-F238E27FC236}">
                <a16:creationId xmlns:a16="http://schemas.microsoft.com/office/drawing/2014/main" id="{1D79B656-1AD9-4681-9811-45AE290D140D}"/>
              </a:ext>
            </a:extLst>
          </p:cNvPr>
          <p:cNvSpPr>
            <a:spLocks noGrp="1"/>
          </p:cNvSpPr>
          <p:nvPr>
            <p:ph type="body" sz="quarter" idx="17"/>
          </p:nvPr>
        </p:nvSpPr>
        <p:spPr>
          <a:xfrm>
            <a:off x="736600" y="1468438"/>
            <a:ext cx="10644163" cy="2368550"/>
          </a:xfrm>
        </p:spPr>
        <p:txBody>
          <a:bodyPr/>
          <a:lstStyle>
            <a:lvl1pPr marL="285750" indent="-285750">
              <a:buSzPct val="100000"/>
              <a:buFont typeface="Arial" panose="020B0604020202020204" pitchFamily="34" charset="0"/>
              <a:buChar char="•"/>
              <a:defRPr/>
            </a:lvl1pPr>
          </a:lstStyle>
          <a:p>
            <a:pPr marL="285750" indent="-285750">
              <a:buSzPct val="100000"/>
              <a:buFont typeface="Arial" panose="020B0604020202020204" pitchFamily="34" charset="0"/>
              <a:buChar char="•"/>
            </a:pPr>
            <a:endParaRPr lang="en-US" sz="3600" dirty="0">
              <a:solidFill>
                <a:srgbClr val="003F88"/>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65442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vl1pPr>
          </a:lstStyle>
          <a:p>
            <a:pPr lvl="0"/>
            <a:endParaRPr lang="en-US" dirty="0"/>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dirty="0"/>
          </a:p>
        </p:txBody>
      </p:sp>
      <p:sp>
        <p:nvSpPr>
          <p:cNvPr id="5" name="Text Placeholder 4">
            <a:extLst>
              <a:ext uri="{FF2B5EF4-FFF2-40B4-BE49-F238E27FC236}">
                <a16:creationId xmlns:a16="http://schemas.microsoft.com/office/drawing/2014/main" id="{DC14E078-A7F7-48DC-9A83-6C78B6F9E463}"/>
              </a:ext>
            </a:extLst>
          </p:cNvPr>
          <p:cNvSpPr>
            <a:spLocks noGrp="1"/>
          </p:cNvSpPr>
          <p:nvPr>
            <p:ph type="body" sz="quarter" idx="15"/>
          </p:nvPr>
        </p:nvSpPr>
        <p:spPr>
          <a:xfrm>
            <a:off x="737323" y="1468437"/>
            <a:ext cx="5469513" cy="4613707"/>
          </a:xfrm>
        </p:spPr>
        <p:txBody>
          <a:bodyPr/>
          <a:lstStyle>
            <a:lvl1pPr>
              <a:defRPr sz="3200"/>
            </a:lvl1pPr>
          </a:lstStyle>
          <a:p>
            <a:pPr lvl="0"/>
            <a:endParaRPr lang="en-US" dirty="0"/>
          </a:p>
        </p:txBody>
      </p:sp>
      <p:sp>
        <p:nvSpPr>
          <p:cNvPr id="7" name="Picture Placeholder 6">
            <a:extLst>
              <a:ext uri="{FF2B5EF4-FFF2-40B4-BE49-F238E27FC236}">
                <a16:creationId xmlns:a16="http://schemas.microsoft.com/office/drawing/2014/main" id="{F66101E4-8C82-42E0-8F6B-7186A6948F11}"/>
              </a:ext>
            </a:extLst>
          </p:cNvPr>
          <p:cNvSpPr>
            <a:spLocks noGrp="1"/>
          </p:cNvSpPr>
          <p:nvPr>
            <p:ph type="pic" sz="quarter" idx="16"/>
          </p:nvPr>
        </p:nvSpPr>
        <p:spPr>
          <a:xfrm>
            <a:off x="6497638" y="1468438"/>
            <a:ext cx="4957762" cy="4613706"/>
          </a:xfrm>
        </p:spPr>
        <p:txBody>
          <a:bodyPr/>
          <a:lstStyle>
            <a:lvl1pPr marL="0" indent="0">
              <a:buNone/>
              <a:defRPr/>
            </a:lvl1pPr>
          </a:lstStyle>
          <a:p>
            <a:endParaRPr lang="en-US" dirty="0"/>
          </a:p>
        </p:txBody>
      </p:sp>
    </p:spTree>
    <p:extLst>
      <p:ext uri="{BB962C8B-B14F-4D97-AF65-F5344CB8AC3E}">
        <p14:creationId xmlns:p14="http://schemas.microsoft.com/office/powerpoint/2010/main" val="3738027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1B6938-018D-4691-9A43-0AE0F623C6CF}"/>
              </a:ext>
            </a:extLst>
          </p:cNvPr>
          <p:cNvSpPr>
            <a:spLocks noGrp="1"/>
          </p:cNvSpPr>
          <p:nvPr>
            <p:ph type="sldNum" sz="quarter" idx="4"/>
          </p:nvPr>
        </p:nvSpPr>
        <p:spPr>
          <a:xfrm>
            <a:off x="9331036" y="6453335"/>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09918B91-4B66-40C9-B3FB-70033B0922BB}" type="slidenum">
              <a:rPr lang="en-US" smtClean="0"/>
              <a:pPr/>
              <a:t>‹#›</a:t>
            </a:fld>
            <a:endParaRPr lang="en-US" dirty="0"/>
          </a:p>
        </p:txBody>
      </p:sp>
      <p:sp>
        <p:nvSpPr>
          <p:cNvPr id="10" name="Title Placeholder 9">
            <a:extLst>
              <a:ext uri="{FF2B5EF4-FFF2-40B4-BE49-F238E27FC236}">
                <a16:creationId xmlns:a16="http://schemas.microsoft.com/office/drawing/2014/main" id="{AA067C39-3C07-4B3D-80D4-8301685B4B05}"/>
              </a:ext>
            </a:extLst>
          </p:cNvPr>
          <p:cNvSpPr>
            <a:spLocks noGrp="1"/>
          </p:cNvSpPr>
          <p:nvPr>
            <p:ph type="title"/>
          </p:nvPr>
        </p:nvSpPr>
        <p:spPr>
          <a:xfrm>
            <a:off x="727369" y="-68841"/>
            <a:ext cx="10515600" cy="1325563"/>
          </a:xfrm>
          <a:prstGeom prst="rect">
            <a:avLst/>
          </a:prstGeom>
        </p:spPr>
        <p:txBody>
          <a:bodyPr vert="horz" lIns="91440" tIns="45720" rIns="91440" bIns="45720" rtlCol="0" anchor="ctr">
            <a:normAutofit/>
          </a:bodyPr>
          <a:lstStyle/>
          <a:p>
            <a:endParaRPr lang="en-US" dirty="0"/>
          </a:p>
        </p:txBody>
      </p:sp>
      <p:sp>
        <p:nvSpPr>
          <p:cNvPr id="11" name="Text Placeholder 10">
            <a:extLst>
              <a:ext uri="{FF2B5EF4-FFF2-40B4-BE49-F238E27FC236}">
                <a16:creationId xmlns:a16="http://schemas.microsoft.com/office/drawing/2014/main" id="{8D82EECD-D78C-4EC1-A287-C927C8299B7F}"/>
              </a:ext>
            </a:extLst>
          </p:cNvPr>
          <p:cNvSpPr>
            <a:spLocks noGrp="1"/>
          </p:cNvSpPr>
          <p:nvPr>
            <p:ph type="body" idx="1"/>
          </p:nvPr>
        </p:nvSpPr>
        <p:spPr>
          <a:xfrm>
            <a:off x="741224" y="1727852"/>
            <a:ext cx="10515600" cy="4351338"/>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3586036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7" r:id="rId4"/>
  </p:sldLayoutIdLst>
  <p:hf hdr="0" dt="0"/>
  <p:txStyles>
    <p:titleStyle>
      <a:lvl1pPr algn="l" defTabSz="914400" rtl="0" eaLnBrk="1" latinLnBrk="0" hangingPunct="1">
        <a:lnSpc>
          <a:spcPct val="90000"/>
        </a:lnSpc>
        <a:spcBef>
          <a:spcPct val="0"/>
        </a:spcBef>
        <a:buNone/>
        <a:defRPr sz="4000" b="1" kern="1200">
          <a:solidFill>
            <a:srgbClr val="003F88"/>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003F88"/>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allascityhall.com/departments/pnv/Pages/Park-Land-Dedication-2024.aspx" TargetMode="External"/><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hyperlink" Target="mailto:lakisha.girder@dallas.gov"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15474402-3BDD-478F-A20A-E345E259E60B}"/>
              </a:ext>
            </a:extLst>
          </p:cNvPr>
          <p:cNvSpPr>
            <a:spLocks noGrp="1"/>
          </p:cNvSpPr>
          <p:nvPr>
            <p:ph type="body" sz="quarter" idx="13"/>
          </p:nvPr>
        </p:nvSpPr>
        <p:spPr>
          <a:xfrm>
            <a:off x="6011501" y="1168579"/>
            <a:ext cx="5485174" cy="757130"/>
          </a:xfrm>
        </p:spPr>
        <p:txBody>
          <a:bodyPr vert="horz" wrap="square" lIns="91440" tIns="45720" rIns="91440" bIns="45720" rtlCol="0" anchor="t">
            <a:spAutoFit/>
          </a:bodyPr>
          <a:lstStyle/>
          <a:p>
            <a:pPr algn="r"/>
            <a:r>
              <a:rPr lang="en-US" dirty="0">
                <a:latin typeface="Century Gothic"/>
              </a:rPr>
              <a:t> DCA 234-002(LG)</a:t>
            </a:r>
            <a:endParaRPr lang="en-US" dirty="0"/>
          </a:p>
        </p:txBody>
      </p:sp>
      <p:sp>
        <p:nvSpPr>
          <p:cNvPr id="11" name="Text Placeholder 10">
            <a:extLst>
              <a:ext uri="{FF2B5EF4-FFF2-40B4-BE49-F238E27FC236}">
                <a16:creationId xmlns:a16="http://schemas.microsoft.com/office/drawing/2014/main" id="{17A6725A-C8DE-4C71-9F5A-16D706018F60}"/>
              </a:ext>
            </a:extLst>
          </p:cNvPr>
          <p:cNvSpPr>
            <a:spLocks noGrp="1"/>
          </p:cNvSpPr>
          <p:nvPr>
            <p:ph type="body" sz="quarter" idx="14"/>
          </p:nvPr>
        </p:nvSpPr>
        <p:spPr>
          <a:xfrm>
            <a:off x="7189788" y="2080915"/>
            <a:ext cx="4306887" cy="3108543"/>
          </a:xfrm>
        </p:spPr>
        <p:txBody>
          <a:bodyPr vert="horz" lIns="91440" tIns="45720" rIns="91440" bIns="45720" rtlCol="0" anchor="t">
            <a:spAutoFit/>
          </a:bodyPr>
          <a:lstStyle/>
          <a:p>
            <a:r>
              <a:rPr lang="en-US" dirty="0">
                <a:latin typeface="Century Gothic"/>
              </a:rPr>
              <a:t>Development Code Amendment</a:t>
            </a:r>
          </a:p>
          <a:p>
            <a:r>
              <a:rPr lang="en-US" dirty="0">
                <a:latin typeface="Century Gothic"/>
              </a:rPr>
              <a:t>Zoning Ordinance Advisory Committee (ZOAC)</a:t>
            </a:r>
          </a:p>
          <a:p>
            <a:r>
              <a:rPr lang="en-US" dirty="0">
                <a:latin typeface="Century Gothic"/>
              </a:rPr>
              <a:t>October 22, 2024</a:t>
            </a:r>
            <a:endParaRPr lang="en-US" dirty="0"/>
          </a:p>
          <a:p>
            <a:endParaRPr lang="en-US" dirty="0"/>
          </a:p>
        </p:txBody>
      </p:sp>
      <p:sp>
        <p:nvSpPr>
          <p:cNvPr id="12" name="Text Placeholder 11">
            <a:extLst>
              <a:ext uri="{FF2B5EF4-FFF2-40B4-BE49-F238E27FC236}">
                <a16:creationId xmlns:a16="http://schemas.microsoft.com/office/drawing/2014/main" id="{7BC65A2C-ECF4-40CE-90E1-43A90C5BC9E1}"/>
              </a:ext>
            </a:extLst>
          </p:cNvPr>
          <p:cNvSpPr>
            <a:spLocks noGrp="1"/>
          </p:cNvSpPr>
          <p:nvPr>
            <p:ph type="body" sz="quarter" idx="15"/>
          </p:nvPr>
        </p:nvSpPr>
        <p:spPr>
          <a:xfrm>
            <a:off x="7634288" y="4877954"/>
            <a:ext cx="3862387" cy="2010807"/>
          </a:xfrm>
        </p:spPr>
        <p:txBody>
          <a:bodyPr vert="horz" lIns="91440" tIns="45720" rIns="91440" bIns="45720" rtlCol="0" anchor="t">
            <a:spAutoFit/>
          </a:bodyPr>
          <a:lstStyle/>
          <a:p>
            <a:r>
              <a:rPr lang="en-US" dirty="0">
                <a:latin typeface="Century Gothic"/>
              </a:rPr>
              <a:t>La'Kisha Girder</a:t>
            </a:r>
            <a:endParaRPr lang="en-US" dirty="0"/>
          </a:p>
          <a:p>
            <a:r>
              <a:rPr lang="en-US" dirty="0">
                <a:latin typeface="Century Gothic"/>
              </a:rPr>
              <a:t>Manager-Parks Planning</a:t>
            </a:r>
            <a:endParaRPr lang="en-US" dirty="0"/>
          </a:p>
          <a:p>
            <a:r>
              <a:rPr lang="en-US" dirty="0">
                <a:latin typeface="Century Gothic"/>
              </a:rPr>
              <a:t>Partnership and Strategic Initiatives</a:t>
            </a:r>
            <a:endParaRPr lang="en-US" dirty="0"/>
          </a:p>
          <a:p>
            <a:r>
              <a:rPr lang="en-US" dirty="0">
                <a:latin typeface="Century Gothic"/>
              </a:rPr>
              <a:t>Dallas Park and Recreation</a:t>
            </a:r>
            <a:endParaRPr lang="en-US" dirty="0"/>
          </a:p>
          <a:p>
            <a:endParaRPr lang="en-US" dirty="0"/>
          </a:p>
        </p:txBody>
      </p:sp>
      <p:sp>
        <p:nvSpPr>
          <p:cNvPr id="2" name="Slide Number Placeholder 1">
            <a:extLst>
              <a:ext uri="{FF2B5EF4-FFF2-40B4-BE49-F238E27FC236}">
                <a16:creationId xmlns:a16="http://schemas.microsoft.com/office/drawing/2014/main" id="{76587640-1B82-468D-8977-08D1B77A0180}"/>
              </a:ext>
            </a:extLst>
          </p:cNvPr>
          <p:cNvSpPr>
            <a:spLocks noGrp="1"/>
          </p:cNvSpPr>
          <p:nvPr>
            <p:ph type="sldNum" sz="quarter" idx="12"/>
          </p:nvPr>
        </p:nvSpPr>
        <p:spPr/>
        <p:txBody>
          <a:bodyPr/>
          <a:lstStyle/>
          <a:p>
            <a:fld id="{09918B91-4B66-40C9-B3FB-70033B0922BB}" type="slidenum">
              <a:rPr lang="en-US" smtClean="0"/>
              <a:pPr/>
              <a:t>1</a:t>
            </a:fld>
            <a:endParaRPr lang="en-US" dirty="0"/>
          </a:p>
        </p:txBody>
      </p:sp>
    </p:spTree>
    <p:extLst>
      <p:ext uri="{BB962C8B-B14F-4D97-AF65-F5344CB8AC3E}">
        <p14:creationId xmlns:p14="http://schemas.microsoft.com/office/powerpoint/2010/main" val="165461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State Law-HB 1526</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10</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lnSpcReduction="10000"/>
          </a:bodyPr>
          <a:lstStyle/>
          <a:p>
            <a:r>
              <a:rPr lang="en-US" sz="2000" dirty="0">
                <a:cs typeface="Calibri"/>
              </a:rPr>
              <a:t>For the purposes of crafting the new ordinance and calculating fees using the formula method, the City must:</a:t>
            </a:r>
            <a:endParaRPr lang="en-US" dirty="0"/>
          </a:p>
          <a:p>
            <a:pPr lvl="1"/>
            <a:r>
              <a:rPr lang="en-US" sz="1600" dirty="0">
                <a:cs typeface="Calibri"/>
              </a:rPr>
              <a:t>Assign all territory withing its boundaries using the draft land use designations from HB 1526:</a:t>
            </a:r>
            <a:endParaRPr lang="en-US" dirty="0"/>
          </a:p>
          <a:p>
            <a:pPr lvl="2"/>
            <a:r>
              <a:rPr lang="en-US" sz="1600" dirty="0">
                <a:cs typeface="Calibri"/>
              </a:rPr>
              <a:t>Suburban Area</a:t>
            </a:r>
          </a:p>
          <a:p>
            <a:pPr lvl="2"/>
            <a:r>
              <a:rPr lang="en-US" sz="1600" dirty="0">
                <a:cs typeface="Calibri"/>
              </a:rPr>
              <a:t>Urban Area</a:t>
            </a:r>
            <a:endParaRPr lang="en-US" dirty="0"/>
          </a:p>
          <a:p>
            <a:pPr lvl="2"/>
            <a:r>
              <a:rPr lang="en-US" sz="1600" dirty="0">
                <a:cs typeface="Calibri"/>
              </a:rPr>
              <a:t>Central Business District (CBD) Area</a:t>
            </a:r>
            <a:endParaRPr lang="en-US" dirty="0"/>
          </a:p>
          <a:p>
            <a:pPr lvl="1"/>
            <a:r>
              <a:rPr lang="en-US" sz="1600" dirty="0">
                <a:cs typeface="Calibri"/>
              </a:rPr>
              <a:t>Notifies appraisal districts to calculate average per acre land values for urban and CBD areas every ten years</a:t>
            </a:r>
            <a:endParaRPr lang="en-US" dirty="0"/>
          </a:p>
          <a:p>
            <a:r>
              <a:rPr lang="en-US" sz="2000" dirty="0">
                <a:cs typeface="Calibri"/>
              </a:rPr>
              <a:t>Set a dwelling unit factor (parkland acres required per dwelling unit) not less than:</a:t>
            </a:r>
            <a:endParaRPr lang="en-US" dirty="0"/>
          </a:p>
          <a:p>
            <a:pPr lvl="1"/>
            <a:r>
              <a:rPr lang="en-US" sz="1600" dirty="0">
                <a:cs typeface="Calibri"/>
              </a:rPr>
              <a:t>.005 for multifamily units</a:t>
            </a:r>
            <a:endParaRPr lang="en-US" dirty="0"/>
          </a:p>
          <a:p>
            <a:pPr lvl="1"/>
            <a:r>
              <a:rPr lang="en-US" sz="1600" dirty="0">
                <a:cs typeface="Calibri"/>
              </a:rPr>
              <a:t>.004 for hotel/motel rooms</a:t>
            </a:r>
            <a:endParaRPr lang="en-US" dirty="0"/>
          </a:p>
          <a:p>
            <a:r>
              <a:rPr lang="en-US" sz="2000" dirty="0">
                <a:cs typeface="Calibri"/>
              </a:rPr>
              <a:t>Set a density factor not less than:</a:t>
            </a:r>
            <a:endParaRPr lang="en-US" dirty="0"/>
          </a:p>
          <a:p>
            <a:pPr lvl="1"/>
            <a:r>
              <a:rPr lang="en-US" sz="1600" dirty="0">
                <a:cs typeface="Calibri"/>
              </a:rPr>
              <a:t>One (1) for the Suburban Area-Dallas does not have any territory designated as Suburban</a:t>
            </a:r>
          </a:p>
          <a:p>
            <a:pPr lvl="1"/>
            <a:r>
              <a:rPr lang="en-US" sz="1600" dirty="0">
                <a:cs typeface="Calibri"/>
              </a:rPr>
              <a:t>Four (4) for the Urban Area</a:t>
            </a:r>
            <a:endParaRPr lang="en-US" dirty="0"/>
          </a:p>
          <a:p>
            <a:pPr lvl="1"/>
            <a:r>
              <a:rPr lang="en-US" sz="1600" dirty="0">
                <a:cs typeface="Calibri"/>
              </a:rPr>
              <a:t>Forty (40) for the Central Business District (CBD) Area</a:t>
            </a:r>
            <a:endParaRPr lang="en-US" dirty="0"/>
          </a:p>
          <a:p>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3262847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91E2AA-B698-9C58-0147-FBA53CD19991}"/>
              </a:ext>
            </a:extLst>
          </p:cNvPr>
          <p:cNvSpPr>
            <a:spLocks noGrp="1"/>
          </p:cNvSpPr>
          <p:nvPr>
            <p:ph type="body" sz="quarter" idx="13"/>
          </p:nvPr>
        </p:nvSpPr>
        <p:spPr/>
        <p:txBody>
          <a:bodyPr/>
          <a:lstStyle/>
          <a:p>
            <a:r>
              <a:rPr lang="en-US" dirty="0"/>
              <a:t>Current Ordinance</a:t>
            </a:r>
          </a:p>
        </p:txBody>
      </p:sp>
      <p:sp>
        <p:nvSpPr>
          <p:cNvPr id="3" name="Slide Number Placeholder 2">
            <a:extLst>
              <a:ext uri="{FF2B5EF4-FFF2-40B4-BE49-F238E27FC236}">
                <a16:creationId xmlns:a16="http://schemas.microsoft.com/office/drawing/2014/main" id="{BF86A5B2-CC77-2D47-67A3-6354BD527024}"/>
              </a:ext>
            </a:extLst>
          </p:cNvPr>
          <p:cNvSpPr>
            <a:spLocks noGrp="1"/>
          </p:cNvSpPr>
          <p:nvPr>
            <p:ph type="sldNum" sz="quarter" idx="12"/>
          </p:nvPr>
        </p:nvSpPr>
        <p:spPr/>
        <p:txBody>
          <a:bodyPr/>
          <a:lstStyle/>
          <a:p>
            <a:fld id="{09918B91-4B66-40C9-B3FB-70033B0922BB}" type="slidenum">
              <a:rPr lang="en-US" smtClean="0"/>
              <a:pPr/>
              <a:t>11</a:t>
            </a:fld>
            <a:endParaRPr lang="en-US" dirty="0"/>
          </a:p>
        </p:txBody>
      </p:sp>
      <p:sp>
        <p:nvSpPr>
          <p:cNvPr id="4" name="Content Placeholder 3">
            <a:extLst>
              <a:ext uri="{FF2B5EF4-FFF2-40B4-BE49-F238E27FC236}">
                <a16:creationId xmlns:a16="http://schemas.microsoft.com/office/drawing/2014/main" id="{F1226CAE-2CB7-88D5-9D8D-6F848CFFC997}"/>
              </a:ext>
            </a:extLst>
          </p:cNvPr>
          <p:cNvSpPr>
            <a:spLocks noGrp="1"/>
          </p:cNvSpPr>
          <p:nvPr>
            <p:ph sz="quarter" idx="16"/>
          </p:nvPr>
        </p:nvSpPr>
        <p:spPr>
          <a:xfrm>
            <a:off x="709612" y="1481864"/>
            <a:ext cx="10741490" cy="4656617"/>
          </a:xfrm>
        </p:spPr>
        <p:txBody>
          <a:bodyPr>
            <a:normAutofit fontScale="70000" lnSpcReduction="20000"/>
          </a:bodyPr>
          <a:lstStyle/>
          <a:p>
            <a:pPr marL="342900" marR="0" lvl="0" indent="-342900">
              <a:lnSpc>
                <a:spcPct val="115000"/>
              </a:lnSpc>
              <a:spcBef>
                <a:spcPts val="0"/>
              </a:spcBef>
              <a:spcAft>
                <a:spcPts val="1000"/>
              </a:spcAft>
              <a:buFont typeface="Symbol" panose="05050102010706020507" pitchFamily="18" charset="2"/>
              <a:buChar char=""/>
            </a:pPr>
            <a:r>
              <a:rPr lang="en-GB" sz="2300" dirty="0">
                <a:effectLst/>
                <a:ea typeface="Times New Roman" panose="02020603050405020304" pitchFamily="18" charset="0"/>
              </a:rPr>
              <a:t>Land Dedication Requirements</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SF = 1 acre per 100 dwelling units</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MF 1 bed = 1 acre per 255 dwelling units</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MF 2+ beds = 1 acre per 127 dwelling units</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Hotel/Motel = 1 acre per 233 rooms</a:t>
            </a:r>
            <a:endParaRPr lang="en-US" sz="23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2300" dirty="0">
                <a:effectLst/>
                <a:ea typeface="Times New Roman" panose="02020603050405020304" pitchFamily="18" charset="0"/>
              </a:rPr>
              <a:t>Fee-in-lieu total (including park development fees)</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SF = $1165 per dwelling unit</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MF 1 bed = $457 per dwelling unit</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MF 2+ beds = $917 per dwelling unit</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Hotel/Motel = $500 per room</a:t>
            </a:r>
            <a:endParaRPr lang="en-US" sz="23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2300" dirty="0">
                <a:effectLst/>
                <a:ea typeface="Times New Roman" panose="02020603050405020304" pitchFamily="18" charset="0"/>
              </a:rPr>
              <a:t>Minimum size of land dedication is 1 acre unless special circumstances exist</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For developments that require a dedication of less than 1 acre, fee-in-lieu will be accepted </a:t>
            </a:r>
            <a:endParaRPr lang="en-US" sz="2300" dirty="0">
              <a:effectLst/>
              <a:ea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F5E6ECBB-EAE0-2738-CF5F-EDAA3A625B8E}"/>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555676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91E2AA-B698-9C58-0147-FBA53CD19991}"/>
              </a:ext>
            </a:extLst>
          </p:cNvPr>
          <p:cNvSpPr>
            <a:spLocks noGrp="1"/>
          </p:cNvSpPr>
          <p:nvPr>
            <p:ph type="body" sz="quarter" idx="13"/>
          </p:nvPr>
        </p:nvSpPr>
        <p:spPr/>
        <p:txBody>
          <a:bodyPr/>
          <a:lstStyle/>
          <a:p>
            <a:r>
              <a:rPr lang="en-US" dirty="0"/>
              <a:t>Current Ordinance</a:t>
            </a:r>
          </a:p>
        </p:txBody>
      </p:sp>
      <p:sp>
        <p:nvSpPr>
          <p:cNvPr id="3" name="Slide Number Placeholder 2">
            <a:extLst>
              <a:ext uri="{FF2B5EF4-FFF2-40B4-BE49-F238E27FC236}">
                <a16:creationId xmlns:a16="http://schemas.microsoft.com/office/drawing/2014/main" id="{BF86A5B2-CC77-2D47-67A3-6354BD527024}"/>
              </a:ext>
            </a:extLst>
          </p:cNvPr>
          <p:cNvSpPr>
            <a:spLocks noGrp="1"/>
          </p:cNvSpPr>
          <p:nvPr>
            <p:ph type="sldNum" sz="quarter" idx="12"/>
          </p:nvPr>
        </p:nvSpPr>
        <p:spPr/>
        <p:txBody>
          <a:bodyPr/>
          <a:lstStyle/>
          <a:p>
            <a:fld id="{09918B91-4B66-40C9-B3FB-70033B0922BB}" type="slidenum">
              <a:rPr lang="en-US" smtClean="0"/>
              <a:pPr/>
              <a:t>12</a:t>
            </a:fld>
            <a:endParaRPr lang="en-US" dirty="0"/>
          </a:p>
        </p:txBody>
      </p:sp>
      <p:sp>
        <p:nvSpPr>
          <p:cNvPr id="4" name="Content Placeholder 3">
            <a:extLst>
              <a:ext uri="{FF2B5EF4-FFF2-40B4-BE49-F238E27FC236}">
                <a16:creationId xmlns:a16="http://schemas.microsoft.com/office/drawing/2014/main" id="{F1226CAE-2CB7-88D5-9D8D-6F848CFFC997}"/>
              </a:ext>
            </a:extLst>
          </p:cNvPr>
          <p:cNvSpPr>
            <a:spLocks noGrp="1"/>
          </p:cNvSpPr>
          <p:nvPr>
            <p:ph sz="quarter" idx="16"/>
          </p:nvPr>
        </p:nvSpPr>
        <p:spPr/>
        <p:txBody>
          <a:bodyPr>
            <a:normAutofit fontScale="92500" lnSpcReduction="10000"/>
          </a:bodyPr>
          <a:lstStyle/>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Number is dwelling units is based upon the total increase in units in existence within 5 years of approval of preliminary plat or issuance of building permit</a:t>
            </a:r>
            <a:endParaRPr lang="en-US" sz="16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1600" dirty="0">
                <a:effectLst/>
                <a:ea typeface="Times New Roman" panose="02020603050405020304" pitchFamily="18" charset="0"/>
              </a:rPr>
              <a:t>Would exempt residential tear-downs and replacement of 1 new home</a:t>
            </a:r>
            <a:endParaRPr lang="en-US" sz="16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Private park land will be given 100% towards land dedication requirement if publicly accessible and is compliant with other standards</a:t>
            </a:r>
            <a:endParaRPr lang="en-US" sz="16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Private park land will be given a 50% credit towards land dedication requirement if it is completely private but is compliant with other standards</a:t>
            </a:r>
            <a:endParaRPr lang="en-US" sz="16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Dedicated land must meet certain standard requirements and shall not exceed 50% floodplain designation and shall not include storm water detention/retention areas</a:t>
            </a:r>
            <a:endParaRPr lang="en-US" sz="16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Fees paid to meet ordinance requirements must be spent within 10 years</a:t>
            </a:r>
            <a:endParaRPr lang="en-US" sz="16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Fees paid to meet ordinance requirements cannot be used for maintenance or staff/overhead expenses</a:t>
            </a:r>
            <a:endParaRPr lang="en-US" sz="16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Trees on dedicated parkland may be used to meet tree mitigation requirements in accordance with Article X</a:t>
            </a:r>
          </a:p>
          <a:p>
            <a:pPr marL="342900" marR="0" lvl="0" indent="-342900">
              <a:lnSpc>
                <a:spcPct val="115000"/>
              </a:lnSpc>
              <a:spcBef>
                <a:spcPts val="0"/>
              </a:spcBef>
              <a:spcAft>
                <a:spcPts val="1000"/>
              </a:spcAft>
              <a:buFont typeface="Symbol" panose="05050102010706020507" pitchFamily="18" charset="2"/>
              <a:buChar char=""/>
            </a:pPr>
            <a:r>
              <a:rPr lang="en-GB" sz="1600" dirty="0">
                <a:ea typeface="Times New Roman" panose="02020603050405020304" pitchFamily="18" charset="0"/>
              </a:rPr>
              <a:t>Exempts affordable housing units from parkland dedication fees</a:t>
            </a:r>
            <a:endParaRPr lang="en-US" sz="1600" dirty="0">
              <a:effectLst/>
              <a:ea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F5E6ECBB-EAE0-2738-CF5F-EDAA3A625B8E}"/>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27775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Recommendations</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13</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fontScale="92500" lnSpcReduction="20000"/>
          </a:bodyPr>
          <a:lstStyle/>
          <a:p>
            <a:r>
              <a:rPr lang="en-US" sz="2200" dirty="0">
                <a:cs typeface="Calibri"/>
              </a:rPr>
              <a:t>Utilize ability to require land dedications on a case-by-case basis and charge a fee for all parkland dedication</a:t>
            </a:r>
            <a:endParaRPr lang="en-US" sz="2200" dirty="0"/>
          </a:p>
          <a:p>
            <a:r>
              <a:rPr lang="en-US" sz="2200" dirty="0">
                <a:cs typeface="Calibri"/>
              </a:rPr>
              <a:t>Would only require a land dedication in areas of high need of park access                                                                               </a:t>
            </a:r>
            <a:endParaRPr lang="en-US" sz="2200" dirty="0"/>
          </a:p>
          <a:p>
            <a:r>
              <a:rPr lang="en-US" sz="2200" dirty="0">
                <a:cs typeface="Calibri"/>
              </a:rPr>
              <a:t>Redraw park dedication zone boundaries crafting 5 (from 7) that will create larger geographical areas</a:t>
            </a:r>
            <a:endParaRPr lang="en-US" sz="2200" dirty="0"/>
          </a:p>
          <a:p>
            <a:r>
              <a:rPr lang="en-US" sz="2200" dirty="0">
                <a:cs typeface="Calibri"/>
              </a:rPr>
              <a:t>Will allow for more flexibility on where to invest resources</a:t>
            </a:r>
            <a:endParaRPr lang="en-US" sz="2200" dirty="0"/>
          </a:p>
          <a:p>
            <a:r>
              <a:rPr lang="en-US" sz="2200" dirty="0">
                <a:cs typeface="Calibri"/>
              </a:rPr>
              <a:t>Funds will accrue more quickly</a:t>
            </a:r>
            <a:endParaRPr lang="en-US" sz="2200" dirty="0"/>
          </a:p>
          <a:p>
            <a:r>
              <a:rPr lang="en-US" sz="2200" dirty="0">
                <a:cs typeface="Calibri"/>
              </a:rPr>
              <a:t>Staff recommends utilizing the maximum of 2% MFI (low fee) methodology </a:t>
            </a:r>
            <a:endParaRPr lang="en-US" sz="2200" dirty="0"/>
          </a:p>
          <a:p>
            <a:pPr lvl="1"/>
            <a:r>
              <a:rPr lang="en-US" sz="1800" dirty="0">
                <a:cs typeface="Calibri"/>
              </a:rPr>
              <a:t>2% for single family</a:t>
            </a:r>
            <a:endParaRPr lang="en-US" sz="1800" dirty="0"/>
          </a:p>
          <a:p>
            <a:pPr lvl="1"/>
            <a:r>
              <a:rPr lang="en-US" sz="1800" dirty="0">
                <a:cs typeface="Calibri"/>
              </a:rPr>
              <a:t>2% for multifamily uses (2 or more bedrooms)</a:t>
            </a:r>
          </a:p>
          <a:p>
            <a:pPr lvl="1"/>
            <a:r>
              <a:rPr lang="en-US" sz="1800" dirty="0"/>
              <a:t>1% for multifamily uses (1 bedroom)</a:t>
            </a:r>
          </a:p>
          <a:p>
            <a:pPr lvl="1"/>
            <a:r>
              <a:rPr lang="en-US" sz="1800" dirty="0">
                <a:cs typeface="Calibri"/>
              </a:rPr>
              <a:t>1% for hotel/motel uses</a:t>
            </a:r>
            <a:endParaRPr lang="en-US" sz="1800" dirty="0"/>
          </a:p>
          <a:p>
            <a:r>
              <a:rPr lang="en-US" sz="2200" dirty="0">
                <a:cs typeface="Calibri"/>
              </a:rPr>
              <a:t>Consider other uses of funds beyond land acquisition and park development such as staff costs for program implementation and oversight </a:t>
            </a:r>
            <a:endParaRPr lang="en-US" sz="2200" dirty="0"/>
          </a:p>
          <a:p>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rtlCol="0">
            <a:spAutoFit/>
          </a:bodyPr>
          <a:lstStyle/>
          <a:p>
            <a:pPr algn="r"/>
            <a:r>
              <a:rPr lang="en-US" dirty="0">
                <a:solidFill>
                  <a:srgbClr val="898989"/>
                </a:solidFill>
              </a:rPr>
              <a:t>DCA234-002(LG)</a:t>
            </a:r>
          </a:p>
        </p:txBody>
      </p:sp>
    </p:spTree>
    <p:extLst>
      <p:ext uri="{BB962C8B-B14F-4D97-AF65-F5344CB8AC3E}">
        <p14:creationId xmlns:p14="http://schemas.microsoft.com/office/powerpoint/2010/main" val="490527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FF4414-AA7F-4099-B55D-1E9CC7DB35A0}"/>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Park Nexus Zones (Current)</a:t>
            </a:r>
            <a:endParaRPr lang="en-US" dirty="0"/>
          </a:p>
        </p:txBody>
      </p:sp>
      <p:sp>
        <p:nvSpPr>
          <p:cNvPr id="3" name="Slide Number Placeholder 2">
            <a:extLst>
              <a:ext uri="{FF2B5EF4-FFF2-40B4-BE49-F238E27FC236}">
                <a16:creationId xmlns:a16="http://schemas.microsoft.com/office/drawing/2014/main" id="{9AA0599F-BA1D-4BC3-A249-9B34E7DD0570}"/>
              </a:ext>
            </a:extLst>
          </p:cNvPr>
          <p:cNvSpPr>
            <a:spLocks noGrp="1"/>
          </p:cNvSpPr>
          <p:nvPr>
            <p:ph type="sldNum" sz="quarter" idx="12"/>
          </p:nvPr>
        </p:nvSpPr>
        <p:spPr/>
        <p:txBody>
          <a:bodyPr/>
          <a:lstStyle/>
          <a:p>
            <a:fld id="{09918B91-4B66-40C9-B3FB-70033B0922BB}" type="slidenum">
              <a:rPr lang="en-US" smtClean="0"/>
              <a:pPr/>
              <a:t>14</a:t>
            </a:fld>
            <a:endParaRPr lang="en-US" dirty="0"/>
          </a:p>
        </p:txBody>
      </p:sp>
      <p:sp>
        <p:nvSpPr>
          <p:cNvPr id="8" name="TextBox 7">
            <a:extLst>
              <a:ext uri="{FF2B5EF4-FFF2-40B4-BE49-F238E27FC236}">
                <a16:creationId xmlns:a16="http://schemas.microsoft.com/office/drawing/2014/main" id="{B75AD30B-A4DE-4C3C-BAF9-2C72F3A65B78}"/>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pic>
        <p:nvPicPr>
          <p:cNvPr id="4" name="Picture 3">
            <a:extLst>
              <a:ext uri="{FF2B5EF4-FFF2-40B4-BE49-F238E27FC236}">
                <a16:creationId xmlns:a16="http://schemas.microsoft.com/office/drawing/2014/main" id="{888AD87C-9ECB-F696-B0DE-965ECEF3BFC2}"/>
              </a:ext>
            </a:extLst>
          </p:cNvPr>
          <p:cNvPicPr>
            <a:picLocks noChangeAspect="1"/>
          </p:cNvPicPr>
          <p:nvPr/>
        </p:nvPicPr>
        <p:blipFill>
          <a:blip r:embed="rId2"/>
          <a:stretch>
            <a:fillRect/>
          </a:stretch>
        </p:blipFill>
        <p:spPr>
          <a:xfrm>
            <a:off x="2443196" y="1135811"/>
            <a:ext cx="7621908" cy="5319624"/>
          </a:xfrm>
          <a:prstGeom prst="rect">
            <a:avLst/>
          </a:prstGeom>
        </p:spPr>
      </p:pic>
    </p:spTree>
    <p:extLst>
      <p:ext uri="{BB962C8B-B14F-4D97-AF65-F5344CB8AC3E}">
        <p14:creationId xmlns:p14="http://schemas.microsoft.com/office/powerpoint/2010/main" val="1612981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FF4414-AA7F-4099-B55D-1E9CC7DB35A0}"/>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Park Nexus Zones (Proposed)</a:t>
            </a:r>
            <a:endParaRPr lang="en-US" dirty="0"/>
          </a:p>
        </p:txBody>
      </p:sp>
      <p:sp>
        <p:nvSpPr>
          <p:cNvPr id="3" name="Slide Number Placeholder 2">
            <a:extLst>
              <a:ext uri="{FF2B5EF4-FFF2-40B4-BE49-F238E27FC236}">
                <a16:creationId xmlns:a16="http://schemas.microsoft.com/office/drawing/2014/main" id="{9AA0599F-BA1D-4BC3-A249-9B34E7DD0570}"/>
              </a:ext>
            </a:extLst>
          </p:cNvPr>
          <p:cNvSpPr>
            <a:spLocks noGrp="1"/>
          </p:cNvSpPr>
          <p:nvPr>
            <p:ph type="sldNum" sz="quarter" idx="12"/>
          </p:nvPr>
        </p:nvSpPr>
        <p:spPr/>
        <p:txBody>
          <a:bodyPr/>
          <a:lstStyle/>
          <a:p>
            <a:fld id="{09918B91-4B66-40C9-B3FB-70033B0922BB}" type="slidenum">
              <a:rPr lang="en-US" smtClean="0"/>
              <a:pPr/>
              <a:t>15</a:t>
            </a:fld>
            <a:endParaRPr lang="en-US" dirty="0"/>
          </a:p>
        </p:txBody>
      </p:sp>
      <p:sp>
        <p:nvSpPr>
          <p:cNvPr id="8" name="TextBox 7">
            <a:extLst>
              <a:ext uri="{FF2B5EF4-FFF2-40B4-BE49-F238E27FC236}">
                <a16:creationId xmlns:a16="http://schemas.microsoft.com/office/drawing/2014/main" id="{B75AD30B-A4DE-4C3C-BAF9-2C72F3A65B78}"/>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pic>
        <p:nvPicPr>
          <p:cNvPr id="5" name="Picture 4">
            <a:extLst>
              <a:ext uri="{FF2B5EF4-FFF2-40B4-BE49-F238E27FC236}">
                <a16:creationId xmlns:a16="http://schemas.microsoft.com/office/drawing/2014/main" id="{BA26682B-647C-306C-AF30-51507E865FEC}"/>
              </a:ext>
            </a:extLst>
          </p:cNvPr>
          <p:cNvPicPr>
            <a:picLocks noChangeAspect="1"/>
          </p:cNvPicPr>
          <p:nvPr/>
        </p:nvPicPr>
        <p:blipFill>
          <a:blip r:embed="rId2"/>
          <a:stretch>
            <a:fillRect/>
          </a:stretch>
        </p:blipFill>
        <p:spPr>
          <a:xfrm>
            <a:off x="3430690" y="992038"/>
            <a:ext cx="4798658" cy="5822831"/>
          </a:xfrm>
          <a:prstGeom prst="rect">
            <a:avLst/>
          </a:prstGeom>
        </p:spPr>
      </p:pic>
    </p:spTree>
    <p:extLst>
      <p:ext uri="{BB962C8B-B14F-4D97-AF65-F5344CB8AC3E}">
        <p14:creationId xmlns:p14="http://schemas.microsoft.com/office/powerpoint/2010/main" val="407209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Low Fee Calculation Formula</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16</a:t>
            </a:fld>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 234-002(LG)</a:t>
            </a:r>
            <a:endParaRPr lang="en-US" dirty="0"/>
          </a:p>
        </p:txBody>
      </p:sp>
      <p:graphicFrame>
        <p:nvGraphicFramePr>
          <p:cNvPr id="4" name="Table 3">
            <a:extLst>
              <a:ext uri="{FF2B5EF4-FFF2-40B4-BE49-F238E27FC236}">
                <a16:creationId xmlns:a16="http://schemas.microsoft.com/office/drawing/2014/main" id="{EFBB46F4-6BA4-F8D3-535F-D4598F82DCF5}"/>
              </a:ext>
            </a:extLst>
          </p:cNvPr>
          <p:cNvGraphicFramePr>
            <a:graphicFrameLocks noGrp="1"/>
          </p:cNvGraphicFramePr>
          <p:nvPr>
            <p:extLst>
              <p:ext uri="{D42A27DB-BD31-4B8C-83A1-F6EECF244321}">
                <p14:modId xmlns:p14="http://schemas.microsoft.com/office/powerpoint/2010/main" val="1274516752"/>
              </p:ext>
            </p:extLst>
          </p:nvPr>
        </p:nvGraphicFramePr>
        <p:xfrm>
          <a:off x="570369" y="1311657"/>
          <a:ext cx="10791729" cy="3799840"/>
        </p:xfrm>
        <a:graphic>
          <a:graphicData uri="http://schemas.openxmlformats.org/drawingml/2006/table">
            <a:tbl>
              <a:tblPr firstRow="1" bandRow="1">
                <a:tableStyleId>{5C22544A-7EE6-4342-B048-85BDC9FD1C3A}</a:tableStyleId>
              </a:tblPr>
              <a:tblGrid>
                <a:gridCol w="2679825">
                  <a:extLst>
                    <a:ext uri="{9D8B030D-6E8A-4147-A177-3AD203B41FA5}">
                      <a16:colId xmlns:a16="http://schemas.microsoft.com/office/drawing/2014/main" val="1015069937"/>
                    </a:ext>
                  </a:extLst>
                </a:gridCol>
                <a:gridCol w="2679825">
                  <a:extLst>
                    <a:ext uri="{9D8B030D-6E8A-4147-A177-3AD203B41FA5}">
                      <a16:colId xmlns:a16="http://schemas.microsoft.com/office/drawing/2014/main" val="1773759168"/>
                    </a:ext>
                  </a:extLst>
                </a:gridCol>
                <a:gridCol w="2788468">
                  <a:extLst>
                    <a:ext uri="{9D8B030D-6E8A-4147-A177-3AD203B41FA5}">
                      <a16:colId xmlns:a16="http://schemas.microsoft.com/office/drawing/2014/main" val="4255309325"/>
                    </a:ext>
                  </a:extLst>
                </a:gridCol>
                <a:gridCol w="2643611">
                  <a:extLst>
                    <a:ext uri="{9D8B030D-6E8A-4147-A177-3AD203B41FA5}">
                      <a16:colId xmlns:a16="http://schemas.microsoft.com/office/drawing/2014/main" val="435648250"/>
                    </a:ext>
                  </a:extLst>
                </a:gridCol>
              </a:tblGrid>
              <a:tr h="370840">
                <a:tc>
                  <a:txBody>
                    <a:bodyPr/>
                    <a:lstStyle/>
                    <a:p>
                      <a:pPr algn="ctr"/>
                      <a:r>
                        <a:rPr lang="en-US" sz="2800" dirty="0">
                          <a:latin typeface="Century Gothic" panose="020B0502020202020204" pitchFamily="34" charset="0"/>
                        </a:rPr>
                        <a:t>Single Family</a:t>
                      </a:r>
                    </a:p>
                  </a:txBody>
                  <a:tcPr/>
                </a:tc>
                <a:tc>
                  <a:txBody>
                    <a:bodyPr/>
                    <a:lstStyle/>
                    <a:p>
                      <a:pPr algn="ctr"/>
                      <a:r>
                        <a:rPr lang="en-US" sz="2800" dirty="0">
                          <a:latin typeface="Century Gothic" panose="020B0502020202020204" pitchFamily="34" charset="0"/>
                        </a:rPr>
                        <a:t>Multifamily </a:t>
                      </a:r>
                    </a:p>
                    <a:p>
                      <a:pPr algn="ctr"/>
                      <a:r>
                        <a:rPr lang="en-US" sz="2800" dirty="0">
                          <a:latin typeface="Century Gothic" panose="020B0502020202020204" pitchFamily="34" charset="0"/>
                        </a:rPr>
                        <a:t>(1 bedroom)</a:t>
                      </a:r>
                    </a:p>
                  </a:txBody>
                  <a:tcPr/>
                </a:tc>
                <a:tc>
                  <a:txBody>
                    <a:bodyPr/>
                    <a:lstStyle/>
                    <a:p>
                      <a:pPr algn="ctr"/>
                      <a:r>
                        <a:rPr lang="en-US" sz="2800" dirty="0">
                          <a:latin typeface="Century Gothic" panose="020B0502020202020204" pitchFamily="34" charset="0"/>
                        </a:rPr>
                        <a:t>Multifamily </a:t>
                      </a:r>
                    </a:p>
                    <a:p>
                      <a:pPr algn="ctr"/>
                      <a:r>
                        <a:rPr lang="en-US" sz="2800" dirty="0">
                          <a:latin typeface="Century Gothic" panose="020B0502020202020204" pitchFamily="34" charset="0"/>
                        </a:rPr>
                        <a:t>(2+ bedrooms)</a:t>
                      </a:r>
                    </a:p>
                  </a:txBody>
                  <a:tcPr/>
                </a:tc>
                <a:tc>
                  <a:txBody>
                    <a:bodyPr/>
                    <a:lstStyle/>
                    <a:p>
                      <a:pPr algn="ctr"/>
                      <a:r>
                        <a:rPr lang="en-US" sz="2800" dirty="0">
                          <a:latin typeface="Century Gothic" panose="020B0502020202020204" pitchFamily="34" charset="0"/>
                        </a:rPr>
                        <a:t>Hotel/Motel</a:t>
                      </a:r>
                    </a:p>
                  </a:txBody>
                  <a:tcPr/>
                </a:tc>
                <a:extLst>
                  <a:ext uri="{0D108BD9-81ED-4DB2-BD59-A6C34878D82A}">
                    <a16:rowId xmlns:a16="http://schemas.microsoft.com/office/drawing/2014/main" val="3006970071"/>
                  </a:ext>
                </a:extLst>
              </a:tr>
              <a:tr h="370840">
                <a:tc>
                  <a:txBody>
                    <a:bodyPr/>
                    <a:lstStyle/>
                    <a:p>
                      <a:pPr marL="110489" algn="ctr">
                        <a:lnSpc>
                          <a:spcPct val="100000"/>
                        </a:lnSpc>
                        <a:spcBef>
                          <a:spcPts val="1605"/>
                        </a:spcBef>
                      </a:pPr>
                      <a:r>
                        <a:rPr lang="en-US" sz="2800" b="1" dirty="0">
                          <a:latin typeface="Century Gothic" panose="020B0502020202020204" pitchFamily="34" charset="0"/>
                          <a:cs typeface="Cambria Math"/>
                        </a:rPr>
                        <a:t>2% </a:t>
                      </a:r>
                      <a:r>
                        <a:rPr lang="en-US" sz="2800" dirty="0">
                          <a:latin typeface="Century Gothic" panose="020B0502020202020204" pitchFamily="34" charset="0"/>
                          <a:cs typeface="Cambria Math"/>
                        </a:rPr>
                        <a:t>Dallas MFI (.02)($65,400) =</a:t>
                      </a:r>
                    </a:p>
                    <a:p>
                      <a:pPr marL="110489" algn="ctr">
                        <a:lnSpc>
                          <a:spcPct val="100000"/>
                        </a:lnSpc>
                        <a:spcBef>
                          <a:spcPts val="1605"/>
                        </a:spcBef>
                      </a:pPr>
                      <a:r>
                        <a:rPr lang="en-US" sz="2800" dirty="0">
                          <a:latin typeface="Century Gothic" panose="020B0502020202020204" pitchFamily="34" charset="0"/>
                          <a:cs typeface="Cambria Math"/>
                        </a:rPr>
                        <a:t>$1,308 per dwelling unit</a:t>
                      </a:r>
                      <a:endParaRPr lang="en-US" sz="2800" dirty="0">
                        <a:latin typeface="Century Gothic" panose="020B0502020202020204" pitchFamily="34" charset="0"/>
                      </a:endParaRPr>
                    </a:p>
                    <a:p>
                      <a:pPr algn="ctr"/>
                      <a:endParaRPr lang="en-US" sz="2800" dirty="0">
                        <a:latin typeface="Century Gothic" panose="020B0502020202020204" pitchFamily="34" charset="0"/>
                      </a:endParaRPr>
                    </a:p>
                  </a:txBody>
                  <a:tcPr/>
                </a:tc>
                <a:tc>
                  <a:txBody>
                    <a:bodyPr/>
                    <a:lstStyle/>
                    <a:p>
                      <a:pPr marL="110489" algn="ctr">
                        <a:spcBef>
                          <a:spcPts val="1605"/>
                        </a:spcBef>
                      </a:pPr>
                      <a:r>
                        <a:rPr lang="en-US" sz="2800" b="1" dirty="0">
                          <a:latin typeface="Century Gothic" panose="020B0502020202020204" pitchFamily="34" charset="0"/>
                          <a:cs typeface="Cambria Math"/>
                        </a:rPr>
                        <a:t>1% </a:t>
                      </a:r>
                      <a:r>
                        <a:rPr lang="en-US" sz="2800" dirty="0">
                          <a:latin typeface="Century Gothic" panose="020B0502020202020204" pitchFamily="34" charset="0"/>
                          <a:cs typeface="Cambria Math"/>
                        </a:rPr>
                        <a:t>Dallas MFI (.01)($65,400) =</a:t>
                      </a:r>
                    </a:p>
                    <a:p>
                      <a:pPr marL="110489" algn="ctr">
                        <a:lnSpc>
                          <a:spcPct val="100000"/>
                        </a:lnSpc>
                        <a:spcBef>
                          <a:spcPts val="1605"/>
                        </a:spcBef>
                      </a:pPr>
                      <a:r>
                        <a:rPr lang="en-US" sz="2800" dirty="0">
                          <a:latin typeface="Century Gothic" panose="020B0502020202020204" pitchFamily="34" charset="0"/>
                          <a:cs typeface="Cambria Math"/>
                        </a:rPr>
                        <a:t>$654 per dwelling unit</a:t>
                      </a:r>
                      <a:endParaRPr lang="en-US" sz="2800" dirty="0">
                        <a:latin typeface="Century Gothic" panose="020B0502020202020204" pitchFamily="34" charset="0"/>
                      </a:endParaRPr>
                    </a:p>
                    <a:p>
                      <a:pPr algn="ctr"/>
                      <a:endParaRPr lang="en-US" sz="2800" dirty="0">
                        <a:latin typeface="Century Gothic" panose="020B0502020202020204" pitchFamily="34" charset="0"/>
                      </a:endParaRPr>
                    </a:p>
                  </a:txBody>
                  <a:tcPr/>
                </a:tc>
                <a:tc>
                  <a:txBody>
                    <a:bodyPr/>
                    <a:lstStyle/>
                    <a:p>
                      <a:pPr marL="110489" algn="ctr">
                        <a:spcBef>
                          <a:spcPts val="1605"/>
                        </a:spcBef>
                      </a:pPr>
                      <a:r>
                        <a:rPr lang="en-US" sz="2800" b="1" dirty="0">
                          <a:latin typeface="Century Gothic" panose="020B0502020202020204" pitchFamily="34" charset="0"/>
                          <a:cs typeface="Cambria Math"/>
                        </a:rPr>
                        <a:t>2% </a:t>
                      </a:r>
                      <a:r>
                        <a:rPr lang="en-US" sz="2800" dirty="0">
                          <a:latin typeface="Century Gothic" panose="020B0502020202020204" pitchFamily="34" charset="0"/>
                          <a:cs typeface="Cambria Math"/>
                        </a:rPr>
                        <a:t>Dallas MFI (.02)($65,400) =</a:t>
                      </a:r>
                    </a:p>
                    <a:p>
                      <a:pPr marL="110489" algn="ctr">
                        <a:lnSpc>
                          <a:spcPct val="100000"/>
                        </a:lnSpc>
                        <a:spcBef>
                          <a:spcPts val="1605"/>
                        </a:spcBef>
                      </a:pPr>
                      <a:r>
                        <a:rPr lang="en-US" sz="2800" dirty="0">
                          <a:latin typeface="Century Gothic" panose="020B0502020202020204" pitchFamily="34" charset="0"/>
                          <a:cs typeface="Cambria Math"/>
                        </a:rPr>
                        <a:t>$1,308 per dwelling unit</a:t>
                      </a:r>
                      <a:endParaRPr lang="en-US" sz="2800" dirty="0">
                        <a:latin typeface="Century Gothic" panose="020B0502020202020204" pitchFamily="34" charset="0"/>
                      </a:endParaRPr>
                    </a:p>
                    <a:p>
                      <a:pPr algn="ctr"/>
                      <a:endParaRPr lang="en-US" sz="2800" dirty="0">
                        <a:latin typeface="Century Gothic" panose="020B0502020202020204" pitchFamily="34" charset="0"/>
                      </a:endParaRPr>
                    </a:p>
                  </a:txBody>
                  <a:tcPr/>
                </a:tc>
                <a:tc>
                  <a:txBody>
                    <a:bodyPr/>
                    <a:lstStyle/>
                    <a:p>
                      <a:pPr marL="110489" algn="ctr">
                        <a:spcBef>
                          <a:spcPts val="1605"/>
                        </a:spcBef>
                      </a:pPr>
                      <a:r>
                        <a:rPr lang="en-US" sz="2800" b="1" dirty="0">
                          <a:latin typeface="Century Gothic" panose="020B0502020202020204" pitchFamily="34" charset="0"/>
                          <a:cs typeface="Cambria Math"/>
                        </a:rPr>
                        <a:t>1% </a:t>
                      </a:r>
                      <a:r>
                        <a:rPr lang="en-US" sz="2800" dirty="0">
                          <a:latin typeface="Century Gothic" panose="020B0502020202020204" pitchFamily="34" charset="0"/>
                          <a:cs typeface="Cambria Math"/>
                        </a:rPr>
                        <a:t>Dallas MFI (.01)($65,400) =</a:t>
                      </a:r>
                    </a:p>
                    <a:p>
                      <a:pPr marL="110489" algn="ctr">
                        <a:lnSpc>
                          <a:spcPct val="100000"/>
                        </a:lnSpc>
                        <a:spcBef>
                          <a:spcPts val="1605"/>
                        </a:spcBef>
                      </a:pPr>
                      <a:r>
                        <a:rPr lang="en-US" sz="2800" dirty="0">
                          <a:latin typeface="Century Gothic" panose="020B0502020202020204" pitchFamily="34" charset="0"/>
                          <a:cs typeface="Cambria Math"/>
                        </a:rPr>
                        <a:t>$654 per dwelling unit</a:t>
                      </a:r>
                      <a:endParaRPr lang="en-US" sz="2800" dirty="0">
                        <a:latin typeface="Century Gothic" panose="020B0502020202020204" pitchFamily="34" charset="0"/>
                      </a:endParaRPr>
                    </a:p>
                    <a:p>
                      <a:pPr algn="ctr"/>
                      <a:endParaRPr lang="en-US" sz="2800" dirty="0">
                        <a:latin typeface="Century Gothic" panose="020B0502020202020204" pitchFamily="34" charset="0"/>
                      </a:endParaRPr>
                    </a:p>
                  </a:txBody>
                  <a:tcPr/>
                </a:tc>
                <a:extLst>
                  <a:ext uri="{0D108BD9-81ED-4DB2-BD59-A6C34878D82A}">
                    <a16:rowId xmlns:a16="http://schemas.microsoft.com/office/drawing/2014/main" val="1996503050"/>
                  </a:ext>
                </a:extLst>
              </a:tr>
            </a:tbl>
          </a:graphicData>
        </a:graphic>
      </p:graphicFrame>
    </p:spTree>
    <p:extLst>
      <p:ext uri="{BB962C8B-B14F-4D97-AF65-F5344CB8AC3E}">
        <p14:creationId xmlns:p14="http://schemas.microsoft.com/office/powerpoint/2010/main" val="944511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Rationale for Low Fee Calculation</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17</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fontScale="92500"/>
          </a:bodyPr>
          <a:lstStyle/>
          <a:p>
            <a:r>
              <a:rPr lang="en-US" sz="2400" dirty="0">
                <a:solidFill>
                  <a:srgbClr val="002060"/>
                </a:solidFill>
                <a:cs typeface="Calibri"/>
              </a:rPr>
              <a:t>Simpler mathematic formula than standard calculation given by HB 1526 that allows for easier communication to the public and affected parties</a:t>
            </a:r>
            <a:endParaRPr lang="en-US" dirty="0">
              <a:solidFill>
                <a:srgbClr val="002060"/>
              </a:solidFill>
            </a:endParaRPr>
          </a:p>
          <a:p>
            <a:r>
              <a:rPr lang="en-US" sz="2400" dirty="0">
                <a:solidFill>
                  <a:srgbClr val="002060"/>
                </a:solidFill>
                <a:cs typeface="Calibri"/>
              </a:rPr>
              <a:t>Removes potential justification of appeals based upon appraisal district land values</a:t>
            </a:r>
            <a:endParaRPr lang="en-US" dirty="0">
              <a:solidFill>
                <a:srgbClr val="002060"/>
              </a:solidFill>
            </a:endParaRPr>
          </a:p>
          <a:p>
            <a:r>
              <a:rPr lang="en-US" sz="2400" dirty="0">
                <a:solidFill>
                  <a:srgbClr val="002060"/>
                </a:solidFill>
                <a:cs typeface="Calibri"/>
              </a:rPr>
              <a:t>Single family and multifamily (2 or more bedrooms) will pay the same rate</a:t>
            </a:r>
            <a:endParaRPr lang="en-US" dirty="0">
              <a:solidFill>
                <a:srgbClr val="002060"/>
              </a:solidFill>
            </a:endParaRPr>
          </a:p>
          <a:p>
            <a:r>
              <a:rPr lang="en-US" sz="2400" dirty="0">
                <a:solidFill>
                  <a:srgbClr val="002060"/>
                </a:solidFill>
                <a:cs typeface="Calibri"/>
              </a:rPr>
              <a:t>Hotel/motel uses will pay a lower rate as visitors are not the long-term beneficiaries of parkland dedication</a:t>
            </a:r>
            <a:endParaRPr lang="en-US" dirty="0">
              <a:solidFill>
                <a:srgbClr val="002060"/>
              </a:solidFill>
            </a:endParaRPr>
          </a:p>
          <a:p>
            <a:r>
              <a:rPr lang="en-US" sz="2400" dirty="0">
                <a:solidFill>
                  <a:srgbClr val="002060"/>
                </a:solidFill>
                <a:cs typeface="Calibri"/>
              </a:rPr>
              <a:t>Future fee increases will be tied to Consumer Price Index (CPI), which allows fee-in-lieu to keep up with inflationary costs</a:t>
            </a:r>
            <a:endParaRPr lang="en-US" dirty="0">
              <a:solidFill>
                <a:srgbClr val="002060"/>
              </a:solidFill>
            </a:endParaRPr>
          </a:p>
          <a:p>
            <a:r>
              <a:rPr lang="en-US" sz="2400" dirty="0">
                <a:solidFill>
                  <a:srgbClr val="002060"/>
                </a:solidFill>
                <a:cs typeface="Calibri"/>
              </a:rPr>
              <a:t>Reduces number of fees from two (fee-in-lieu and park development fee) into one (fee-in-lieu)</a:t>
            </a:r>
            <a:endParaRPr lang="en-US" dirty="0">
              <a:solidFill>
                <a:srgbClr val="002060"/>
              </a:solidFill>
            </a:endParaRPr>
          </a:p>
          <a:p>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9870"/>
            <a:ext cx="2063863"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4246270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Ordinance Revisions</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18</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lnSpcReduction="10000"/>
          </a:bodyPr>
          <a:lstStyle/>
          <a:p>
            <a:r>
              <a:rPr lang="en-US" sz="2000" dirty="0">
                <a:cs typeface="Calibri"/>
              </a:rPr>
              <a:t>The New Ordinance:</a:t>
            </a:r>
            <a:endParaRPr lang="en-US" dirty="0"/>
          </a:p>
          <a:p>
            <a:pPr lvl="1"/>
            <a:r>
              <a:rPr lang="en-US" sz="1600" dirty="0">
                <a:cs typeface="Calibri"/>
              </a:rPr>
              <a:t>Assigns all territory using the land use designations from HB 1526</a:t>
            </a:r>
            <a:endParaRPr lang="en-US" dirty="0"/>
          </a:p>
          <a:p>
            <a:pPr lvl="1"/>
            <a:r>
              <a:rPr lang="en-US" sz="1600" dirty="0">
                <a:cs typeface="Calibri"/>
              </a:rPr>
              <a:t>Urban Area</a:t>
            </a:r>
            <a:endParaRPr lang="en-US" dirty="0"/>
          </a:p>
          <a:p>
            <a:pPr lvl="1"/>
            <a:r>
              <a:rPr lang="en-US" sz="1600" dirty="0">
                <a:cs typeface="Calibri"/>
              </a:rPr>
              <a:t>Central Business District (CBD) Area</a:t>
            </a:r>
            <a:endParaRPr lang="en-US" dirty="0"/>
          </a:p>
          <a:p>
            <a:r>
              <a:rPr lang="en-US" sz="2000" dirty="0">
                <a:cs typeface="Calibri"/>
              </a:rPr>
              <a:t>Requires appraisal districts to calculate average per acre land values for urban and CBD areas every 10 years (Next update: 2033)</a:t>
            </a:r>
            <a:endParaRPr lang="en-US" dirty="0"/>
          </a:p>
          <a:p>
            <a:r>
              <a:rPr lang="en-US" sz="2000" dirty="0">
                <a:cs typeface="Calibri"/>
              </a:rPr>
              <a:t>Will utilize Consumer Price Index for fee adjustments for years 2-9</a:t>
            </a:r>
            <a:endParaRPr lang="en-US" dirty="0"/>
          </a:p>
          <a:p>
            <a:r>
              <a:rPr lang="en-US" sz="2000" dirty="0">
                <a:cs typeface="Calibri"/>
              </a:rPr>
              <a:t>Will determine to set fees based on a fee-in-lieu to not exceed 2% of median family income based on the 5-year American Community Survey (ACS) Data</a:t>
            </a:r>
            <a:endParaRPr lang="en-US" dirty="0"/>
          </a:p>
          <a:p>
            <a:r>
              <a:rPr lang="en-US" sz="2000" dirty="0">
                <a:cs typeface="Calibri"/>
              </a:rPr>
              <a:t>Will no longer charge a park development fee</a:t>
            </a:r>
            <a:endParaRPr lang="en-US" dirty="0"/>
          </a:p>
          <a:p>
            <a:r>
              <a:rPr lang="en-US" sz="2000" dirty="0">
                <a:cs typeface="Calibri"/>
              </a:rPr>
              <a:t>In limited instances will require applicants to pay the fee-in-lieu and no more than 10% of the total acreage of the parcel based if parkland is needed to address park access in the area</a:t>
            </a:r>
            <a:endParaRPr lang="en-US" dirty="0"/>
          </a:p>
          <a:p>
            <a:r>
              <a:rPr lang="en-US" sz="2000" dirty="0">
                <a:cs typeface="Calibri"/>
              </a:rPr>
              <a:t>Land dedication will have to meet the subdivision guidelines of the City of Dallas</a:t>
            </a:r>
            <a:endParaRPr lang="en-US" dirty="0"/>
          </a:p>
          <a:p>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70839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Ordinance Revisions (cont.)</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19</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lnSpcReduction="10000"/>
          </a:bodyPr>
          <a:lstStyle/>
          <a:p>
            <a:r>
              <a:rPr lang="en-US" sz="2400" dirty="0">
                <a:cs typeface="Calibri"/>
              </a:rPr>
              <a:t>The New Ordinance:</a:t>
            </a:r>
          </a:p>
          <a:p>
            <a:pPr lvl="1"/>
            <a:r>
              <a:rPr lang="en-US" sz="2400" dirty="0">
                <a:cs typeface="Calibri"/>
              </a:rPr>
              <a:t>Will require staff to write a parkland dedication determination letter within 30 days of the property owner’s request </a:t>
            </a:r>
            <a:endParaRPr lang="en-US" sz="2400" dirty="0"/>
          </a:p>
          <a:p>
            <a:pPr lvl="1"/>
            <a:r>
              <a:rPr lang="en-US" sz="2400" dirty="0">
                <a:cs typeface="Calibri"/>
              </a:rPr>
              <a:t>Will allow for an appeal process that requires review by the City Plan Commission, City Council and county courts if necessary (Collin, Dallas, and Denton counties)</a:t>
            </a:r>
            <a:endParaRPr lang="en-US" sz="2400" dirty="0"/>
          </a:p>
          <a:p>
            <a:pPr lvl="1"/>
            <a:r>
              <a:rPr lang="en-US" sz="2400" dirty="0">
                <a:cs typeface="Calibri"/>
              </a:rPr>
              <a:t>Will reduce number of park nexus zones from 7 to 5 while still complying with park nexus principles </a:t>
            </a:r>
            <a:endParaRPr lang="en-US" sz="2400" dirty="0"/>
          </a:p>
          <a:p>
            <a:pPr lvl="1"/>
            <a:r>
              <a:rPr lang="en-US" sz="2400" dirty="0">
                <a:cs typeface="Calibri"/>
              </a:rPr>
              <a:t>Affordable units are still exempt from parkland dedication, which is consistent with the current ordinance</a:t>
            </a:r>
            <a:endParaRPr lang="en-US" sz="2400" dirty="0"/>
          </a:p>
          <a:p>
            <a:pPr lvl="1"/>
            <a:r>
              <a:rPr lang="en-US" sz="2400" dirty="0">
                <a:cs typeface="Calibri"/>
              </a:rPr>
              <a:t>Will remove the ordinance from Section 51A-4.1000 to Section 51A-14.1000</a:t>
            </a:r>
            <a:endParaRPr lang="en-US" sz="2000" dirty="0">
              <a:latin typeface="Calibri"/>
              <a:cs typeface="Calibri"/>
            </a:endParaRPr>
          </a:p>
          <a:p>
            <a:endParaRPr lang="en-US" dirty="0">
              <a:latin typeface="Century Gothic"/>
              <a:cs typeface="Calibri"/>
            </a:endParaRPr>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388318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Proposal</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a:t>
            </a:fld>
            <a:endParaRPr lang="en-US" dirty="0"/>
          </a:p>
        </p:txBody>
      </p:sp>
      <p:sp>
        <p:nvSpPr>
          <p:cNvPr id="18" name="Text Placeholder 17">
            <a:extLst>
              <a:ext uri="{FF2B5EF4-FFF2-40B4-BE49-F238E27FC236}">
                <a16:creationId xmlns:a16="http://schemas.microsoft.com/office/drawing/2014/main" id="{B9B10597-7927-4575-8616-C21D5BB6BAE2}"/>
              </a:ext>
            </a:extLst>
          </p:cNvPr>
          <p:cNvSpPr>
            <a:spLocks noGrp="1"/>
          </p:cNvSpPr>
          <p:nvPr>
            <p:ph sz="quarter" idx="16"/>
          </p:nvPr>
        </p:nvSpPr>
        <p:spPr/>
        <p:txBody>
          <a:bodyPr vert="horz" lIns="91440" tIns="45720" rIns="91440" bIns="45720" rtlCol="0" anchor="t">
            <a:normAutofit/>
          </a:bodyPr>
          <a:lstStyle/>
          <a:p>
            <a:r>
              <a:rPr lang="en-US" dirty="0">
                <a:latin typeface="Century Gothic"/>
              </a:rPr>
              <a:t>Consideration of amendments to Chapter 51A, the Dallas Development Code, Division 51A-4.1000, “Park Land Dedication”, and related sections, with consideration to be given to replacing Division 51A-4.1000 with a new Article XIV, “Park Land Dedication,” pursuant to the requirements of Texas House Bill 1526, 88th Legislature. </a:t>
            </a:r>
          </a:p>
        </p:txBody>
      </p:sp>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424317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20</a:t>
            </a:fld>
            <a:endParaRPr lang="en-US" dirty="0"/>
          </a:p>
        </p:txBody>
      </p:sp>
      <p:graphicFrame>
        <p:nvGraphicFramePr>
          <p:cNvPr id="4" name="Content Placeholder 3">
            <a:extLst>
              <a:ext uri="{FF2B5EF4-FFF2-40B4-BE49-F238E27FC236}">
                <a16:creationId xmlns:a16="http://schemas.microsoft.com/office/drawing/2014/main" id="{A2FB5390-EA03-67EB-4FDE-5F129A535AE8}"/>
              </a:ext>
            </a:extLst>
          </p:cNvPr>
          <p:cNvGraphicFramePr>
            <a:graphicFrameLocks noGrp="1"/>
          </p:cNvGraphicFramePr>
          <p:nvPr>
            <p:ph sz="quarter" idx="16"/>
            <p:extLst>
              <p:ext uri="{D42A27DB-BD31-4B8C-83A1-F6EECF244321}">
                <p14:modId xmlns:p14="http://schemas.microsoft.com/office/powerpoint/2010/main" val="2796549200"/>
              </p:ext>
            </p:extLst>
          </p:nvPr>
        </p:nvGraphicFramePr>
        <p:xfrm>
          <a:off x="3503295" y="1133893"/>
          <a:ext cx="5185410" cy="2972240"/>
        </p:xfrm>
        <a:graphic>
          <a:graphicData uri="http://schemas.openxmlformats.org/drawingml/2006/table">
            <a:tbl>
              <a:tblPr firstRow="1" firstCol="1" bandRow="1">
                <a:tableStyleId>{5C22544A-7EE6-4342-B048-85BDC9FD1C3A}</a:tableStyleId>
              </a:tblPr>
              <a:tblGrid>
                <a:gridCol w="2615104">
                  <a:extLst>
                    <a:ext uri="{9D8B030D-6E8A-4147-A177-3AD203B41FA5}">
                      <a16:colId xmlns:a16="http://schemas.microsoft.com/office/drawing/2014/main" val="3650458435"/>
                    </a:ext>
                  </a:extLst>
                </a:gridCol>
                <a:gridCol w="2570306">
                  <a:extLst>
                    <a:ext uri="{9D8B030D-6E8A-4147-A177-3AD203B41FA5}">
                      <a16:colId xmlns:a16="http://schemas.microsoft.com/office/drawing/2014/main" val="11164849"/>
                    </a:ext>
                  </a:extLst>
                </a:gridCol>
              </a:tblGrid>
              <a:tr h="276202">
                <a:tc>
                  <a:txBody>
                    <a:bodyPr/>
                    <a:lstStyle/>
                    <a:p>
                      <a:pPr marL="0" marR="0" algn="just">
                        <a:lnSpc>
                          <a:spcPct val="107000"/>
                        </a:lnSpc>
                        <a:spcBef>
                          <a:spcPts val="0"/>
                        </a:spcBef>
                        <a:spcAft>
                          <a:spcPts val="0"/>
                        </a:spcAft>
                        <a:tabLst>
                          <a:tab pos="457200" algn="l"/>
                          <a:tab pos="914400" algn="l"/>
                          <a:tab pos="1371600" algn="l"/>
                        </a:tabLst>
                      </a:pPr>
                      <a:r>
                        <a:rPr lang="en-GB" sz="1400" u="sng" dirty="0">
                          <a:effectLst/>
                        </a:rPr>
                        <a:t>Type of Development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400" u="sng" dirty="0">
                          <a:effectLst/>
                        </a:rPr>
                        <a:t>Fee-in-lieu</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435219869"/>
                  </a:ext>
                </a:extLst>
              </a:tr>
              <a:tr h="514581">
                <a:tc>
                  <a:txBody>
                    <a:bodyPr/>
                    <a:lstStyle/>
                    <a:p>
                      <a:pPr marL="0" marR="0" algn="just">
                        <a:lnSpc>
                          <a:spcPct val="107000"/>
                        </a:lnSpc>
                        <a:spcBef>
                          <a:spcPts val="0"/>
                        </a:spcBef>
                        <a:spcAft>
                          <a:spcPts val="0"/>
                        </a:spcAft>
                        <a:tabLst>
                          <a:tab pos="457200" algn="l"/>
                          <a:tab pos="914400" algn="l"/>
                          <a:tab pos="1371600" algn="l"/>
                        </a:tabLst>
                      </a:pPr>
                      <a:r>
                        <a:rPr lang="en-GB" sz="1400" dirty="0">
                          <a:effectLst/>
                        </a:rPr>
                        <a:t>Single family or duplex</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400" u="sng" dirty="0">
                          <a:effectLst/>
                        </a:rPr>
                        <a:t>Two percent of the median family income</a:t>
                      </a:r>
                      <a:r>
                        <a:rPr lang="en-GB" sz="1400" dirty="0">
                          <a:effectLst/>
                        </a:rPr>
                        <a:t> [</a:t>
                      </a:r>
                      <a:r>
                        <a:rPr lang="en-GB" sz="1400" strike="sngStrike" dirty="0">
                          <a:effectLst/>
                        </a:rPr>
                        <a:t>$762.00</a:t>
                      </a:r>
                      <a:r>
                        <a:rPr lang="en-GB" sz="1400" dirty="0">
                          <a:effectLst/>
                        </a:rPr>
                        <a:t>] per dwelling unit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2043506275"/>
                  </a:ext>
                </a:extLst>
              </a:tr>
              <a:tr h="514581">
                <a:tc>
                  <a:txBody>
                    <a:bodyPr/>
                    <a:lstStyle/>
                    <a:p>
                      <a:pPr marL="0" marR="0" algn="just">
                        <a:lnSpc>
                          <a:spcPct val="107000"/>
                        </a:lnSpc>
                        <a:spcBef>
                          <a:spcPts val="0"/>
                        </a:spcBef>
                        <a:spcAft>
                          <a:spcPts val="0"/>
                        </a:spcAft>
                        <a:tabLst>
                          <a:tab pos="457200" algn="l"/>
                          <a:tab pos="914400" algn="l"/>
                          <a:tab pos="1371600" algn="l"/>
                        </a:tabLst>
                      </a:pPr>
                      <a:r>
                        <a:rPr lang="en-GB" sz="1400" dirty="0">
                          <a:effectLst/>
                        </a:rPr>
                        <a:t>Multifamily </a:t>
                      </a:r>
                      <a:r>
                        <a:rPr lang="en-GB" sz="1400" strike="noStrike" dirty="0">
                          <a:effectLst/>
                        </a:rPr>
                        <a:t>[(one bedroom)]</a:t>
                      </a:r>
                      <a:endParaRPr lang="en-US" sz="1400"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400" u="sng" dirty="0">
                          <a:effectLst/>
                        </a:rPr>
                        <a:t>One percent of the median family income per dwelling unit</a:t>
                      </a:r>
                      <a:r>
                        <a:rPr lang="en-GB" sz="1400" dirty="0">
                          <a:effectLst/>
                        </a:rPr>
                        <a:t> [</a:t>
                      </a:r>
                      <a:r>
                        <a:rPr lang="en-GB" sz="1400" strike="sngStrike" dirty="0">
                          <a:effectLst/>
                        </a:rPr>
                        <a:t>$299.00</a:t>
                      </a:r>
                      <a:r>
                        <a:rPr lang="en-GB" sz="1400" dirty="0">
                          <a:effectLst/>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1665956446"/>
                  </a:ext>
                </a:extLst>
              </a:tr>
              <a:tr h="514581">
                <a:tc>
                  <a:txBody>
                    <a:bodyPr/>
                    <a:lstStyle/>
                    <a:p>
                      <a:pPr marL="0" marR="0" algn="just">
                        <a:lnSpc>
                          <a:spcPct val="107000"/>
                        </a:lnSpc>
                        <a:spcBef>
                          <a:spcPts val="0"/>
                        </a:spcBef>
                        <a:spcAft>
                          <a:spcPts val="0"/>
                        </a:spcAft>
                        <a:tabLst>
                          <a:tab pos="457200" algn="l"/>
                          <a:tab pos="914400" algn="l"/>
                          <a:tab pos="1371600" algn="l"/>
                        </a:tabLst>
                      </a:pPr>
                      <a:r>
                        <a:rPr lang="en-GB" sz="1400" dirty="0">
                          <a:effectLst/>
                        </a:rPr>
                        <a:t>[</a:t>
                      </a:r>
                      <a:r>
                        <a:rPr lang="en-GB" sz="1400" strike="noStrike" dirty="0">
                          <a:effectLst/>
                        </a:rPr>
                        <a:t>Multifamily (two or more bedrooms)</a:t>
                      </a:r>
                      <a:endParaRPr lang="en-US" sz="1400"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400" u="sng" dirty="0">
                          <a:effectLst/>
                        </a:rPr>
                        <a:t>Two percent of the median family income</a:t>
                      </a:r>
                      <a:r>
                        <a:rPr lang="en-GB" sz="1400" dirty="0">
                          <a:effectLst/>
                        </a:rPr>
                        <a:t> </a:t>
                      </a:r>
                      <a:r>
                        <a:rPr lang="en-GB" sz="1400" strike="sngStrike" dirty="0">
                          <a:effectLst/>
                        </a:rPr>
                        <a:t>$600.00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1746356818"/>
                  </a:ext>
                </a:extLst>
              </a:tr>
              <a:tr h="752961">
                <a:tc>
                  <a:txBody>
                    <a:bodyPr/>
                    <a:lstStyle/>
                    <a:p>
                      <a:pPr marL="0" marR="0" algn="just">
                        <a:lnSpc>
                          <a:spcPct val="107000"/>
                        </a:lnSpc>
                        <a:spcBef>
                          <a:spcPts val="0"/>
                        </a:spcBef>
                        <a:spcAft>
                          <a:spcPts val="0"/>
                        </a:spcAft>
                        <a:tabLst>
                          <a:tab pos="457200" algn="l"/>
                          <a:tab pos="914400" algn="l"/>
                          <a:tab pos="1371600" algn="l"/>
                        </a:tabLst>
                      </a:pPr>
                      <a:r>
                        <a:rPr lang="en-GB" sz="1400" dirty="0">
                          <a:effectLst/>
                        </a:rPr>
                        <a:t>Hotel and motel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400" u="sng" dirty="0">
                          <a:effectLst/>
                        </a:rPr>
                        <a:t>One percent of the median family income per dwelling unit</a:t>
                      </a:r>
                      <a:r>
                        <a:rPr lang="en-GB" sz="1400" dirty="0">
                          <a:effectLst/>
                        </a:rPr>
                        <a:t> [</a:t>
                      </a:r>
                      <a:r>
                        <a:rPr lang="en-GB" sz="1400" strike="sngStrike" dirty="0">
                          <a:effectLst/>
                        </a:rPr>
                        <a:t>$327.00 per guest room</a:t>
                      </a:r>
                      <a:r>
                        <a:rPr lang="en-GB" sz="1400" dirty="0">
                          <a:effectLst/>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3314137831"/>
                  </a:ext>
                </a:extLst>
              </a:tr>
            </a:tbl>
          </a:graphicData>
        </a:graphic>
      </p:graphicFrame>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graphicFrame>
        <p:nvGraphicFramePr>
          <p:cNvPr id="5" name="Table 4">
            <a:extLst>
              <a:ext uri="{FF2B5EF4-FFF2-40B4-BE49-F238E27FC236}">
                <a16:creationId xmlns:a16="http://schemas.microsoft.com/office/drawing/2014/main" id="{636F1038-C983-1784-5C7A-6414BCD1C424}"/>
              </a:ext>
            </a:extLst>
          </p:cNvPr>
          <p:cNvGraphicFramePr>
            <a:graphicFrameLocks noGrp="1"/>
          </p:cNvGraphicFramePr>
          <p:nvPr>
            <p:extLst>
              <p:ext uri="{D42A27DB-BD31-4B8C-83A1-F6EECF244321}">
                <p14:modId xmlns:p14="http://schemas.microsoft.com/office/powerpoint/2010/main" val="1421471790"/>
              </p:ext>
            </p:extLst>
          </p:nvPr>
        </p:nvGraphicFramePr>
        <p:xfrm>
          <a:off x="2265680" y="4243218"/>
          <a:ext cx="7802208" cy="1801980"/>
        </p:xfrm>
        <a:graphic>
          <a:graphicData uri="http://schemas.openxmlformats.org/drawingml/2006/table">
            <a:tbl>
              <a:tblPr firstRow="1" firstCol="1" bandRow="1">
                <a:tableStyleId>{5C22544A-7EE6-4342-B048-85BDC9FD1C3A}</a:tableStyleId>
              </a:tblPr>
              <a:tblGrid>
                <a:gridCol w="3934807">
                  <a:extLst>
                    <a:ext uri="{9D8B030D-6E8A-4147-A177-3AD203B41FA5}">
                      <a16:colId xmlns:a16="http://schemas.microsoft.com/office/drawing/2014/main" val="1686749222"/>
                    </a:ext>
                  </a:extLst>
                </a:gridCol>
                <a:gridCol w="3867401">
                  <a:extLst>
                    <a:ext uri="{9D8B030D-6E8A-4147-A177-3AD203B41FA5}">
                      <a16:colId xmlns:a16="http://schemas.microsoft.com/office/drawing/2014/main" val="2214854591"/>
                    </a:ext>
                  </a:extLst>
                </a:gridCol>
              </a:tblGrid>
              <a:tr h="360396">
                <a:tc>
                  <a:txBody>
                    <a:bodyPr/>
                    <a:lstStyle/>
                    <a:p>
                      <a:pPr marL="0" marR="0" algn="just">
                        <a:lnSpc>
                          <a:spcPct val="107000"/>
                        </a:lnSpc>
                        <a:spcBef>
                          <a:spcPts val="0"/>
                        </a:spcBef>
                        <a:spcAft>
                          <a:spcPts val="0"/>
                        </a:spcAft>
                        <a:tabLst>
                          <a:tab pos="457200" algn="l"/>
                          <a:tab pos="914400" algn="l"/>
                          <a:tab pos="1371600" algn="l"/>
                        </a:tabLst>
                      </a:pPr>
                      <a:r>
                        <a:rPr lang="en-GB" sz="1200" u="sng" dirty="0">
                          <a:effectLst/>
                        </a:rPr>
                        <a:t>[</a:t>
                      </a:r>
                      <a:r>
                        <a:rPr lang="en-GB" sz="1200" u="sng" strike="sngStrike" dirty="0">
                          <a:effectLst/>
                        </a:rPr>
                        <a:t>Type of Development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200" u="sng" strike="sngStrike" dirty="0">
                          <a:effectLst/>
                        </a:rPr>
                        <a:t>Park land development fee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326197707"/>
                  </a:ext>
                </a:extLst>
              </a:tr>
              <a:tr h="360396">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Single family or duplex</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$403.00 per dwelling unit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580466333"/>
                  </a:ext>
                </a:extLst>
              </a:tr>
              <a:tr h="360396">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Multifamily (one bedroom)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$158.00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1000421065"/>
                  </a:ext>
                </a:extLst>
              </a:tr>
              <a:tr h="360396">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Multifamily (two or more bedrooms)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$317.00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302166513"/>
                  </a:ext>
                </a:extLst>
              </a:tr>
              <a:tr h="360396">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Hotel and motel</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$173.00 per guest room</a:t>
                      </a:r>
                      <a:r>
                        <a:rPr lang="en-GB" sz="1200" dirty="0">
                          <a:effectLst/>
                        </a:rPr>
                        <a: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1603722028"/>
                  </a:ext>
                </a:extLst>
              </a:tr>
            </a:tbl>
          </a:graphicData>
        </a:graphic>
      </p:graphicFrame>
    </p:spTree>
    <p:extLst>
      <p:ext uri="{BB962C8B-B14F-4D97-AF65-F5344CB8AC3E}">
        <p14:creationId xmlns:p14="http://schemas.microsoft.com/office/powerpoint/2010/main" val="3267470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21</a:t>
            </a:fld>
            <a:endParaRPr lang="en-US" dirty="0"/>
          </a:p>
        </p:txBody>
      </p:sp>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pic>
        <p:nvPicPr>
          <p:cNvPr id="8" name="Picture 7">
            <a:extLst>
              <a:ext uri="{FF2B5EF4-FFF2-40B4-BE49-F238E27FC236}">
                <a16:creationId xmlns:a16="http://schemas.microsoft.com/office/drawing/2014/main" id="{88CC62DA-0A1E-10FA-FEA3-0E94FE1B1EC4}"/>
              </a:ext>
            </a:extLst>
          </p:cNvPr>
          <p:cNvPicPr>
            <a:picLocks noChangeAspect="1"/>
          </p:cNvPicPr>
          <p:nvPr/>
        </p:nvPicPr>
        <p:blipFill>
          <a:blip r:embed="rId2"/>
          <a:stretch>
            <a:fillRect/>
          </a:stretch>
        </p:blipFill>
        <p:spPr>
          <a:xfrm>
            <a:off x="2966601" y="870885"/>
            <a:ext cx="6258798" cy="5696745"/>
          </a:xfrm>
          <a:prstGeom prst="rect">
            <a:avLst/>
          </a:prstGeom>
        </p:spPr>
      </p:pic>
    </p:spTree>
    <p:extLst>
      <p:ext uri="{BB962C8B-B14F-4D97-AF65-F5344CB8AC3E}">
        <p14:creationId xmlns:p14="http://schemas.microsoft.com/office/powerpoint/2010/main" val="3907025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22</a:t>
            </a:fld>
            <a:endParaRPr lang="en-US" dirty="0"/>
          </a:p>
        </p:txBody>
      </p:sp>
      <p:pic>
        <p:nvPicPr>
          <p:cNvPr id="5" name="Content Placeholder 4">
            <a:extLst>
              <a:ext uri="{FF2B5EF4-FFF2-40B4-BE49-F238E27FC236}">
                <a16:creationId xmlns:a16="http://schemas.microsoft.com/office/drawing/2014/main" id="{AFC8DD06-29F5-ACCA-FF30-7FEDB720DB56}"/>
              </a:ext>
            </a:extLst>
          </p:cNvPr>
          <p:cNvPicPr>
            <a:picLocks noGrp="1" noChangeAspect="1"/>
          </p:cNvPicPr>
          <p:nvPr>
            <p:ph sz="quarter" idx="16"/>
          </p:nvPr>
        </p:nvPicPr>
        <p:blipFill>
          <a:blip r:embed="rId2"/>
          <a:stretch>
            <a:fillRect/>
          </a:stretch>
        </p:blipFill>
        <p:spPr>
          <a:xfrm>
            <a:off x="2931673" y="2674006"/>
            <a:ext cx="6296904" cy="1971950"/>
          </a:xfrm>
        </p:spPr>
      </p:pic>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1282662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23</a:t>
            </a:fld>
            <a:endParaRPr lang="en-US" dirty="0"/>
          </a:p>
        </p:txBody>
      </p:sp>
      <p:pic>
        <p:nvPicPr>
          <p:cNvPr id="5" name="Content Placeholder 4">
            <a:extLst>
              <a:ext uri="{FF2B5EF4-FFF2-40B4-BE49-F238E27FC236}">
                <a16:creationId xmlns:a16="http://schemas.microsoft.com/office/drawing/2014/main" id="{3779534B-CBBB-EAC2-4395-CF640989895B}"/>
              </a:ext>
            </a:extLst>
          </p:cNvPr>
          <p:cNvPicPr>
            <a:picLocks noGrp="1" noChangeAspect="1"/>
          </p:cNvPicPr>
          <p:nvPr>
            <p:ph sz="quarter" idx="16"/>
          </p:nvPr>
        </p:nvPicPr>
        <p:blipFill>
          <a:blip r:embed="rId2"/>
          <a:stretch>
            <a:fillRect/>
          </a:stretch>
        </p:blipFill>
        <p:spPr>
          <a:xfrm>
            <a:off x="3119019" y="1481138"/>
            <a:ext cx="5922212" cy="4357687"/>
          </a:xfrm>
        </p:spPr>
      </p:pic>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2953102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24</a:t>
            </a:fld>
            <a:endParaRPr lang="en-US" dirty="0"/>
          </a:p>
        </p:txBody>
      </p:sp>
      <p:pic>
        <p:nvPicPr>
          <p:cNvPr id="5" name="Content Placeholder 4">
            <a:extLst>
              <a:ext uri="{FF2B5EF4-FFF2-40B4-BE49-F238E27FC236}">
                <a16:creationId xmlns:a16="http://schemas.microsoft.com/office/drawing/2014/main" id="{6E70519B-2026-F105-1528-28003FF3C984}"/>
              </a:ext>
            </a:extLst>
          </p:cNvPr>
          <p:cNvPicPr>
            <a:picLocks noGrp="1" noChangeAspect="1"/>
          </p:cNvPicPr>
          <p:nvPr>
            <p:ph sz="quarter" idx="16"/>
          </p:nvPr>
        </p:nvPicPr>
        <p:blipFill>
          <a:blip r:embed="rId2"/>
          <a:stretch>
            <a:fillRect/>
          </a:stretch>
        </p:blipFill>
        <p:spPr>
          <a:xfrm>
            <a:off x="3438414" y="1100328"/>
            <a:ext cx="5315172" cy="4657343"/>
          </a:xfrm>
        </p:spPr>
      </p:pic>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pic>
        <p:nvPicPr>
          <p:cNvPr id="7" name="Picture 6">
            <a:extLst>
              <a:ext uri="{FF2B5EF4-FFF2-40B4-BE49-F238E27FC236}">
                <a16:creationId xmlns:a16="http://schemas.microsoft.com/office/drawing/2014/main" id="{47E88AAE-F78C-B5D0-EBCA-F9D65FC56019}"/>
              </a:ext>
            </a:extLst>
          </p:cNvPr>
          <p:cNvPicPr>
            <a:picLocks noChangeAspect="1"/>
          </p:cNvPicPr>
          <p:nvPr/>
        </p:nvPicPr>
        <p:blipFill>
          <a:blip r:embed="rId3"/>
          <a:stretch>
            <a:fillRect/>
          </a:stretch>
        </p:blipFill>
        <p:spPr>
          <a:xfrm>
            <a:off x="2750737" y="5757671"/>
            <a:ext cx="6201640" cy="609685"/>
          </a:xfrm>
          <a:prstGeom prst="rect">
            <a:avLst/>
          </a:prstGeom>
        </p:spPr>
      </p:pic>
    </p:spTree>
    <p:extLst>
      <p:ext uri="{BB962C8B-B14F-4D97-AF65-F5344CB8AC3E}">
        <p14:creationId xmlns:p14="http://schemas.microsoft.com/office/powerpoint/2010/main" val="2974908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25</a:t>
            </a:fld>
            <a:endParaRPr lang="en-US" dirty="0"/>
          </a:p>
        </p:txBody>
      </p:sp>
      <p:pic>
        <p:nvPicPr>
          <p:cNvPr id="5" name="Content Placeholder 4">
            <a:extLst>
              <a:ext uri="{FF2B5EF4-FFF2-40B4-BE49-F238E27FC236}">
                <a16:creationId xmlns:a16="http://schemas.microsoft.com/office/drawing/2014/main" id="{9C2D3831-2DEB-BEC2-F78C-711C546B741F}"/>
              </a:ext>
            </a:extLst>
          </p:cNvPr>
          <p:cNvPicPr>
            <a:picLocks noGrp="1" noChangeAspect="1"/>
          </p:cNvPicPr>
          <p:nvPr>
            <p:ph sz="quarter" idx="16"/>
          </p:nvPr>
        </p:nvPicPr>
        <p:blipFill>
          <a:blip r:embed="rId2"/>
          <a:stretch>
            <a:fillRect/>
          </a:stretch>
        </p:blipFill>
        <p:spPr>
          <a:xfrm>
            <a:off x="2812594" y="1616584"/>
            <a:ext cx="6535062" cy="4086795"/>
          </a:xfrm>
        </p:spPr>
      </p:pic>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930017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26</a:t>
            </a:fld>
            <a:endParaRPr lang="en-US" dirty="0"/>
          </a:p>
        </p:txBody>
      </p:sp>
      <p:pic>
        <p:nvPicPr>
          <p:cNvPr id="5" name="Content Placeholder 4">
            <a:extLst>
              <a:ext uri="{FF2B5EF4-FFF2-40B4-BE49-F238E27FC236}">
                <a16:creationId xmlns:a16="http://schemas.microsoft.com/office/drawing/2014/main" id="{41FE83C4-0858-1B96-BB3F-BB71C558B643}"/>
              </a:ext>
            </a:extLst>
          </p:cNvPr>
          <p:cNvPicPr>
            <a:picLocks noGrp="1" noChangeAspect="1"/>
          </p:cNvPicPr>
          <p:nvPr>
            <p:ph sz="quarter" idx="16"/>
          </p:nvPr>
        </p:nvPicPr>
        <p:blipFill>
          <a:blip r:embed="rId2"/>
          <a:stretch>
            <a:fillRect/>
          </a:stretch>
        </p:blipFill>
        <p:spPr>
          <a:xfrm>
            <a:off x="2798305" y="1540373"/>
            <a:ext cx="6563641" cy="4239217"/>
          </a:xfrm>
        </p:spPr>
      </p:pic>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2131109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Draft Ordinance Language</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27</a:t>
            </a:fld>
            <a:endParaRPr lang="en-US" dirty="0"/>
          </a:p>
        </p:txBody>
      </p:sp>
      <p:pic>
        <p:nvPicPr>
          <p:cNvPr id="7" name="Content Placeholder 6">
            <a:extLst>
              <a:ext uri="{FF2B5EF4-FFF2-40B4-BE49-F238E27FC236}">
                <a16:creationId xmlns:a16="http://schemas.microsoft.com/office/drawing/2014/main" id="{3C110F31-8F45-1861-32B5-CF862529EBC5}"/>
              </a:ext>
            </a:extLst>
          </p:cNvPr>
          <p:cNvPicPr>
            <a:picLocks noGrp="1" noChangeAspect="1"/>
          </p:cNvPicPr>
          <p:nvPr>
            <p:ph sz="quarter" idx="16"/>
          </p:nvPr>
        </p:nvPicPr>
        <p:blipFill>
          <a:blip r:embed="rId3"/>
          <a:stretch>
            <a:fillRect/>
          </a:stretch>
        </p:blipFill>
        <p:spPr>
          <a:xfrm>
            <a:off x="3055378" y="1481138"/>
            <a:ext cx="6049494" cy="4357687"/>
          </a:xfrm>
        </p:spPr>
      </p:pic>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1818951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5B02F3-FC9B-E5A1-D33F-CA26D85CE6AB}"/>
              </a:ext>
            </a:extLst>
          </p:cNvPr>
          <p:cNvSpPr>
            <a:spLocks noGrp="1"/>
          </p:cNvSpPr>
          <p:nvPr>
            <p:ph type="body" sz="quarter" idx="13"/>
          </p:nvPr>
        </p:nvSpPr>
        <p:spPr/>
        <p:txBody>
          <a:bodyPr>
            <a:normAutofit fontScale="77500" lnSpcReduction="20000"/>
          </a:bodyPr>
          <a:lstStyle/>
          <a:p>
            <a:r>
              <a:rPr lang="en-US" dirty="0"/>
              <a:t>Proposed Changes made since 10/16/2024</a:t>
            </a:r>
          </a:p>
        </p:txBody>
      </p:sp>
      <p:sp>
        <p:nvSpPr>
          <p:cNvPr id="3" name="Slide Number Placeholder 2">
            <a:extLst>
              <a:ext uri="{FF2B5EF4-FFF2-40B4-BE49-F238E27FC236}">
                <a16:creationId xmlns:a16="http://schemas.microsoft.com/office/drawing/2014/main" id="{3FD2C9CD-101C-214F-F28E-384CB4D9B2B4}"/>
              </a:ext>
            </a:extLst>
          </p:cNvPr>
          <p:cNvSpPr>
            <a:spLocks noGrp="1"/>
          </p:cNvSpPr>
          <p:nvPr>
            <p:ph type="sldNum" sz="quarter" idx="12"/>
          </p:nvPr>
        </p:nvSpPr>
        <p:spPr/>
        <p:txBody>
          <a:bodyPr/>
          <a:lstStyle/>
          <a:p>
            <a:fld id="{09918B91-4B66-40C9-B3FB-70033B0922BB}" type="slidenum">
              <a:rPr lang="en-US" smtClean="0"/>
              <a:pPr/>
              <a:t>28</a:t>
            </a:fld>
            <a:endParaRPr lang="en-US" dirty="0"/>
          </a:p>
        </p:txBody>
      </p:sp>
      <p:sp>
        <p:nvSpPr>
          <p:cNvPr id="4" name="Content Placeholder 3">
            <a:extLst>
              <a:ext uri="{FF2B5EF4-FFF2-40B4-BE49-F238E27FC236}">
                <a16:creationId xmlns:a16="http://schemas.microsoft.com/office/drawing/2014/main" id="{CB03A037-CF95-20E4-2232-B55C6DA9132F}"/>
              </a:ext>
            </a:extLst>
          </p:cNvPr>
          <p:cNvSpPr>
            <a:spLocks noGrp="1"/>
          </p:cNvSpPr>
          <p:nvPr>
            <p:ph sz="quarter" idx="16"/>
          </p:nvPr>
        </p:nvSpPr>
        <p:spPr/>
        <p:txBody>
          <a:bodyPr>
            <a:normAutofit fontScale="92500" lnSpcReduction="10000"/>
          </a:bodyPr>
          <a:lstStyle/>
          <a:p>
            <a:r>
              <a:rPr lang="en-US" dirty="0"/>
              <a:t>Include clause exempting affordable housing units from parkland dedication fees</a:t>
            </a:r>
          </a:p>
          <a:p>
            <a:r>
              <a:rPr lang="en-US" dirty="0"/>
              <a:t>Change low fee to flat fee throughout the ordinance</a:t>
            </a:r>
          </a:p>
          <a:p>
            <a:r>
              <a:rPr lang="en-US" dirty="0"/>
              <a:t>Update proposed ordinance to reflect 1% for one bedroom units and 2% for two or more bedroom units</a:t>
            </a:r>
          </a:p>
          <a:p>
            <a:r>
              <a:rPr lang="en-US" dirty="0"/>
              <a:t>Land dedication requirements will be in letter </a:t>
            </a:r>
            <a:r>
              <a:rPr lang="en-US"/>
              <a:t>of determination</a:t>
            </a:r>
          </a:p>
          <a:p>
            <a:endParaRPr lang="en-US" dirty="0"/>
          </a:p>
          <a:p>
            <a:endParaRPr lang="en-US" dirty="0"/>
          </a:p>
        </p:txBody>
      </p:sp>
    </p:spTree>
    <p:extLst>
      <p:ext uri="{BB962C8B-B14F-4D97-AF65-F5344CB8AC3E}">
        <p14:creationId xmlns:p14="http://schemas.microsoft.com/office/powerpoint/2010/main" val="1627806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Next Steps</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29</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lnSpcReduction="10000"/>
          </a:bodyPr>
          <a:lstStyle/>
          <a:p>
            <a:r>
              <a:rPr lang="en-US" sz="2000" dirty="0">
                <a:cs typeface="Calibri"/>
              </a:rPr>
              <a:t>Work with Planning and Development (PDV) on parkland dedication designation map to ForwardDallas Plan</a:t>
            </a:r>
            <a:endParaRPr lang="en-US" dirty="0"/>
          </a:p>
          <a:p>
            <a:r>
              <a:rPr lang="en-US" sz="2000" dirty="0">
                <a:cs typeface="Calibri"/>
              </a:rPr>
              <a:t>Work </a:t>
            </a:r>
            <a:r>
              <a:rPr lang="en-US" sz="2000">
                <a:cs typeface="Calibri"/>
              </a:rPr>
              <a:t>with PDV, </a:t>
            </a:r>
            <a:r>
              <a:rPr lang="en-US" sz="2000" dirty="0">
                <a:cs typeface="Calibri"/>
              </a:rPr>
              <a:t>Housing (HOU) and all private development City staff to update the plan application process to reflect the new park land dedication ordinance</a:t>
            </a:r>
            <a:endParaRPr lang="en-US" dirty="0"/>
          </a:p>
          <a:p>
            <a:r>
              <a:rPr lang="en-US" sz="2000" dirty="0">
                <a:cs typeface="Calibri"/>
              </a:rPr>
              <a:t>Work with DEV to add the new parkland dedication calculations in Accela and Cartegraph (scheduled for launch in 2025)</a:t>
            </a:r>
            <a:endParaRPr lang="en-US" dirty="0"/>
          </a:p>
          <a:p>
            <a:r>
              <a:rPr lang="en-US" sz="2000" dirty="0">
                <a:cs typeface="Calibri"/>
              </a:rPr>
              <a:t>Ensure development community and residents are aware of the upcoming changes to ordinance</a:t>
            </a:r>
            <a:endParaRPr lang="en-US" dirty="0"/>
          </a:p>
          <a:p>
            <a:r>
              <a:rPr lang="en-US" sz="2000" dirty="0">
                <a:cs typeface="Calibri"/>
              </a:rPr>
              <a:t>Create a webpage on the Park and Recreation website providing information about parkland dedication</a:t>
            </a:r>
            <a:endParaRPr lang="en-US" dirty="0"/>
          </a:p>
          <a:p>
            <a:r>
              <a:rPr lang="en-US" sz="2000" dirty="0">
                <a:cs typeface="Calibri"/>
              </a:rPr>
              <a:t>Share draft ordinance with stakeholders and public to start the adoption process for the new ordinance</a:t>
            </a:r>
            <a:endParaRPr lang="en-US" dirty="0"/>
          </a:p>
          <a:p>
            <a:r>
              <a:rPr lang="en-US" sz="2000" dirty="0">
                <a:cs typeface="Calibri"/>
              </a:rPr>
              <a:t>Approval process: ZOAC→ CPC → City Council</a:t>
            </a:r>
            <a:endParaRPr lang="en-US" dirty="0"/>
          </a:p>
          <a:p>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3241084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Summary</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3</a:t>
            </a:fld>
            <a:endParaRPr lang="en-US" dirty="0"/>
          </a:p>
        </p:txBody>
      </p:sp>
      <p:sp>
        <p:nvSpPr>
          <p:cNvPr id="18" name="Text Placeholder 17">
            <a:extLst>
              <a:ext uri="{FF2B5EF4-FFF2-40B4-BE49-F238E27FC236}">
                <a16:creationId xmlns:a16="http://schemas.microsoft.com/office/drawing/2014/main" id="{B9B10597-7927-4575-8616-C21D5BB6BAE2}"/>
              </a:ext>
            </a:extLst>
          </p:cNvPr>
          <p:cNvSpPr>
            <a:spLocks noGrp="1"/>
          </p:cNvSpPr>
          <p:nvPr>
            <p:ph sz="quarter" idx="16"/>
          </p:nvPr>
        </p:nvSpPr>
        <p:spPr/>
        <p:txBody>
          <a:bodyPr vert="horz" lIns="91440" tIns="45720" rIns="91440" bIns="45720" rtlCol="0" anchor="t">
            <a:normAutofit fontScale="92500"/>
          </a:bodyPr>
          <a:lstStyle/>
          <a:p>
            <a:r>
              <a:rPr lang="en-US" dirty="0">
                <a:latin typeface="Century Gothic"/>
              </a:rPr>
              <a:t>The proposed code amendments recommends changes to park land dedication requirements for a fee-in-lieu of park land dedication for residential and lodging uses in the City of Dallas pursuant to the requirements of Texas Senate Bill 929, 88th Legislature. This amendment also recommends moving the park land dedication from Article 4 to Article 14 in Division 51(A).</a:t>
            </a:r>
          </a:p>
        </p:txBody>
      </p:sp>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2521894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1E17310-BDA8-4AB7-BDAE-D31F35C49277}"/>
              </a:ext>
            </a:extLst>
          </p:cNvPr>
          <p:cNvSpPr>
            <a:spLocks noGrp="1"/>
          </p:cNvSpPr>
          <p:nvPr>
            <p:ph type="body" sz="quarter" idx="13"/>
          </p:nvPr>
        </p:nvSpPr>
        <p:spPr/>
        <p:txBody>
          <a:bodyPr/>
          <a:lstStyle/>
          <a:p>
            <a:r>
              <a:rPr lang="en-US" dirty="0"/>
              <a:t>Staff Recommendation</a:t>
            </a:r>
          </a:p>
        </p:txBody>
      </p:sp>
      <p:sp>
        <p:nvSpPr>
          <p:cNvPr id="2" name="Slide Number Placeholder 1">
            <a:extLst>
              <a:ext uri="{FF2B5EF4-FFF2-40B4-BE49-F238E27FC236}">
                <a16:creationId xmlns:a16="http://schemas.microsoft.com/office/drawing/2014/main" id="{F11BF0F8-8B75-49FB-A230-AE5DBB1D9729}"/>
              </a:ext>
            </a:extLst>
          </p:cNvPr>
          <p:cNvSpPr>
            <a:spLocks noGrp="1"/>
          </p:cNvSpPr>
          <p:nvPr>
            <p:ph type="sldNum" sz="quarter" idx="12"/>
          </p:nvPr>
        </p:nvSpPr>
        <p:spPr/>
        <p:txBody>
          <a:bodyPr/>
          <a:lstStyle/>
          <a:p>
            <a:fld id="{09918B91-4B66-40C9-B3FB-70033B0922BB}" type="slidenum">
              <a:rPr lang="en-US" smtClean="0"/>
              <a:pPr/>
              <a:t>30</a:t>
            </a:fld>
            <a:endParaRPr lang="en-US" dirty="0"/>
          </a:p>
        </p:txBody>
      </p:sp>
      <p:sp>
        <p:nvSpPr>
          <p:cNvPr id="8" name="Text Placeholder 7">
            <a:extLst>
              <a:ext uri="{FF2B5EF4-FFF2-40B4-BE49-F238E27FC236}">
                <a16:creationId xmlns:a16="http://schemas.microsoft.com/office/drawing/2014/main" id="{10573A17-6170-49B5-A90A-906A67E23037}"/>
              </a:ext>
            </a:extLst>
          </p:cNvPr>
          <p:cNvSpPr>
            <a:spLocks noGrp="1"/>
          </p:cNvSpPr>
          <p:nvPr>
            <p:ph sz="quarter" idx="16"/>
          </p:nvPr>
        </p:nvSpPr>
        <p:spPr/>
        <p:txBody>
          <a:bodyPr vert="horz" lIns="91440" tIns="45720" rIns="91440" bIns="45720" rtlCol="0" anchor="t">
            <a:normAutofit/>
          </a:bodyPr>
          <a:lstStyle/>
          <a:p>
            <a:r>
              <a:rPr lang="en-US" b="1" u="sng" dirty="0">
                <a:latin typeface="Century Gothic"/>
              </a:rPr>
              <a:t>Approval</a:t>
            </a:r>
            <a:r>
              <a:rPr lang="en-US" u="sng" dirty="0">
                <a:latin typeface="Century Gothic"/>
              </a:rPr>
              <a:t>, subject to conditions as briefed.</a:t>
            </a:r>
            <a:endParaRPr lang="en-US" u="sng" dirty="0"/>
          </a:p>
        </p:txBody>
      </p:sp>
      <p:sp>
        <p:nvSpPr>
          <p:cNvPr id="5" name="TextBox 4">
            <a:extLst>
              <a:ext uri="{FF2B5EF4-FFF2-40B4-BE49-F238E27FC236}">
                <a16:creationId xmlns:a16="http://schemas.microsoft.com/office/drawing/2014/main" id="{0109B887-196F-40A1-91A1-A3A27891CE43}"/>
              </a:ext>
            </a:extLst>
          </p:cNvPr>
          <p:cNvSpPr txBox="1"/>
          <p:nvPr/>
        </p:nvSpPr>
        <p:spPr>
          <a:xfrm>
            <a:off x="10067888" y="6138481"/>
            <a:ext cx="2006354" cy="369332"/>
          </a:xfrm>
          <a:prstGeom prst="rect">
            <a:avLst/>
          </a:prstGeom>
          <a:noFill/>
        </p:spPr>
        <p:txBody>
          <a:bodyPr wrap="square" rtlCol="0">
            <a:spAutoFit/>
          </a:bodyPr>
          <a:lstStyle/>
          <a:p>
            <a:pPr algn="r"/>
            <a:r>
              <a:rPr lang="en-US" dirty="0">
                <a:solidFill>
                  <a:srgbClr val="898989"/>
                </a:solidFill>
              </a:rPr>
              <a:t>DCA234-002(LG)</a:t>
            </a:r>
          </a:p>
        </p:txBody>
      </p:sp>
    </p:spTree>
    <p:extLst>
      <p:ext uri="{BB962C8B-B14F-4D97-AF65-F5344CB8AC3E}">
        <p14:creationId xmlns:p14="http://schemas.microsoft.com/office/powerpoint/2010/main" val="269815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1E17310-BDA8-4AB7-BDAE-D31F35C49277}"/>
              </a:ext>
            </a:extLst>
          </p:cNvPr>
          <p:cNvSpPr>
            <a:spLocks noGrp="1"/>
          </p:cNvSpPr>
          <p:nvPr>
            <p:ph type="body" sz="quarter" idx="13"/>
          </p:nvPr>
        </p:nvSpPr>
        <p:spPr/>
        <p:txBody>
          <a:bodyPr/>
          <a:lstStyle/>
          <a:p>
            <a:r>
              <a:rPr lang="en-US" dirty="0"/>
              <a:t>Questions and Comments</a:t>
            </a:r>
          </a:p>
        </p:txBody>
      </p:sp>
      <p:sp>
        <p:nvSpPr>
          <p:cNvPr id="2" name="Slide Number Placeholder 1">
            <a:extLst>
              <a:ext uri="{FF2B5EF4-FFF2-40B4-BE49-F238E27FC236}">
                <a16:creationId xmlns:a16="http://schemas.microsoft.com/office/drawing/2014/main" id="{F11BF0F8-8B75-49FB-A230-AE5DBB1D9729}"/>
              </a:ext>
            </a:extLst>
          </p:cNvPr>
          <p:cNvSpPr>
            <a:spLocks noGrp="1"/>
          </p:cNvSpPr>
          <p:nvPr>
            <p:ph type="sldNum" sz="quarter" idx="12"/>
          </p:nvPr>
        </p:nvSpPr>
        <p:spPr/>
        <p:txBody>
          <a:bodyPr/>
          <a:lstStyle/>
          <a:p>
            <a:fld id="{09918B91-4B66-40C9-B3FB-70033B0922BB}" type="slidenum">
              <a:rPr lang="en-US" smtClean="0"/>
              <a:pPr/>
              <a:t>31</a:t>
            </a:fld>
            <a:endParaRPr lang="en-US" dirty="0"/>
          </a:p>
        </p:txBody>
      </p:sp>
      <p:sp>
        <p:nvSpPr>
          <p:cNvPr id="5" name="TextBox 4">
            <a:extLst>
              <a:ext uri="{FF2B5EF4-FFF2-40B4-BE49-F238E27FC236}">
                <a16:creationId xmlns:a16="http://schemas.microsoft.com/office/drawing/2014/main" id="{0109B887-196F-40A1-91A1-A3A27891CE43}"/>
              </a:ext>
            </a:extLst>
          </p:cNvPr>
          <p:cNvSpPr txBox="1"/>
          <p:nvPr/>
        </p:nvSpPr>
        <p:spPr>
          <a:xfrm>
            <a:off x="10067888" y="6138481"/>
            <a:ext cx="2006354" cy="369332"/>
          </a:xfrm>
          <a:prstGeom prst="rect">
            <a:avLst/>
          </a:prstGeom>
          <a:noFill/>
        </p:spPr>
        <p:txBody>
          <a:bodyPr wrap="square" rtlCol="0">
            <a:spAutoFit/>
          </a:bodyPr>
          <a:lstStyle/>
          <a:p>
            <a:pPr algn="r"/>
            <a:r>
              <a:rPr lang="en-US" dirty="0">
                <a:solidFill>
                  <a:srgbClr val="898989"/>
                </a:solidFill>
              </a:rPr>
              <a:t>DCA234-002(LG)</a:t>
            </a:r>
          </a:p>
        </p:txBody>
      </p:sp>
      <p:pic>
        <p:nvPicPr>
          <p:cNvPr id="1026" name="Picture 2" descr="Singing Hills Recreation Center – Perkins&amp;Will">
            <a:extLst>
              <a:ext uri="{FF2B5EF4-FFF2-40B4-BE49-F238E27FC236}">
                <a16:creationId xmlns:a16="http://schemas.microsoft.com/office/drawing/2014/main" id="{232D645E-35F0-80A9-FB83-8B82B07164AD}"/>
              </a:ext>
            </a:extLst>
          </p:cNvPr>
          <p:cNvPicPr>
            <a:picLocks noGrp="1" noChangeAspect="1" noChangeArrowheads="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1943428" y="1481138"/>
            <a:ext cx="8273395" cy="43576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F1CB680-8509-B566-ED06-27B2240C59A5}"/>
              </a:ext>
            </a:extLst>
          </p:cNvPr>
          <p:cNvSpPr txBox="1"/>
          <p:nvPr/>
        </p:nvSpPr>
        <p:spPr>
          <a:xfrm>
            <a:off x="2926080" y="6128321"/>
            <a:ext cx="6126480" cy="369332"/>
          </a:xfrm>
          <a:prstGeom prst="rect">
            <a:avLst/>
          </a:prstGeom>
          <a:noFill/>
        </p:spPr>
        <p:txBody>
          <a:bodyPr wrap="square" rtlCol="0">
            <a:spAutoFit/>
          </a:bodyPr>
          <a:lstStyle/>
          <a:p>
            <a:r>
              <a:rPr lang="en-US" dirty="0"/>
              <a:t>Photo: Singing Hills Recreation Center taken by Perkins and Will</a:t>
            </a:r>
          </a:p>
        </p:txBody>
      </p:sp>
    </p:spTree>
    <p:extLst>
      <p:ext uri="{BB962C8B-B14F-4D97-AF65-F5344CB8AC3E}">
        <p14:creationId xmlns:p14="http://schemas.microsoft.com/office/powerpoint/2010/main" val="2315018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1E17310-BDA8-4AB7-BDAE-D31F35C49277}"/>
              </a:ext>
            </a:extLst>
          </p:cNvPr>
          <p:cNvSpPr>
            <a:spLocks noGrp="1"/>
          </p:cNvSpPr>
          <p:nvPr>
            <p:ph type="body" sz="quarter" idx="13"/>
          </p:nvPr>
        </p:nvSpPr>
        <p:spPr>
          <a:xfrm>
            <a:off x="708890" y="290370"/>
            <a:ext cx="9654310" cy="706438"/>
          </a:xfrm>
        </p:spPr>
        <p:txBody>
          <a:bodyPr>
            <a:normAutofit fontScale="92500"/>
          </a:bodyPr>
          <a:lstStyle/>
          <a:p>
            <a:r>
              <a:rPr lang="en-US" dirty="0"/>
              <a:t>Web Page and Staff Contact Information</a:t>
            </a:r>
          </a:p>
        </p:txBody>
      </p:sp>
      <p:sp>
        <p:nvSpPr>
          <p:cNvPr id="2" name="Slide Number Placeholder 1">
            <a:extLst>
              <a:ext uri="{FF2B5EF4-FFF2-40B4-BE49-F238E27FC236}">
                <a16:creationId xmlns:a16="http://schemas.microsoft.com/office/drawing/2014/main" id="{F11BF0F8-8B75-49FB-A230-AE5DBB1D9729}"/>
              </a:ext>
            </a:extLst>
          </p:cNvPr>
          <p:cNvSpPr>
            <a:spLocks noGrp="1"/>
          </p:cNvSpPr>
          <p:nvPr>
            <p:ph type="sldNum" sz="quarter" idx="12"/>
          </p:nvPr>
        </p:nvSpPr>
        <p:spPr/>
        <p:txBody>
          <a:bodyPr/>
          <a:lstStyle/>
          <a:p>
            <a:fld id="{09918B91-4B66-40C9-B3FB-70033B0922BB}" type="slidenum">
              <a:rPr lang="en-US" smtClean="0"/>
              <a:pPr/>
              <a:t>32</a:t>
            </a:fld>
            <a:endParaRPr lang="en-US" dirty="0"/>
          </a:p>
        </p:txBody>
      </p:sp>
      <p:sp>
        <p:nvSpPr>
          <p:cNvPr id="8" name="Text Placeholder 7">
            <a:extLst>
              <a:ext uri="{FF2B5EF4-FFF2-40B4-BE49-F238E27FC236}">
                <a16:creationId xmlns:a16="http://schemas.microsoft.com/office/drawing/2014/main" id="{10573A17-6170-49B5-A90A-906A67E23037}"/>
              </a:ext>
            </a:extLst>
          </p:cNvPr>
          <p:cNvSpPr>
            <a:spLocks noGrp="1"/>
          </p:cNvSpPr>
          <p:nvPr>
            <p:ph type="body" sz="quarter" idx="17"/>
          </p:nvPr>
        </p:nvSpPr>
        <p:spPr>
          <a:xfrm>
            <a:off x="736600" y="1468438"/>
            <a:ext cx="10644163" cy="4495482"/>
          </a:xfrm>
        </p:spPr>
        <p:txBody>
          <a:bodyPr vert="horz" lIns="91440" tIns="45720" rIns="91440" bIns="45720" rtlCol="0" anchor="t">
            <a:normAutofit fontScale="92500"/>
          </a:bodyPr>
          <a:lstStyle/>
          <a:p>
            <a:r>
              <a:rPr lang="en-US" dirty="0"/>
              <a:t>Link to webpage:</a:t>
            </a:r>
          </a:p>
          <a:p>
            <a:pPr lvl="1"/>
            <a:r>
              <a:rPr lang="en-US" u="sng" dirty="0">
                <a:hlinkClick r:id="rId3"/>
              </a:rPr>
              <a:t>https://dallascityhall.com/departments/pnv/Pages/Park-Land-Dedication-2024.aspx</a:t>
            </a:r>
            <a:endParaRPr lang="en-US" u="sng" dirty="0"/>
          </a:p>
          <a:p>
            <a:r>
              <a:rPr lang="en-US" dirty="0"/>
              <a:t>Staff Contact:</a:t>
            </a:r>
          </a:p>
          <a:p>
            <a:pPr lvl="1"/>
            <a:r>
              <a:rPr lang="en-US" dirty="0"/>
              <a:t>La'Kisha Girder, Manager – Parks Planning</a:t>
            </a:r>
          </a:p>
          <a:p>
            <a:pPr marL="457200" lvl="1" indent="0">
              <a:buNone/>
            </a:pPr>
            <a:r>
              <a:rPr lang="en-US" dirty="0"/>
              <a:t>Dallas Park and Recreation Department</a:t>
            </a:r>
          </a:p>
          <a:p>
            <a:pPr marL="457200" lvl="1" indent="0">
              <a:buNone/>
            </a:pPr>
            <a:r>
              <a:rPr lang="en-US" dirty="0">
                <a:hlinkClick r:id="rId4"/>
              </a:rPr>
              <a:t>lakisha.girder@dallas.gov</a:t>
            </a:r>
            <a:r>
              <a:rPr lang="en-US" dirty="0"/>
              <a:t> </a:t>
            </a:r>
          </a:p>
          <a:p>
            <a:pPr lvl="1"/>
            <a:endParaRPr lang="en-US" dirty="0"/>
          </a:p>
          <a:p>
            <a:pPr lvl="1"/>
            <a:endParaRPr lang="en-US" u="sng" dirty="0"/>
          </a:p>
        </p:txBody>
      </p:sp>
      <p:sp>
        <p:nvSpPr>
          <p:cNvPr id="5" name="TextBox 4">
            <a:extLst>
              <a:ext uri="{FF2B5EF4-FFF2-40B4-BE49-F238E27FC236}">
                <a16:creationId xmlns:a16="http://schemas.microsoft.com/office/drawing/2014/main" id="{0109B887-196F-40A1-91A1-A3A27891CE43}"/>
              </a:ext>
            </a:extLst>
          </p:cNvPr>
          <p:cNvSpPr txBox="1"/>
          <p:nvPr/>
        </p:nvSpPr>
        <p:spPr>
          <a:xfrm>
            <a:off x="10067888" y="6138481"/>
            <a:ext cx="2006354" cy="369332"/>
          </a:xfrm>
          <a:prstGeom prst="rect">
            <a:avLst/>
          </a:prstGeom>
          <a:noFill/>
        </p:spPr>
        <p:txBody>
          <a:bodyPr wrap="square" rtlCol="0">
            <a:spAutoFit/>
          </a:bodyPr>
          <a:lstStyle/>
          <a:p>
            <a:pPr algn="r"/>
            <a:r>
              <a:rPr lang="en-US" dirty="0">
                <a:solidFill>
                  <a:srgbClr val="898989"/>
                </a:solidFill>
              </a:rPr>
              <a:t>DCA234-002(LG)</a:t>
            </a:r>
          </a:p>
        </p:txBody>
      </p:sp>
    </p:spTree>
    <p:extLst>
      <p:ext uri="{BB962C8B-B14F-4D97-AF65-F5344CB8AC3E}">
        <p14:creationId xmlns:p14="http://schemas.microsoft.com/office/powerpoint/2010/main" val="1367211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7A6725A-C8DE-4C71-9F5A-16D706018F60}"/>
              </a:ext>
            </a:extLst>
          </p:cNvPr>
          <p:cNvSpPr>
            <a:spLocks noGrp="1"/>
          </p:cNvSpPr>
          <p:nvPr>
            <p:ph type="body" sz="quarter" idx="14"/>
          </p:nvPr>
        </p:nvSpPr>
        <p:spPr>
          <a:xfrm>
            <a:off x="7189788" y="2724730"/>
            <a:ext cx="4306887" cy="1384995"/>
          </a:xfrm>
        </p:spPr>
        <p:txBody>
          <a:bodyPr vert="horz" lIns="91440" tIns="45720" rIns="91440" bIns="45720" rtlCol="0" anchor="t">
            <a:spAutoFit/>
          </a:bodyPr>
          <a:lstStyle/>
          <a:p>
            <a:r>
              <a:rPr lang="en-US" dirty="0">
                <a:latin typeface="Century Gothic"/>
              </a:rPr>
              <a:t>Zoning Review Team</a:t>
            </a:r>
            <a:endParaRPr lang="en-US" dirty="0"/>
          </a:p>
          <a:p>
            <a:r>
              <a:rPr lang="en-US" dirty="0">
                <a:latin typeface="Century Gothic"/>
              </a:rPr>
              <a:t>August 6, 2024</a:t>
            </a:r>
            <a:endParaRPr lang="en-US" dirty="0"/>
          </a:p>
          <a:p>
            <a:endParaRPr lang="en-US" dirty="0"/>
          </a:p>
        </p:txBody>
      </p:sp>
      <p:sp>
        <p:nvSpPr>
          <p:cNvPr id="12" name="Text Placeholder 11">
            <a:extLst>
              <a:ext uri="{FF2B5EF4-FFF2-40B4-BE49-F238E27FC236}">
                <a16:creationId xmlns:a16="http://schemas.microsoft.com/office/drawing/2014/main" id="{7BC65A2C-ECF4-40CE-90E1-43A90C5BC9E1}"/>
              </a:ext>
            </a:extLst>
          </p:cNvPr>
          <p:cNvSpPr>
            <a:spLocks noGrp="1"/>
          </p:cNvSpPr>
          <p:nvPr>
            <p:ph type="body" sz="quarter" idx="15"/>
          </p:nvPr>
        </p:nvSpPr>
        <p:spPr>
          <a:xfrm>
            <a:off x="7634288" y="4877954"/>
            <a:ext cx="3862387" cy="2010807"/>
          </a:xfrm>
        </p:spPr>
        <p:txBody>
          <a:bodyPr vert="horz" lIns="91440" tIns="45720" rIns="91440" bIns="45720" rtlCol="0" anchor="t">
            <a:spAutoFit/>
          </a:bodyPr>
          <a:lstStyle/>
          <a:p>
            <a:r>
              <a:rPr lang="en-US" dirty="0">
                <a:latin typeface="Century Gothic"/>
              </a:rPr>
              <a:t>La'Kisha Girder</a:t>
            </a:r>
            <a:endParaRPr lang="en-US" dirty="0">
              <a:solidFill>
                <a:srgbClr val="000000"/>
              </a:solidFill>
            </a:endParaRPr>
          </a:p>
          <a:p>
            <a:r>
              <a:rPr lang="en-US" dirty="0">
                <a:latin typeface="Century Gothic"/>
              </a:rPr>
              <a:t>Manager-Parks Planning</a:t>
            </a:r>
            <a:endParaRPr lang="en-US" dirty="0">
              <a:solidFill>
                <a:srgbClr val="000000"/>
              </a:solidFill>
            </a:endParaRPr>
          </a:p>
          <a:p>
            <a:r>
              <a:rPr lang="en-US" dirty="0">
                <a:latin typeface="Century Gothic"/>
              </a:rPr>
              <a:t>Partnership and Strategic Initiatives</a:t>
            </a:r>
            <a:endParaRPr lang="en-US" dirty="0">
              <a:solidFill>
                <a:srgbClr val="000000"/>
              </a:solidFill>
            </a:endParaRPr>
          </a:p>
          <a:p>
            <a:r>
              <a:rPr lang="en-US" dirty="0">
                <a:latin typeface="Century Gothic"/>
              </a:rPr>
              <a:t>Dallas Park and Recreation</a:t>
            </a:r>
            <a:endParaRPr lang="en-US" sz="1600" dirty="0">
              <a:solidFill>
                <a:srgbClr val="000000"/>
              </a:solidFill>
              <a:latin typeface="Century Gothic"/>
            </a:endParaRPr>
          </a:p>
          <a:p>
            <a:endParaRPr lang="en-US" dirty="0"/>
          </a:p>
        </p:txBody>
      </p:sp>
      <p:sp>
        <p:nvSpPr>
          <p:cNvPr id="2" name="Slide Number Placeholder 1">
            <a:extLst>
              <a:ext uri="{FF2B5EF4-FFF2-40B4-BE49-F238E27FC236}">
                <a16:creationId xmlns:a16="http://schemas.microsoft.com/office/drawing/2014/main" id="{E94B5A5C-5824-4F09-BB58-EB4ECBF20AFC}"/>
              </a:ext>
            </a:extLst>
          </p:cNvPr>
          <p:cNvSpPr>
            <a:spLocks noGrp="1"/>
          </p:cNvSpPr>
          <p:nvPr>
            <p:ph type="sldNum" sz="quarter" idx="12"/>
          </p:nvPr>
        </p:nvSpPr>
        <p:spPr>
          <a:xfrm>
            <a:off x="9331042" y="6453330"/>
            <a:ext cx="2743200" cy="365125"/>
          </a:xfrm>
          <a:prstGeom prst="rect">
            <a:avLst/>
          </a:prstGeom>
        </p:spPr>
        <p:txBody>
          <a:bodyPr/>
          <a:lstStyle/>
          <a:p>
            <a:fld id="{09918B91-4B66-40C9-B3FB-70033B0922BB}" type="slidenum">
              <a:rPr lang="en-US" smtClean="0"/>
              <a:pPr/>
              <a:t>33</a:t>
            </a:fld>
            <a:endParaRPr lang="en-US" dirty="0"/>
          </a:p>
        </p:txBody>
      </p:sp>
      <p:sp>
        <p:nvSpPr>
          <p:cNvPr id="8" name="Text Placeholder 24">
            <a:extLst>
              <a:ext uri="{FF2B5EF4-FFF2-40B4-BE49-F238E27FC236}">
                <a16:creationId xmlns:a16="http://schemas.microsoft.com/office/drawing/2014/main" id="{4C735AAB-6AD4-402D-B693-1613F980BBA1}"/>
              </a:ext>
            </a:extLst>
          </p:cNvPr>
          <p:cNvSpPr>
            <a:spLocks noGrp="1"/>
          </p:cNvSpPr>
          <p:nvPr>
            <p:ph type="body" sz="quarter" idx="13"/>
          </p:nvPr>
        </p:nvSpPr>
        <p:spPr>
          <a:xfrm>
            <a:off x="6096000" y="1954645"/>
            <a:ext cx="5491209" cy="757130"/>
          </a:xfrm>
        </p:spPr>
        <p:txBody>
          <a:bodyPr vert="horz" wrap="square" lIns="91440" tIns="45720" rIns="91440" bIns="45720" rtlCol="0" anchor="t">
            <a:spAutoFit/>
          </a:bodyPr>
          <a:lstStyle/>
          <a:p>
            <a:pPr algn="r"/>
            <a:r>
              <a:rPr lang="en-US" dirty="0">
                <a:latin typeface="Century Gothic"/>
              </a:rPr>
              <a:t>DCA 234-002(LG)</a:t>
            </a:r>
            <a:endParaRPr lang="en-US" dirty="0"/>
          </a:p>
        </p:txBody>
      </p:sp>
    </p:spTree>
    <p:extLst>
      <p:ext uri="{BB962C8B-B14F-4D97-AF65-F5344CB8AC3E}">
        <p14:creationId xmlns:p14="http://schemas.microsoft.com/office/powerpoint/2010/main" val="582818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1E17310-BDA8-4AB7-BDAE-D31F35C49277}"/>
              </a:ext>
            </a:extLst>
          </p:cNvPr>
          <p:cNvSpPr>
            <a:spLocks noGrp="1"/>
          </p:cNvSpPr>
          <p:nvPr>
            <p:ph type="body" sz="quarter" idx="13"/>
          </p:nvPr>
        </p:nvSpPr>
        <p:spPr/>
        <p:txBody>
          <a:bodyPr>
            <a:normAutofit/>
          </a:bodyPr>
          <a:lstStyle/>
          <a:p>
            <a:r>
              <a:rPr lang="en-US" sz="2800" dirty="0"/>
              <a:t>Appendix C-Sample Project Fee Calculations</a:t>
            </a:r>
          </a:p>
        </p:txBody>
      </p:sp>
      <p:sp>
        <p:nvSpPr>
          <p:cNvPr id="2" name="Slide Number Placeholder 1">
            <a:extLst>
              <a:ext uri="{FF2B5EF4-FFF2-40B4-BE49-F238E27FC236}">
                <a16:creationId xmlns:a16="http://schemas.microsoft.com/office/drawing/2014/main" id="{F11BF0F8-8B75-49FB-A230-AE5DBB1D9729}"/>
              </a:ext>
            </a:extLst>
          </p:cNvPr>
          <p:cNvSpPr>
            <a:spLocks noGrp="1"/>
          </p:cNvSpPr>
          <p:nvPr>
            <p:ph type="sldNum" sz="quarter" idx="12"/>
          </p:nvPr>
        </p:nvSpPr>
        <p:spPr/>
        <p:txBody>
          <a:bodyPr/>
          <a:lstStyle/>
          <a:p>
            <a:fld id="{09918B91-4B66-40C9-B3FB-70033B0922BB}" type="slidenum">
              <a:rPr lang="en-US" smtClean="0"/>
              <a:pPr/>
              <a:t>34</a:t>
            </a:fld>
            <a:endParaRPr lang="en-US" dirty="0"/>
          </a:p>
        </p:txBody>
      </p:sp>
      <p:sp>
        <p:nvSpPr>
          <p:cNvPr id="5" name="TextBox 4">
            <a:extLst>
              <a:ext uri="{FF2B5EF4-FFF2-40B4-BE49-F238E27FC236}">
                <a16:creationId xmlns:a16="http://schemas.microsoft.com/office/drawing/2014/main" id="{0109B887-196F-40A1-91A1-A3A27891CE43}"/>
              </a:ext>
            </a:extLst>
          </p:cNvPr>
          <p:cNvSpPr txBox="1"/>
          <p:nvPr/>
        </p:nvSpPr>
        <p:spPr>
          <a:xfrm>
            <a:off x="10067888" y="6138481"/>
            <a:ext cx="2006354" cy="369332"/>
          </a:xfrm>
          <a:prstGeom prst="rect">
            <a:avLst/>
          </a:prstGeom>
          <a:noFill/>
        </p:spPr>
        <p:txBody>
          <a:bodyPr wrap="square" rtlCol="0">
            <a:spAutoFit/>
          </a:bodyPr>
          <a:lstStyle/>
          <a:p>
            <a:pPr algn="r"/>
            <a:r>
              <a:rPr lang="en-US" dirty="0">
                <a:solidFill>
                  <a:srgbClr val="898989"/>
                </a:solidFill>
              </a:rPr>
              <a:t>DCA234-002(LG)</a:t>
            </a:r>
          </a:p>
        </p:txBody>
      </p:sp>
      <p:graphicFrame>
        <p:nvGraphicFramePr>
          <p:cNvPr id="4" name="Table 3">
            <a:extLst>
              <a:ext uri="{FF2B5EF4-FFF2-40B4-BE49-F238E27FC236}">
                <a16:creationId xmlns:a16="http://schemas.microsoft.com/office/drawing/2014/main" id="{E3C2BAAA-F7FF-A2D0-36C8-FD739A2C53FD}"/>
              </a:ext>
            </a:extLst>
          </p:cNvPr>
          <p:cNvGraphicFramePr>
            <a:graphicFrameLocks noGrp="1"/>
          </p:cNvGraphicFramePr>
          <p:nvPr>
            <p:extLst>
              <p:ext uri="{D42A27DB-BD31-4B8C-83A1-F6EECF244321}">
                <p14:modId xmlns:p14="http://schemas.microsoft.com/office/powerpoint/2010/main" val="2133598784"/>
              </p:ext>
            </p:extLst>
          </p:nvPr>
        </p:nvGraphicFramePr>
        <p:xfrm>
          <a:off x="1695450" y="1311657"/>
          <a:ext cx="8801099" cy="4343686"/>
        </p:xfrm>
        <a:graphic>
          <a:graphicData uri="http://schemas.openxmlformats.org/drawingml/2006/table">
            <a:tbl>
              <a:tblPr firstRow="1" bandRow="1">
                <a:tableStyleId>{5C22544A-7EE6-4342-B048-85BDC9FD1C3A}</a:tableStyleId>
              </a:tblPr>
              <a:tblGrid>
                <a:gridCol w="1519454">
                  <a:extLst>
                    <a:ext uri="{9D8B030D-6E8A-4147-A177-3AD203B41FA5}">
                      <a16:colId xmlns:a16="http://schemas.microsoft.com/office/drawing/2014/main" val="36826574"/>
                    </a:ext>
                  </a:extLst>
                </a:gridCol>
                <a:gridCol w="1838081">
                  <a:extLst>
                    <a:ext uri="{9D8B030D-6E8A-4147-A177-3AD203B41FA5}">
                      <a16:colId xmlns:a16="http://schemas.microsoft.com/office/drawing/2014/main" val="252226069"/>
                    </a:ext>
                  </a:extLst>
                </a:gridCol>
                <a:gridCol w="1606997">
                  <a:extLst>
                    <a:ext uri="{9D8B030D-6E8A-4147-A177-3AD203B41FA5}">
                      <a16:colId xmlns:a16="http://schemas.microsoft.com/office/drawing/2014/main" val="724712860"/>
                    </a:ext>
                  </a:extLst>
                </a:gridCol>
                <a:gridCol w="1957431">
                  <a:extLst>
                    <a:ext uri="{9D8B030D-6E8A-4147-A177-3AD203B41FA5}">
                      <a16:colId xmlns:a16="http://schemas.microsoft.com/office/drawing/2014/main" val="478290028"/>
                    </a:ext>
                  </a:extLst>
                </a:gridCol>
                <a:gridCol w="1879136">
                  <a:extLst>
                    <a:ext uri="{9D8B030D-6E8A-4147-A177-3AD203B41FA5}">
                      <a16:colId xmlns:a16="http://schemas.microsoft.com/office/drawing/2014/main" val="3585289842"/>
                    </a:ext>
                  </a:extLst>
                </a:gridCol>
              </a:tblGrid>
              <a:tr h="1478864">
                <a:tc>
                  <a:txBody>
                    <a:bodyPr/>
                    <a:lstStyle/>
                    <a:p>
                      <a:endParaRPr lang="en-US" sz="2400" b="1" dirty="0"/>
                    </a:p>
                  </a:txBody>
                  <a:tcPr/>
                </a:tc>
                <a:tc>
                  <a:txBody>
                    <a:bodyPr/>
                    <a:lstStyle/>
                    <a:p>
                      <a:pPr algn="ctr"/>
                      <a:r>
                        <a:rPr lang="en-US" sz="2400" dirty="0"/>
                        <a:t>Urban </a:t>
                      </a:r>
                    </a:p>
                    <a:p>
                      <a:pPr algn="ctr"/>
                      <a:r>
                        <a:rPr lang="en-US" sz="2400" dirty="0"/>
                        <a:t>(250 Apartments, 2 or more bedrooms)</a:t>
                      </a:r>
                    </a:p>
                  </a:txBody>
                  <a:tcPr/>
                </a:tc>
                <a:tc>
                  <a:txBody>
                    <a:bodyPr/>
                    <a:lstStyle/>
                    <a:p>
                      <a:pPr algn="ctr"/>
                      <a:r>
                        <a:rPr lang="en-US" sz="2400" dirty="0"/>
                        <a:t>% Increase or Decrease</a:t>
                      </a:r>
                    </a:p>
                  </a:txBody>
                  <a:tcPr/>
                </a:tc>
                <a:tc>
                  <a:txBody>
                    <a:bodyPr/>
                    <a:lstStyle/>
                    <a:p>
                      <a:pPr algn="ctr"/>
                      <a:r>
                        <a:rPr lang="en-US" sz="2400" dirty="0"/>
                        <a:t>CBD </a:t>
                      </a:r>
                    </a:p>
                    <a:p>
                      <a:pPr algn="ctr"/>
                      <a:r>
                        <a:rPr lang="en-US" sz="2400" dirty="0"/>
                        <a:t>(250 Hotel/Motel Rooms)</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t>% Increase or Decrease</a:t>
                      </a:r>
                    </a:p>
                    <a:p>
                      <a:pPr algn="ctr"/>
                      <a:endParaRPr lang="en-US" sz="2400" dirty="0"/>
                    </a:p>
                  </a:txBody>
                  <a:tcPr/>
                </a:tc>
                <a:extLst>
                  <a:ext uri="{0D108BD9-81ED-4DB2-BD59-A6C34878D82A}">
                    <a16:rowId xmlns:a16="http://schemas.microsoft.com/office/drawing/2014/main" val="3075278159"/>
                  </a:ext>
                </a:extLst>
              </a:tr>
              <a:tr h="1351958">
                <a:tc>
                  <a:txBody>
                    <a:bodyPr/>
                    <a:lstStyle/>
                    <a:p>
                      <a:r>
                        <a:rPr lang="en-US" sz="1800" b="1" dirty="0"/>
                        <a:t>Current Ordinance</a:t>
                      </a:r>
                    </a:p>
                  </a:txBody>
                  <a:tcPr/>
                </a:tc>
                <a:tc>
                  <a:txBody>
                    <a:bodyPr/>
                    <a:lstStyle/>
                    <a:p>
                      <a:pPr marR="21590" algn="ctr">
                        <a:lnSpc>
                          <a:spcPct val="100000"/>
                        </a:lnSpc>
                        <a:spcBef>
                          <a:spcPts val="135"/>
                        </a:spcBef>
                      </a:pPr>
                      <a:r>
                        <a:rPr lang="en-US" sz="1800" dirty="0">
                          <a:latin typeface="+mn-lt"/>
                          <a:cs typeface="Calibri"/>
                        </a:rPr>
                        <a:t>(250</a:t>
                      </a:r>
                      <a:r>
                        <a:rPr lang="en-US" sz="1800" spc="-15" dirty="0">
                          <a:latin typeface="+mn-lt"/>
                          <a:cs typeface="Calibri"/>
                        </a:rPr>
                        <a:t> </a:t>
                      </a:r>
                      <a:r>
                        <a:rPr lang="en-US" sz="1800" dirty="0">
                          <a:latin typeface="+mn-lt"/>
                          <a:cs typeface="Calibri"/>
                        </a:rPr>
                        <a:t>x</a:t>
                      </a:r>
                      <a:r>
                        <a:rPr lang="en-US" sz="1800" spc="-25" dirty="0">
                          <a:latin typeface="+mn-lt"/>
                          <a:cs typeface="Calibri"/>
                        </a:rPr>
                        <a:t> </a:t>
                      </a:r>
                      <a:r>
                        <a:rPr lang="en-US" sz="1800" dirty="0">
                          <a:latin typeface="+mn-lt"/>
                          <a:cs typeface="Calibri"/>
                        </a:rPr>
                        <a:t>$600) + (250 x $317)</a:t>
                      </a:r>
                      <a:r>
                        <a:rPr lang="en-US" sz="1800" spc="-15" dirty="0">
                          <a:latin typeface="+mn-lt"/>
                          <a:cs typeface="Calibri"/>
                        </a:rPr>
                        <a:t> </a:t>
                      </a:r>
                      <a:r>
                        <a:rPr lang="en-US" sz="1800" spc="-50" dirty="0">
                          <a:latin typeface="+mn-lt"/>
                          <a:cs typeface="Calibri"/>
                        </a:rPr>
                        <a:t>=</a:t>
                      </a:r>
                      <a:endParaRPr lang="en-US" sz="1800" dirty="0">
                        <a:latin typeface="+mn-lt"/>
                        <a:cs typeface="Calibri"/>
                      </a:endParaRPr>
                    </a:p>
                    <a:p>
                      <a:pPr marR="22860" algn="ctr">
                        <a:lnSpc>
                          <a:spcPct val="100000"/>
                        </a:lnSpc>
                        <a:spcBef>
                          <a:spcPts val="130"/>
                        </a:spcBef>
                      </a:pPr>
                      <a:r>
                        <a:rPr lang="en-US" sz="1800" b="1" spc="-10" dirty="0">
                          <a:latin typeface="+mn-lt"/>
                          <a:cs typeface="Calibri"/>
                        </a:rPr>
                        <a:t>$229,250</a:t>
                      </a:r>
                    </a:p>
                  </a:txBody>
                  <a:tcPr/>
                </a:tc>
                <a:tc>
                  <a:txBody>
                    <a:bodyPr/>
                    <a:lstStyle/>
                    <a:p>
                      <a:pPr marR="22860" algn="ctr">
                        <a:lnSpc>
                          <a:spcPct val="100000"/>
                        </a:lnSpc>
                        <a:spcBef>
                          <a:spcPts val="130"/>
                        </a:spcBef>
                      </a:pPr>
                      <a:r>
                        <a:rPr lang="en-US" sz="1800" b="1" spc="-10" dirty="0">
                          <a:latin typeface="+mn-lt"/>
                          <a:cs typeface="Calibri"/>
                        </a:rPr>
                        <a:t>N/A</a:t>
                      </a:r>
                    </a:p>
                  </a:txBody>
                  <a:tcPr/>
                </a:tc>
                <a:tc>
                  <a:txBody>
                    <a:bodyPr/>
                    <a:lstStyle/>
                    <a:p>
                      <a:pPr algn="ctr">
                        <a:lnSpc>
                          <a:spcPct val="100000"/>
                        </a:lnSpc>
                        <a:spcBef>
                          <a:spcPts val="135"/>
                        </a:spcBef>
                      </a:pPr>
                      <a:r>
                        <a:rPr lang="en-US" sz="1800" dirty="0">
                          <a:latin typeface="+mn-lt"/>
                          <a:cs typeface="Calibri"/>
                        </a:rPr>
                        <a:t>(250</a:t>
                      </a:r>
                      <a:r>
                        <a:rPr lang="en-US" sz="1800" spc="-15" dirty="0">
                          <a:latin typeface="+mn-lt"/>
                          <a:cs typeface="Calibri"/>
                        </a:rPr>
                        <a:t> </a:t>
                      </a:r>
                      <a:r>
                        <a:rPr lang="en-US" sz="1800" dirty="0">
                          <a:latin typeface="+mn-lt"/>
                          <a:cs typeface="Calibri"/>
                        </a:rPr>
                        <a:t>x</a:t>
                      </a:r>
                      <a:r>
                        <a:rPr lang="en-US" sz="1800" spc="-25" dirty="0">
                          <a:latin typeface="+mn-lt"/>
                          <a:cs typeface="Calibri"/>
                        </a:rPr>
                        <a:t> </a:t>
                      </a:r>
                      <a:r>
                        <a:rPr lang="en-US" sz="1800" dirty="0">
                          <a:latin typeface="+mn-lt"/>
                          <a:cs typeface="Calibri"/>
                        </a:rPr>
                        <a:t>$327) + (250 x $173)</a:t>
                      </a:r>
                      <a:r>
                        <a:rPr lang="en-US" sz="1800" spc="-15" dirty="0">
                          <a:latin typeface="+mn-lt"/>
                          <a:cs typeface="Calibri"/>
                        </a:rPr>
                        <a:t> </a:t>
                      </a:r>
                      <a:r>
                        <a:rPr lang="en-US" sz="1800" spc="-50" dirty="0">
                          <a:latin typeface="+mn-lt"/>
                          <a:cs typeface="Calibri"/>
                        </a:rPr>
                        <a:t>=</a:t>
                      </a:r>
                      <a:endParaRPr lang="en-US" sz="1800" dirty="0">
                        <a:latin typeface="+mn-lt"/>
                        <a:cs typeface="Calibri"/>
                      </a:endParaRPr>
                    </a:p>
                    <a:p>
                      <a:pPr algn="ctr">
                        <a:lnSpc>
                          <a:spcPct val="100000"/>
                        </a:lnSpc>
                        <a:spcBef>
                          <a:spcPts val="130"/>
                        </a:spcBef>
                      </a:pPr>
                      <a:r>
                        <a:rPr lang="en-US" sz="1800" b="1" spc="-10" dirty="0">
                          <a:latin typeface="+mn-lt"/>
                          <a:cs typeface="Calibri"/>
                        </a:rPr>
                        <a:t>$125,000</a:t>
                      </a:r>
                      <a:endParaRPr lang="en-US" sz="1800" b="1" dirty="0">
                        <a:latin typeface="+mn-lt"/>
                        <a:cs typeface="Calibri"/>
                      </a:endParaRPr>
                    </a:p>
                  </a:txBody>
                  <a:tcPr/>
                </a:tc>
                <a:tc>
                  <a:txBody>
                    <a:bodyPr/>
                    <a:lstStyle/>
                    <a:p>
                      <a:pPr algn="ctr">
                        <a:lnSpc>
                          <a:spcPct val="100000"/>
                        </a:lnSpc>
                        <a:spcBef>
                          <a:spcPts val="130"/>
                        </a:spcBef>
                      </a:pPr>
                      <a:r>
                        <a:rPr lang="en-US" sz="1800" b="1" dirty="0">
                          <a:latin typeface="+mn-lt"/>
                          <a:cs typeface="Calibri"/>
                        </a:rPr>
                        <a:t>N/A</a:t>
                      </a:r>
                    </a:p>
                  </a:txBody>
                  <a:tcPr/>
                </a:tc>
                <a:extLst>
                  <a:ext uri="{0D108BD9-81ED-4DB2-BD59-A6C34878D82A}">
                    <a16:rowId xmlns:a16="http://schemas.microsoft.com/office/drawing/2014/main" val="708001515"/>
                  </a:ext>
                </a:extLst>
              </a:tr>
              <a:tr h="1071488">
                <a:tc>
                  <a:txBody>
                    <a:bodyPr/>
                    <a:lstStyle/>
                    <a:p>
                      <a:r>
                        <a:rPr lang="en-US" sz="1800" b="1" dirty="0"/>
                        <a:t>Proposed Ordinance </a:t>
                      </a:r>
                    </a:p>
                  </a:txBody>
                  <a:tcPr/>
                </a:tc>
                <a:tc>
                  <a:txBody>
                    <a:bodyPr/>
                    <a:lstStyle/>
                    <a:p>
                      <a:pPr marR="21590" algn="ctr">
                        <a:lnSpc>
                          <a:spcPct val="100000"/>
                        </a:lnSpc>
                        <a:spcBef>
                          <a:spcPts val="130"/>
                        </a:spcBef>
                      </a:pPr>
                      <a:r>
                        <a:rPr lang="en-US" sz="1800" dirty="0">
                          <a:latin typeface="+mn-lt"/>
                          <a:cs typeface="Calibri"/>
                        </a:rPr>
                        <a:t>250</a:t>
                      </a:r>
                      <a:r>
                        <a:rPr lang="en-US" sz="1800" spc="-20" dirty="0">
                          <a:latin typeface="+mn-lt"/>
                          <a:cs typeface="Calibri"/>
                        </a:rPr>
                        <a:t> </a:t>
                      </a:r>
                      <a:r>
                        <a:rPr lang="en-US" sz="1800" dirty="0">
                          <a:latin typeface="+mn-lt"/>
                          <a:cs typeface="Calibri"/>
                        </a:rPr>
                        <a:t>x</a:t>
                      </a:r>
                      <a:r>
                        <a:rPr lang="en-US" sz="1800" spc="-30" dirty="0">
                          <a:latin typeface="+mn-lt"/>
                          <a:cs typeface="Calibri"/>
                        </a:rPr>
                        <a:t> </a:t>
                      </a:r>
                      <a:r>
                        <a:rPr lang="en-US" sz="1800" dirty="0">
                          <a:latin typeface="+mn-lt"/>
                          <a:cs typeface="Calibri"/>
                        </a:rPr>
                        <a:t>$1,308</a:t>
                      </a:r>
                      <a:r>
                        <a:rPr lang="en-US" sz="1800" spc="-5" dirty="0">
                          <a:latin typeface="+mn-lt"/>
                          <a:cs typeface="Calibri"/>
                        </a:rPr>
                        <a:t> </a:t>
                      </a:r>
                      <a:r>
                        <a:rPr lang="en-US" sz="1800" spc="-50" dirty="0">
                          <a:latin typeface="+mn-lt"/>
                          <a:cs typeface="Calibri"/>
                        </a:rPr>
                        <a:t>=</a:t>
                      </a:r>
                      <a:endParaRPr lang="en-US" sz="1800" dirty="0">
                        <a:latin typeface="+mn-lt"/>
                        <a:cs typeface="Calibri"/>
                      </a:endParaRPr>
                    </a:p>
                    <a:p>
                      <a:pPr marR="23495" algn="ctr">
                        <a:lnSpc>
                          <a:spcPct val="100000"/>
                        </a:lnSpc>
                        <a:spcBef>
                          <a:spcPts val="135"/>
                        </a:spcBef>
                      </a:pPr>
                      <a:r>
                        <a:rPr lang="en-US" sz="1800" b="1" spc="-10" dirty="0">
                          <a:latin typeface="+mn-lt"/>
                          <a:cs typeface="Calibri"/>
                        </a:rPr>
                        <a:t>$327,000</a:t>
                      </a:r>
                      <a:endParaRPr lang="en-US" sz="1800" b="1" dirty="0">
                        <a:latin typeface="+mn-lt"/>
                        <a:cs typeface="Calibri"/>
                      </a:endParaRPr>
                    </a:p>
                  </a:txBody>
                  <a:tcPr/>
                </a:tc>
                <a:tc>
                  <a:txBody>
                    <a:bodyPr/>
                    <a:lstStyle/>
                    <a:p>
                      <a:pPr marR="23495" algn="ctr">
                        <a:lnSpc>
                          <a:spcPct val="100000"/>
                        </a:lnSpc>
                        <a:spcBef>
                          <a:spcPts val="135"/>
                        </a:spcBef>
                      </a:pPr>
                      <a:r>
                        <a:rPr lang="en-US" sz="1800" b="1" dirty="0">
                          <a:latin typeface="+mn-lt"/>
                          <a:cs typeface="Calibri"/>
                        </a:rPr>
                        <a:t>42.64%</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0" dirty="0"/>
                        <a:t>250 x $654=</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1" dirty="0"/>
                        <a:t>$163,500</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dirty="0"/>
                        <a:t>30.8%</a:t>
                      </a:r>
                    </a:p>
                  </a:txBody>
                  <a:tcPr/>
                </a:tc>
                <a:extLst>
                  <a:ext uri="{0D108BD9-81ED-4DB2-BD59-A6C34878D82A}">
                    <a16:rowId xmlns:a16="http://schemas.microsoft.com/office/drawing/2014/main" val="2876505340"/>
                  </a:ext>
                </a:extLst>
              </a:tr>
            </a:tbl>
          </a:graphicData>
        </a:graphic>
      </p:graphicFrame>
    </p:spTree>
    <p:extLst>
      <p:ext uri="{BB962C8B-B14F-4D97-AF65-F5344CB8AC3E}">
        <p14:creationId xmlns:p14="http://schemas.microsoft.com/office/powerpoint/2010/main" val="1985387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1E17310-BDA8-4AB7-BDAE-D31F35C49277}"/>
              </a:ext>
            </a:extLst>
          </p:cNvPr>
          <p:cNvSpPr>
            <a:spLocks noGrp="1"/>
          </p:cNvSpPr>
          <p:nvPr>
            <p:ph type="body" sz="quarter" idx="13"/>
          </p:nvPr>
        </p:nvSpPr>
        <p:spPr/>
        <p:txBody>
          <a:bodyPr>
            <a:normAutofit fontScale="70000" lnSpcReduction="20000"/>
          </a:bodyPr>
          <a:lstStyle/>
          <a:p>
            <a:r>
              <a:rPr lang="en-US" dirty="0"/>
              <a:t>Appendix D-Fee Calculations Per Dwelling Unit</a:t>
            </a:r>
          </a:p>
        </p:txBody>
      </p:sp>
      <p:sp>
        <p:nvSpPr>
          <p:cNvPr id="2" name="Slide Number Placeholder 1">
            <a:extLst>
              <a:ext uri="{FF2B5EF4-FFF2-40B4-BE49-F238E27FC236}">
                <a16:creationId xmlns:a16="http://schemas.microsoft.com/office/drawing/2014/main" id="{F11BF0F8-8B75-49FB-A230-AE5DBB1D9729}"/>
              </a:ext>
            </a:extLst>
          </p:cNvPr>
          <p:cNvSpPr>
            <a:spLocks noGrp="1"/>
          </p:cNvSpPr>
          <p:nvPr>
            <p:ph type="sldNum" sz="quarter" idx="12"/>
          </p:nvPr>
        </p:nvSpPr>
        <p:spPr/>
        <p:txBody>
          <a:bodyPr/>
          <a:lstStyle/>
          <a:p>
            <a:fld id="{09918B91-4B66-40C9-B3FB-70033B0922BB}" type="slidenum">
              <a:rPr lang="en-US" smtClean="0"/>
              <a:pPr/>
              <a:t>35</a:t>
            </a:fld>
            <a:endParaRPr lang="en-US" dirty="0"/>
          </a:p>
        </p:txBody>
      </p:sp>
      <p:sp>
        <p:nvSpPr>
          <p:cNvPr id="5" name="TextBox 4">
            <a:extLst>
              <a:ext uri="{FF2B5EF4-FFF2-40B4-BE49-F238E27FC236}">
                <a16:creationId xmlns:a16="http://schemas.microsoft.com/office/drawing/2014/main" id="{0109B887-196F-40A1-91A1-A3A27891CE43}"/>
              </a:ext>
            </a:extLst>
          </p:cNvPr>
          <p:cNvSpPr txBox="1"/>
          <p:nvPr/>
        </p:nvSpPr>
        <p:spPr>
          <a:xfrm>
            <a:off x="10067888" y="6138481"/>
            <a:ext cx="2006354" cy="369332"/>
          </a:xfrm>
          <a:prstGeom prst="rect">
            <a:avLst/>
          </a:prstGeom>
          <a:noFill/>
        </p:spPr>
        <p:txBody>
          <a:bodyPr wrap="square" rtlCol="0">
            <a:spAutoFit/>
          </a:bodyPr>
          <a:lstStyle/>
          <a:p>
            <a:pPr algn="r"/>
            <a:r>
              <a:rPr lang="en-US" dirty="0">
                <a:solidFill>
                  <a:srgbClr val="898989"/>
                </a:solidFill>
              </a:rPr>
              <a:t>DCA234-002(LG)</a:t>
            </a:r>
          </a:p>
        </p:txBody>
      </p:sp>
      <p:graphicFrame>
        <p:nvGraphicFramePr>
          <p:cNvPr id="3" name="Table 2">
            <a:extLst>
              <a:ext uri="{FF2B5EF4-FFF2-40B4-BE49-F238E27FC236}">
                <a16:creationId xmlns:a16="http://schemas.microsoft.com/office/drawing/2014/main" id="{F1BDD1F2-9733-74B3-EE2B-BAFDE075B073}"/>
              </a:ext>
            </a:extLst>
          </p:cNvPr>
          <p:cNvGraphicFramePr>
            <a:graphicFrameLocks noGrp="1"/>
          </p:cNvGraphicFramePr>
          <p:nvPr>
            <p:extLst>
              <p:ext uri="{D42A27DB-BD31-4B8C-83A1-F6EECF244321}">
                <p14:modId xmlns:p14="http://schemas.microsoft.com/office/powerpoint/2010/main" val="2243822563"/>
              </p:ext>
            </p:extLst>
          </p:nvPr>
        </p:nvGraphicFramePr>
        <p:xfrm>
          <a:off x="483080" y="1243221"/>
          <a:ext cx="11076315" cy="4463288"/>
        </p:xfrm>
        <a:graphic>
          <a:graphicData uri="http://schemas.openxmlformats.org/drawingml/2006/table">
            <a:tbl>
              <a:tblPr firstRow="1" bandRow="1">
                <a:tableStyleId>{5C22544A-7EE6-4342-B048-85BDC9FD1C3A}</a:tableStyleId>
              </a:tblPr>
              <a:tblGrid>
                <a:gridCol w="1348896">
                  <a:extLst>
                    <a:ext uri="{9D8B030D-6E8A-4147-A177-3AD203B41FA5}">
                      <a16:colId xmlns:a16="http://schemas.microsoft.com/office/drawing/2014/main" val="36826574"/>
                    </a:ext>
                  </a:extLst>
                </a:gridCol>
                <a:gridCol w="1984387">
                  <a:extLst>
                    <a:ext uri="{9D8B030D-6E8A-4147-A177-3AD203B41FA5}">
                      <a16:colId xmlns:a16="http://schemas.microsoft.com/office/drawing/2014/main" val="252226069"/>
                    </a:ext>
                  </a:extLst>
                </a:gridCol>
                <a:gridCol w="2645850">
                  <a:extLst>
                    <a:ext uri="{9D8B030D-6E8A-4147-A177-3AD203B41FA5}">
                      <a16:colId xmlns:a16="http://schemas.microsoft.com/office/drawing/2014/main" val="3295223802"/>
                    </a:ext>
                  </a:extLst>
                </a:gridCol>
                <a:gridCol w="2645850">
                  <a:extLst>
                    <a:ext uri="{9D8B030D-6E8A-4147-A177-3AD203B41FA5}">
                      <a16:colId xmlns:a16="http://schemas.microsoft.com/office/drawing/2014/main" val="688119346"/>
                    </a:ext>
                  </a:extLst>
                </a:gridCol>
                <a:gridCol w="2451332">
                  <a:extLst>
                    <a:ext uri="{9D8B030D-6E8A-4147-A177-3AD203B41FA5}">
                      <a16:colId xmlns:a16="http://schemas.microsoft.com/office/drawing/2014/main" val="3225802594"/>
                    </a:ext>
                  </a:extLst>
                </a:gridCol>
              </a:tblGrid>
              <a:tr h="487390">
                <a:tc>
                  <a:txBody>
                    <a:bodyPr/>
                    <a:lstStyle/>
                    <a:p>
                      <a:endParaRPr lang="en-US" sz="1600" b="1" dirty="0"/>
                    </a:p>
                  </a:txBody>
                  <a:tcPr/>
                </a:tc>
                <a:tc>
                  <a:txBody>
                    <a:bodyPr/>
                    <a:lstStyle/>
                    <a:p>
                      <a:pPr algn="ctr"/>
                      <a:r>
                        <a:rPr lang="en-US" sz="1600" dirty="0"/>
                        <a:t>Single Family</a:t>
                      </a:r>
                    </a:p>
                  </a:txBody>
                  <a:tcPr/>
                </a:tc>
                <a:tc>
                  <a:txBody>
                    <a:bodyPr/>
                    <a:lstStyle/>
                    <a:p>
                      <a:pPr algn="ctr"/>
                      <a:r>
                        <a:rPr lang="en-US" sz="1600" dirty="0"/>
                        <a:t>Multifamily (1 bedroom)</a:t>
                      </a:r>
                    </a:p>
                  </a:txBody>
                  <a:tcPr/>
                </a:tc>
                <a:tc>
                  <a:txBody>
                    <a:bodyPr/>
                    <a:lstStyle/>
                    <a:p>
                      <a:pPr algn="ctr"/>
                      <a:r>
                        <a:rPr lang="en-US" sz="1600" dirty="0"/>
                        <a:t>Multifamily (2 or more bedrooms)</a:t>
                      </a:r>
                    </a:p>
                  </a:txBody>
                  <a:tcPr/>
                </a:tc>
                <a:tc>
                  <a:txBody>
                    <a:bodyPr/>
                    <a:lstStyle/>
                    <a:p>
                      <a:pPr algn="ctr"/>
                      <a:r>
                        <a:rPr lang="en-US" sz="1600" dirty="0"/>
                        <a:t>Hotel/Motel</a:t>
                      </a:r>
                    </a:p>
                  </a:txBody>
                  <a:tcPr/>
                </a:tc>
                <a:extLst>
                  <a:ext uri="{0D108BD9-81ED-4DB2-BD59-A6C34878D82A}">
                    <a16:rowId xmlns:a16="http://schemas.microsoft.com/office/drawing/2014/main" val="3075278159"/>
                  </a:ext>
                </a:extLst>
              </a:tr>
              <a:tr h="871293">
                <a:tc>
                  <a:txBody>
                    <a:bodyPr/>
                    <a:lstStyle/>
                    <a:p>
                      <a:r>
                        <a:rPr lang="en-US" sz="2000" b="1" dirty="0"/>
                        <a:t>Current Ordinance</a:t>
                      </a:r>
                    </a:p>
                  </a:txBody>
                  <a:tcPr/>
                </a:tc>
                <a:tc>
                  <a:txBody>
                    <a:bodyPr/>
                    <a:lstStyle/>
                    <a:p>
                      <a:pPr marR="21590" algn="ctr">
                        <a:lnSpc>
                          <a:spcPct val="100000"/>
                        </a:lnSpc>
                        <a:spcBef>
                          <a:spcPts val="135"/>
                        </a:spcBef>
                      </a:pPr>
                      <a:r>
                        <a:rPr lang="en-US" sz="2000" baseline="0" dirty="0">
                          <a:latin typeface="+mn-lt"/>
                          <a:cs typeface="Calibri"/>
                        </a:rPr>
                        <a:t>Fee-in-lieu: </a:t>
                      </a:r>
                      <a:r>
                        <a:rPr lang="en-US" sz="2000" b="1" baseline="0" dirty="0">
                          <a:latin typeface="+mn-lt"/>
                          <a:cs typeface="Calibri"/>
                        </a:rPr>
                        <a:t>$762/DU</a:t>
                      </a:r>
                      <a:endParaRPr lang="en-US" sz="2000" baseline="0" dirty="0">
                        <a:latin typeface="+mn-lt"/>
                        <a:cs typeface="Calibri"/>
                      </a:endParaRPr>
                    </a:p>
                    <a:p>
                      <a:pPr marR="21590" algn="ctr">
                        <a:lnSpc>
                          <a:spcPct val="100000"/>
                        </a:lnSpc>
                        <a:spcBef>
                          <a:spcPts val="135"/>
                        </a:spcBef>
                      </a:pPr>
                      <a:r>
                        <a:rPr lang="en-US" sz="2000" baseline="0" dirty="0">
                          <a:latin typeface="+mn-lt"/>
                          <a:cs typeface="Calibri"/>
                        </a:rPr>
                        <a:t>Park Dev. Fee: </a:t>
                      </a:r>
                      <a:r>
                        <a:rPr lang="en-US" sz="2000" b="1" baseline="0" dirty="0">
                          <a:latin typeface="+mn-lt"/>
                          <a:cs typeface="Calibri"/>
                        </a:rPr>
                        <a:t>$403</a:t>
                      </a:r>
                      <a:r>
                        <a:rPr lang="en-US" sz="2000" b="1" spc="-15" baseline="0" dirty="0">
                          <a:latin typeface="+mn-lt"/>
                          <a:cs typeface="Calibri"/>
                        </a:rPr>
                        <a:t>/DU</a:t>
                      </a:r>
                    </a:p>
                    <a:p>
                      <a:pPr marR="21590" algn="ctr">
                        <a:lnSpc>
                          <a:spcPct val="100000"/>
                        </a:lnSpc>
                        <a:spcBef>
                          <a:spcPts val="135"/>
                        </a:spcBef>
                      </a:pPr>
                      <a:r>
                        <a:rPr lang="en-US" sz="2000" b="1" spc="-15" baseline="0" dirty="0">
                          <a:latin typeface="+mn-lt"/>
                          <a:cs typeface="Calibri"/>
                        </a:rPr>
                        <a:t>Total: $1165/DU</a:t>
                      </a:r>
                      <a:endParaRPr lang="en-US" sz="2000" b="1" baseline="0" dirty="0">
                        <a:latin typeface="+mn-lt"/>
                        <a:cs typeface="Calibri"/>
                      </a:endParaRPr>
                    </a:p>
                  </a:txBody>
                  <a:tcPr/>
                </a:tc>
                <a:tc>
                  <a:txBody>
                    <a:bodyPr/>
                    <a:lstStyle/>
                    <a:p>
                      <a:pPr marR="21590" algn="ctr">
                        <a:lnSpc>
                          <a:spcPct val="100000"/>
                        </a:lnSpc>
                        <a:spcBef>
                          <a:spcPts val="135"/>
                        </a:spcBef>
                      </a:pPr>
                      <a:r>
                        <a:rPr lang="en-US" sz="2000" b="0" spc="-10" baseline="0" dirty="0">
                          <a:latin typeface="+mn-lt"/>
                          <a:cs typeface="Calibri"/>
                        </a:rPr>
                        <a:t>Fee-in-lieu: </a:t>
                      </a:r>
                      <a:r>
                        <a:rPr lang="en-US" sz="2000" b="1" spc="-10" baseline="0" dirty="0">
                          <a:latin typeface="+mn-lt"/>
                          <a:cs typeface="Calibri"/>
                        </a:rPr>
                        <a:t>$299/DU</a:t>
                      </a:r>
                    </a:p>
                    <a:p>
                      <a:pPr marR="21590" algn="ctr">
                        <a:lnSpc>
                          <a:spcPct val="100000"/>
                        </a:lnSpc>
                        <a:spcBef>
                          <a:spcPts val="135"/>
                        </a:spcBef>
                      </a:pPr>
                      <a:r>
                        <a:rPr lang="en-US" sz="2000" b="0" spc="-10" baseline="0" dirty="0">
                          <a:latin typeface="+mn-lt"/>
                          <a:cs typeface="Calibri"/>
                        </a:rPr>
                        <a:t> Park Development Fee: </a:t>
                      </a:r>
                      <a:r>
                        <a:rPr lang="en-US" sz="2000" b="1" spc="-10" baseline="0" dirty="0">
                          <a:latin typeface="+mn-lt"/>
                          <a:cs typeface="Calibri"/>
                        </a:rPr>
                        <a:t>$158/DU</a:t>
                      </a:r>
                    </a:p>
                    <a:p>
                      <a:pPr marL="0" marR="21590" lvl="0" indent="0" algn="ctr" defTabSz="914400" eaLnBrk="1" fontAlgn="auto" latinLnBrk="0" hangingPunct="1">
                        <a:lnSpc>
                          <a:spcPct val="100000"/>
                        </a:lnSpc>
                        <a:spcBef>
                          <a:spcPts val="135"/>
                        </a:spcBef>
                        <a:spcAft>
                          <a:spcPts val="0"/>
                        </a:spcAft>
                        <a:buClrTx/>
                        <a:buSzTx/>
                        <a:buFontTx/>
                        <a:buNone/>
                        <a:tabLst/>
                        <a:defRPr/>
                      </a:pPr>
                      <a:r>
                        <a:rPr lang="en-US" sz="2000" b="1" spc="-15" baseline="0" dirty="0">
                          <a:latin typeface="+mn-lt"/>
                          <a:cs typeface="Calibri"/>
                        </a:rPr>
                        <a:t>Total: $457/DU</a:t>
                      </a:r>
                      <a:endParaRPr lang="en-US" sz="2000" b="1" baseline="0" dirty="0">
                        <a:latin typeface="+mn-lt"/>
                        <a:cs typeface="Calibri"/>
                      </a:endParaRPr>
                    </a:p>
                  </a:txBody>
                  <a:tcPr/>
                </a:tc>
                <a:tc>
                  <a:txBody>
                    <a:bodyPr/>
                    <a:lstStyle/>
                    <a:p>
                      <a:pPr marR="21590" algn="ctr">
                        <a:lnSpc>
                          <a:spcPct val="100000"/>
                        </a:lnSpc>
                        <a:spcBef>
                          <a:spcPts val="135"/>
                        </a:spcBef>
                      </a:pPr>
                      <a:r>
                        <a:rPr lang="en-US" sz="2000" b="0" spc="-10" baseline="0" dirty="0">
                          <a:latin typeface="+mn-lt"/>
                          <a:cs typeface="Calibri"/>
                        </a:rPr>
                        <a:t>Fee-in-lieu: </a:t>
                      </a:r>
                      <a:r>
                        <a:rPr lang="en-US" sz="2000" b="1" spc="-10" baseline="0" dirty="0">
                          <a:latin typeface="+mn-lt"/>
                          <a:cs typeface="Calibri"/>
                        </a:rPr>
                        <a:t>$600/DU</a:t>
                      </a:r>
                    </a:p>
                    <a:p>
                      <a:pPr marR="21590" algn="ctr">
                        <a:lnSpc>
                          <a:spcPct val="100000"/>
                        </a:lnSpc>
                        <a:spcBef>
                          <a:spcPts val="135"/>
                        </a:spcBef>
                      </a:pPr>
                      <a:r>
                        <a:rPr lang="en-US" sz="2000" b="0" spc="-10" baseline="0" dirty="0">
                          <a:latin typeface="+mn-lt"/>
                          <a:cs typeface="Calibri"/>
                        </a:rPr>
                        <a:t> Park Development Fee: </a:t>
                      </a:r>
                      <a:r>
                        <a:rPr lang="en-US" sz="2000" b="1" spc="-10" baseline="0" dirty="0">
                          <a:latin typeface="+mn-lt"/>
                          <a:cs typeface="Calibri"/>
                        </a:rPr>
                        <a:t>$317/DU</a:t>
                      </a:r>
                    </a:p>
                    <a:p>
                      <a:pPr marL="0" marR="21590" lvl="0" indent="0" algn="ctr" defTabSz="914400" eaLnBrk="1" fontAlgn="auto" latinLnBrk="0" hangingPunct="1">
                        <a:lnSpc>
                          <a:spcPct val="100000"/>
                        </a:lnSpc>
                        <a:spcBef>
                          <a:spcPts val="135"/>
                        </a:spcBef>
                        <a:spcAft>
                          <a:spcPts val="0"/>
                        </a:spcAft>
                        <a:buClrTx/>
                        <a:buSzTx/>
                        <a:buFontTx/>
                        <a:buNone/>
                        <a:tabLst/>
                        <a:defRPr/>
                      </a:pPr>
                      <a:r>
                        <a:rPr lang="en-US" sz="2000" b="1" spc="-15" baseline="0" dirty="0">
                          <a:latin typeface="+mn-lt"/>
                          <a:cs typeface="Calibri"/>
                        </a:rPr>
                        <a:t>Total: $917/DU</a:t>
                      </a:r>
                      <a:endParaRPr lang="en-US" sz="2000" b="1" baseline="0" dirty="0">
                        <a:latin typeface="+mn-lt"/>
                        <a:cs typeface="Calibri"/>
                      </a:endParaRPr>
                    </a:p>
                  </a:txBody>
                  <a:tcPr/>
                </a:tc>
                <a:tc>
                  <a:txBody>
                    <a:bodyPr/>
                    <a:lstStyle/>
                    <a:p>
                      <a:pPr marR="21590" algn="ctr">
                        <a:lnSpc>
                          <a:spcPct val="100000"/>
                        </a:lnSpc>
                        <a:spcBef>
                          <a:spcPts val="135"/>
                        </a:spcBef>
                      </a:pPr>
                      <a:r>
                        <a:rPr lang="en-US" sz="2000" b="0" spc="-10" baseline="0" dirty="0">
                          <a:latin typeface="+mn-lt"/>
                          <a:cs typeface="Calibri"/>
                        </a:rPr>
                        <a:t>Fee-in-lieu: </a:t>
                      </a:r>
                      <a:r>
                        <a:rPr lang="en-US" sz="2000" b="1" spc="-10" baseline="0" dirty="0">
                          <a:latin typeface="+mn-lt"/>
                          <a:cs typeface="Calibri"/>
                        </a:rPr>
                        <a:t>$327/DU</a:t>
                      </a:r>
                    </a:p>
                    <a:p>
                      <a:pPr marR="21590" algn="ctr">
                        <a:lnSpc>
                          <a:spcPct val="100000"/>
                        </a:lnSpc>
                        <a:spcBef>
                          <a:spcPts val="135"/>
                        </a:spcBef>
                      </a:pPr>
                      <a:r>
                        <a:rPr lang="en-US" sz="2000" b="0" spc="-10" baseline="0" dirty="0">
                          <a:latin typeface="+mn-lt"/>
                          <a:cs typeface="Calibri"/>
                        </a:rPr>
                        <a:t> Park Development Fee: </a:t>
                      </a:r>
                      <a:r>
                        <a:rPr lang="en-US" sz="2000" b="1" spc="-10" baseline="0" dirty="0">
                          <a:latin typeface="+mn-lt"/>
                          <a:cs typeface="Calibri"/>
                        </a:rPr>
                        <a:t>$173/DU</a:t>
                      </a:r>
                    </a:p>
                    <a:p>
                      <a:pPr marL="0" marR="21590" lvl="0" indent="0" algn="ctr" defTabSz="914400" eaLnBrk="1" fontAlgn="auto" latinLnBrk="0" hangingPunct="1">
                        <a:lnSpc>
                          <a:spcPct val="100000"/>
                        </a:lnSpc>
                        <a:spcBef>
                          <a:spcPts val="135"/>
                        </a:spcBef>
                        <a:spcAft>
                          <a:spcPts val="0"/>
                        </a:spcAft>
                        <a:buClrTx/>
                        <a:buSzTx/>
                        <a:buFontTx/>
                        <a:buNone/>
                        <a:tabLst/>
                        <a:defRPr/>
                      </a:pPr>
                      <a:r>
                        <a:rPr lang="en-US" sz="2000" b="1" spc="-15" baseline="0" dirty="0">
                          <a:latin typeface="+mn-lt"/>
                          <a:cs typeface="Calibri"/>
                        </a:rPr>
                        <a:t>Total: $500/DU</a:t>
                      </a:r>
                      <a:endParaRPr lang="en-US" sz="2000" b="1" baseline="0" dirty="0">
                        <a:latin typeface="+mn-lt"/>
                        <a:cs typeface="Calibri"/>
                      </a:endParaRPr>
                    </a:p>
                  </a:txBody>
                  <a:tcPr/>
                </a:tc>
                <a:extLst>
                  <a:ext uri="{0D108BD9-81ED-4DB2-BD59-A6C34878D82A}">
                    <a16:rowId xmlns:a16="http://schemas.microsoft.com/office/drawing/2014/main" val="1829986956"/>
                  </a:ext>
                </a:extLst>
              </a:tr>
              <a:tr h="1121664">
                <a:tc>
                  <a:txBody>
                    <a:bodyPr/>
                    <a:lstStyle/>
                    <a:p>
                      <a:r>
                        <a:rPr lang="en-US" sz="2000" b="1" dirty="0"/>
                        <a:t>Proposed Ordinance</a:t>
                      </a:r>
                    </a:p>
                  </a:txBody>
                  <a:tcPr/>
                </a:tc>
                <a:tc>
                  <a:txBody>
                    <a:bodyPr/>
                    <a:lstStyle/>
                    <a:p>
                      <a:pPr algn="ctr"/>
                      <a:r>
                        <a:rPr lang="en-US" sz="2000" baseline="0" dirty="0"/>
                        <a:t>0.02 x $65,400= </a:t>
                      </a:r>
                    </a:p>
                    <a:p>
                      <a:pPr algn="ctr"/>
                      <a:r>
                        <a:rPr lang="en-US" sz="2000" b="1" baseline="0" dirty="0"/>
                        <a:t>$1,308</a:t>
                      </a:r>
                      <a:r>
                        <a:rPr lang="en-US" sz="2000" b="1" spc="-15" baseline="0" dirty="0">
                          <a:latin typeface="+mn-lt"/>
                          <a:cs typeface="Calibri"/>
                        </a:rPr>
                        <a:t>/DU</a:t>
                      </a:r>
                      <a:endParaRPr lang="en-US" sz="2000" b="1" baseline="0" dirty="0">
                        <a:latin typeface="+mn-lt"/>
                        <a:cs typeface="Calibri"/>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mn-lt"/>
                          <a:ea typeface="+mn-ea"/>
                          <a:cs typeface="+mn-cs"/>
                        </a:rPr>
                        <a:t>.01 x $65,400=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$654/DU</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Calibri"/>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ea typeface="+mn-ea"/>
                          <a:cs typeface="+mn-cs"/>
                        </a:rPr>
                        <a:t>0.02 x $65,400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$1,308</a:t>
                      </a:r>
                      <a:r>
                        <a:rPr kumimoji="0" lang="en-US" sz="2000" b="1" i="0" u="none" strike="noStrike" kern="0" cap="none" spc="-15" normalizeH="0" baseline="0" noProof="0" dirty="0">
                          <a:ln>
                            <a:noFill/>
                          </a:ln>
                          <a:solidFill>
                            <a:prstClr val="black"/>
                          </a:solidFill>
                          <a:effectLst/>
                          <a:uLnTx/>
                          <a:uFillTx/>
                          <a:latin typeface="Calibri"/>
                          <a:ea typeface="+mn-ea"/>
                          <a:cs typeface="Calibri"/>
                        </a:rPr>
                        <a:t>/DU</a:t>
                      </a:r>
                      <a:endParaRPr kumimoji="0" lang="en-US" sz="2000" b="1" i="0" u="none" strike="noStrike" kern="0" cap="none" spc="0" normalizeH="0" baseline="0" noProof="0" dirty="0">
                        <a:ln>
                          <a:noFill/>
                        </a:ln>
                        <a:solidFill>
                          <a:prstClr val="black"/>
                        </a:solidFill>
                        <a:effectLst/>
                        <a:uLnTx/>
                        <a:uFillTx/>
                        <a:latin typeface="Calibri"/>
                        <a:ea typeface="+mn-ea"/>
                        <a:cs typeface="Calibri"/>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ea typeface="+mn-ea"/>
                          <a:cs typeface="+mn-cs"/>
                        </a:rPr>
                        <a:t>.01 x $65,400=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$654/DU</a:t>
                      </a:r>
                    </a:p>
                  </a:txBody>
                  <a:tcPr/>
                </a:tc>
                <a:extLst>
                  <a:ext uri="{0D108BD9-81ED-4DB2-BD59-A6C34878D82A}">
                    <a16:rowId xmlns:a16="http://schemas.microsoft.com/office/drawing/2014/main" val="1744697721"/>
                  </a:ext>
                </a:extLst>
              </a:tr>
              <a:tr h="1121664">
                <a:tc>
                  <a:txBody>
                    <a:bodyPr/>
                    <a:lstStyle/>
                    <a:p>
                      <a:r>
                        <a:rPr lang="en-US" sz="2000" b="1" dirty="0"/>
                        <a:t>Percent Increase</a:t>
                      </a:r>
                    </a:p>
                  </a:txBody>
                  <a:tcPr/>
                </a:tc>
                <a:tc>
                  <a:txBody>
                    <a:bodyPr/>
                    <a:lstStyle/>
                    <a:p>
                      <a:pPr algn="ctr"/>
                      <a:r>
                        <a:rPr lang="en-US" sz="2000" b="1" baseline="0" dirty="0">
                          <a:latin typeface="+mn-lt"/>
                          <a:cs typeface="Calibri"/>
                        </a:rPr>
                        <a:t>12.27%</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Calibri"/>
                        </a:rPr>
                        <a:t>43.11%</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Calibri"/>
                        </a:rPr>
                        <a:t>42.64%</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30.80%</a:t>
                      </a:r>
                    </a:p>
                  </a:txBody>
                  <a:tcPr/>
                </a:tc>
                <a:extLst>
                  <a:ext uri="{0D108BD9-81ED-4DB2-BD59-A6C34878D82A}">
                    <a16:rowId xmlns:a16="http://schemas.microsoft.com/office/drawing/2014/main" val="3280804309"/>
                  </a:ext>
                </a:extLst>
              </a:tr>
            </a:tbl>
          </a:graphicData>
        </a:graphic>
      </p:graphicFrame>
    </p:spTree>
    <p:extLst>
      <p:ext uri="{BB962C8B-B14F-4D97-AF65-F5344CB8AC3E}">
        <p14:creationId xmlns:p14="http://schemas.microsoft.com/office/powerpoint/2010/main" val="177175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4FC3F8-59FA-43ED-A28E-714828632923}"/>
              </a:ext>
            </a:extLst>
          </p:cNvPr>
          <p:cNvSpPr>
            <a:spLocks noGrp="1"/>
          </p:cNvSpPr>
          <p:nvPr>
            <p:ph type="body" sz="quarter" idx="13"/>
          </p:nvPr>
        </p:nvSpPr>
        <p:spPr/>
        <p:txBody>
          <a:bodyPr/>
          <a:lstStyle/>
          <a:p>
            <a:r>
              <a:rPr lang="en-US" dirty="0"/>
              <a:t>Location Map</a:t>
            </a:r>
          </a:p>
        </p:txBody>
      </p:sp>
      <p:sp>
        <p:nvSpPr>
          <p:cNvPr id="3" name="Slide Number Placeholder 2">
            <a:extLst>
              <a:ext uri="{FF2B5EF4-FFF2-40B4-BE49-F238E27FC236}">
                <a16:creationId xmlns:a16="http://schemas.microsoft.com/office/drawing/2014/main" id="{4446E0A9-2F8D-46EE-9A3E-C0C63FCEF888}"/>
              </a:ext>
            </a:extLst>
          </p:cNvPr>
          <p:cNvSpPr>
            <a:spLocks noGrp="1"/>
          </p:cNvSpPr>
          <p:nvPr>
            <p:ph type="sldNum" sz="quarter" idx="12"/>
          </p:nvPr>
        </p:nvSpPr>
        <p:spPr/>
        <p:txBody>
          <a:bodyPr/>
          <a:lstStyle/>
          <a:p>
            <a:fld id="{09918B91-4B66-40C9-B3FB-70033B0922BB}" type="slidenum">
              <a:rPr lang="en-US" smtClean="0"/>
              <a:pPr/>
              <a:t>4</a:t>
            </a:fld>
            <a:endParaRPr lang="en-US" dirty="0"/>
          </a:p>
        </p:txBody>
      </p:sp>
      <p:pic>
        <p:nvPicPr>
          <p:cNvPr id="6" name="Content Placeholder 5" descr="Map&#10;&#10;Description automatically generated">
            <a:extLst>
              <a:ext uri="{FF2B5EF4-FFF2-40B4-BE49-F238E27FC236}">
                <a16:creationId xmlns:a16="http://schemas.microsoft.com/office/drawing/2014/main" id="{250543DD-D322-433B-BABB-E18B32FDB5EE}"/>
              </a:ext>
            </a:extLst>
          </p:cNvPr>
          <p:cNvPicPr>
            <a:picLocks noGrp="1" noChangeAspect="1"/>
          </p:cNvPicPr>
          <p:nvPr>
            <p:ph sz="quarter" idx="16"/>
          </p:nvPr>
        </p:nvPicPr>
        <p:blipFill>
          <a:blip r:embed="rId2">
            <a:extLst>
              <a:ext uri="{28A0092B-C50C-407E-A947-70E740481C1C}">
                <a14:useLocalDpi xmlns:a14="http://schemas.microsoft.com/office/drawing/2010/main"/>
              </a:ext>
            </a:extLst>
          </a:blip>
          <a:stretch>
            <a:fillRect/>
          </a:stretch>
        </p:blipFill>
        <p:spPr>
          <a:xfrm>
            <a:off x="2966622" y="1019396"/>
            <a:ext cx="6258757" cy="5457331"/>
          </a:xfrm>
        </p:spPr>
      </p:pic>
      <p:sp>
        <p:nvSpPr>
          <p:cNvPr id="7" name="Star: 5 Points 6">
            <a:extLst>
              <a:ext uri="{FF2B5EF4-FFF2-40B4-BE49-F238E27FC236}">
                <a16:creationId xmlns:a16="http://schemas.microsoft.com/office/drawing/2014/main" id="{DD942283-C8E3-4AFC-8811-05D5B590B330}"/>
              </a:ext>
            </a:extLst>
          </p:cNvPr>
          <p:cNvSpPr/>
          <p:nvPr/>
        </p:nvSpPr>
        <p:spPr>
          <a:xfrm>
            <a:off x="3218420" y="1546415"/>
            <a:ext cx="4774159" cy="4404045"/>
          </a:xfrm>
          <a:prstGeom prst="star5">
            <a:avLst>
              <a:gd name="adj" fmla="val 19098"/>
              <a:gd name="hf" fmla="val 105146"/>
              <a:gd name="vf" fmla="val 1105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F397E61-A4B8-436C-B13E-E7C4267ACE48}"/>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114487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FF4414-AA7F-4099-B55D-1E9CC7DB35A0}"/>
              </a:ext>
            </a:extLst>
          </p:cNvPr>
          <p:cNvSpPr>
            <a:spLocks noGrp="1"/>
          </p:cNvSpPr>
          <p:nvPr>
            <p:ph type="body" sz="quarter" idx="13"/>
          </p:nvPr>
        </p:nvSpPr>
        <p:spPr/>
        <p:txBody>
          <a:bodyPr/>
          <a:lstStyle/>
          <a:p>
            <a:r>
              <a:rPr lang="en-US" dirty="0"/>
              <a:t>Aerial Map</a:t>
            </a:r>
          </a:p>
        </p:txBody>
      </p:sp>
      <p:sp>
        <p:nvSpPr>
          <p:cNvPr id="3" name="Slide Number Placeholder 2">
            <a:extLst>
              <a:ext uri="{FF2B5EF4-FFF2-40B4-BE49-F238E27FC236}">
                <a16:creationId xmlns:a16="http://schemas.microsoft.com/office/drawing/2014/main" id="{9AA0599F-BA1D-4BC3-A249-9B34E7DD0570}"/>
              </a:ext>
            </a:extLst>
          </p:cNvPr>
          <p:cNvSpPr>
            <a:spLocks noGrp="1"/>
          </p:cNvSpPr>
          <p:nvPr>
            <p:ph type="sldNum" sz="quarter" idx="12"/>
          </p:nvPr>
        </p:nvSpPr>
        <p:spPr/>
        <p:txBody>
          <a:bodyPr/>
          <a:lstStyle/>
          <a:p>
            <a:fld id="{09918B91-4B66-40C9-B3FB-70033B0922BB}" type="slidenum">
              <a:rPr lang="en-US" smtClean="0"/>
              <a:pPr/>
              <a:t>5</a:t>
            </a:fld>
            <a:endParaRPr lang="en-US" dirty="0"/>
          </a:p>
        </p:txBody>
      </p:sp>
      <p:sp>
        <p:nvSpPr>
          <p:cNvPr id="8" name="TextBox 7">
            <a:extLst>
              <a:ext uri="{FF2B5EF4-FFF2-40B4-BE49-F238E27FC236}">
                <a16:creationId xmlns:a16="http://schemas.microsoft.com/office/drawing/2014/main" id="{B75AD30B-A4DE-4C3C-BAF9-2C72F3A65B78}"/>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pic>
        <p:nvPicPr>
          <p:cNvPr id="4" name="Picture 3">
            <a:extLst>
              <a:ext uri="{FF2B5EF4-FFF2-40B4-BE49-F238E27FC236}">
                <a16:creationId xmlns:a16="http://schemas.microsoft.com/office/drawing/2014/main" id="{0C7E1B14-4770-6775-25A6-72392A4372F2}"/>
              </a:ext>
            </a:extLst>
          </p:cNvPr>
          <p:cNvPicPr>
            <a:picLocks noChangeAspect="1"/>
          </p:cNvPicPr>
          <p:nvPr/>
        </p:nvPicPr>
        <p:blipFill>
          <a:blip r:embed="rId2"/>
          <a:stretch>
            <a:fillRect/>
          </a:stretch>
        </p:blipFill>
        <p:spPr>
          <a:xfrm>
            <a:off x="3706585" y="598034"/>
            <a:ext cx="6542315" cy="5857875"/>
          </a:xfrm>
          <a:prstGeom prst="rect">
            <a:avLst/>
          </a:prstGeom>
        </p:spPr>
      </p:pic>
    </p:spTree>
    <p:extLst>
      <p:ext uri="{BB962C8B-B14F-4D97-AF65-F5344CB8AC3E}">
        <p14:creationId xmlns:p14="http://schemas.microsoft.com/office/powerpoint/2010/main" val="193382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FF4414-AA7F-4099-B55D-1E9CC7DB35A0}"/>
              </a:ext>
            </a:extLst>
          </p:cNvPr>
          <p:cNvSpPr>
            <a:spLocks noGrp="1"/>
          </p:cNvSpPr>
          <p:nvPr>
            <p:ph type="body" sz="quarter" idx="13"/>
          </p:nvPr>
        </p:nvSpPr>
        <p:spPr>
          <a:xfrm>
            <a:off x="329328" y="143721"/>
            <a:ext cx="3043601" cy="706438"/>
          </a:xfrm>
        </p:spPr>
        <p:txBody>
          <a:bodyPr vert="horz" lIns="91440" tIns="45720" rIns="91440" bIns="45720" rtlCol="0" anchor="t">
            <a:normAutofit fontScale="62500" lnSpcReduction="20000"/>
          </a:bodyPr>
          <a:lstStyle/>
          <a:p>
            <a:r>
              <a:rPr lang="en-US" dirty="0">
                <a:latin typeface="Century Gothic"/>
              </a:rPr>
              <a:t>Background-Area Designation Map</a:t>
            </a:r>
            <a:endParaRPr lang="en-US" dirty="0"/>
          </a:p>
        </p:txBody>
      </p:sp>
      <p:sp>
        <p:nvSpPr>
          <p:cNvPr id="3" name="Slide Number Placeholder 2">
            <a:extLst>
              <a:ext uri="{FF2B5EF4-FFF2-40B4-BE49-F238E27FC236}">
                <a16:creationId xmlns:a16="http://schemas.microsoft.com/office/drawing/2014/main" id="{9AA0599F-BA1D-4BC3-A249-9B34E7DD0570}"/>
              </a:ext>
            </a:extLst>
          </p:cNvPr>
          <p:cNvSpPr>
            <a:spLocks noGrp="1"/>
          </p:cNvSpPr>
          <p:nvPr>
            <p:ph type="sldNum" sz="quarter" idx="12"/>
          </p:nvPr>
        </p:nvSpPr>
        <p:spPr/>
        <p:txBody>
          <a:bodyPr/>
          <a:lstStyle/>
          <a:p>
            <a:fld id="{09918B91-4B66-40C9-B3FB-70033B0922BB}" type="slidenum">
              <a:rPr lang="en-US" smtClean="0"/>
              <a:pPr/>
              <a:t>6</a:t>
            </a:fld>
            <a:endParaRPr lang="en-US" dirty="0"/>
          </a:p>
        </p:txBody>
      </p:sp>
      <p:sp>
        <p:nvSpPr>
          <p:cNvPr id="8" name="TextBox 7">
            <a:extLst>
              <a:ext uri="{FF2B5EF4-FFF2-40B4-BE49-F238E27FC236}">
                <a16:creationId xmlns:a16="http://schemas.microsoft.com/office/drawing/2014/main" id="{B75AD30B-A4DE-4C3C-BAF9-2C72F3A65B78}"/>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pic>
        <p:nvPicPr>
          <p:cNvPr id="5" name="Picture 4">
            <a:extLst>
              <a:ext uri="{FF2B5EF4-FFF2-40B4-BE49-F238E27FC236}">
                <a16:creationId xmlns:a16="http://schemas.microsoft.com/office/drawing/2014/main" id="{63F44386-9B82-7234-A0D7-F65F1E2AB7F1}"/>
              </a:ext>
            </a:extLst>
          </p:cNvPr>
          <p:cNvPicPr>
            <a:picLocks noChangeAspect="1"/>
          </p:cNvPicPr>
          <p:nvPr/>
        </p:nvPicPr>
        <p:blipFill>
          <a:blip r:embed="rId2"/>
          <a:stretch>
            <a:fillRect/>
          </a:stretch>
        </p:blipFill>
        <p:spPr>
          <a:xfrm>
            <a:off x="3941953" y="141616"/>
            <a:ext cx="5144602" cy="6311714"/>
          </a:xfrm>
          <a:prstGeom prst="rect">
            <a:avLst/>
          </a:prstGeom>
        </p:spPr>
      </p:pic>
    </p:spTree>
    <p:extLst>
      <p:ext uri="{BB962C8B-B14F-4D97-AF65-F5344CB8AC3E}">
        <p14:creationId xmlns:p14="http://schemas.microsoft.com/office/powerpoint/2010/main" val="4209960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lstStyle/>
          <a:p>
            <a:r>
              <a:rPr lang="en-US" dirty="0"/>
              <a:t>Background</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7</a:t>
            </a:fld>
            <a:endParaRPr lang="en-US" dirty="0"/>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a:xfrm>
            <a:off x="708890" y="1239641"/>
            <a:ext cx="10741490" cy="4508627"/>
          </a:xfrm>
        </p:spPr>
        <p:txBody>
          <a:bodyPr vert="horz" lIns="91440" tIns="45720" rIns="91440" bIns="45720" rtlCol="0" anchor="t">
            <a:noAutofit/>
          </a:bodyPr>
          <a:lstStyle/>
          <a:p>
            <a:r>
              <a:rPr lang="en-US" sz="2200" dirty="0">
                <a:solidFill>
                  <a:srgbClr val="002060"/>
                </a:solidFill>
                <a:cs typeface="Calibri"/>
              </a:rPr>
              <a:t>Park Land Dedication Ordinance No. 30934 went into effect July 17, 2019, as Division 51A-4.1000. Park Land Dedication of the Dallas Development Code</a:t>
            </a:r>
          </a:p>
          <a:p>
            <a:pPr lvl="1"/>
            <a:r>
              <a:rPr lang="en-US" sz="2200" dirty="0">
                <a:solidFill>
                  <a:srgbClr val="002060"/>
                </a:solidFill>
                <a:cs typeface="Calibri"/>
              </a:rPr>
              <a:t>Required fees for fee-in-lieu and park development</a:t>
            </a:r>
          </a:p>
          <a:p>
            <a:pPr lvl="1"/>
            <a:r>
              <a:rPr lang="en-US" sz="2200" dirty="0">
                <a:solidFill>
                  <a:srgbClr val="002060"/>
                </a:solidFill>
                <a:cs typeface="Calibri"/>
              </a:rPr>
              <a:t>Ordinance established 7 park nexus zones to generate and spend fees</a:t>
            </a:r>
          </a:p>
          <a:p>
            <a:pPr lvl="1"/>
            <a:r>
              <a:rPr lang="en-US" sz="2200" dirty="0">
                <a:solidFill>
                  <a:srgbClr val="002060"/>
                </a:solidFill>
                <a:cs typeface="Calibri"/>
              </a:rPr>
              <a:t>Expenditure of fees was limited to land acquisition and park development</a:t>
            </a:r>
          </a:p>
          <a:p>
            <a:pPr lvl="1"/>
            <a:r>
              <a:rPr lang="en-US" sz="2200" dirty="0">
                <a:solidFill>
                  <a:srgbClr val="002060"/>
                </a:solidFill>
                <a:cs typeface="Calibri"/>
              </a:rPr>
              <a:t>Impacted single family, multifamily and hotel/motel developments</a:t>
            </a:r>
          </a:p>
          <a:p>
            <a:pPr lvl="1"/>
            <a:r>
              <a:rPr lang="en-US" sz="2200" dirty="0">
                <a:solidFill>
                  <a:srgbClr val="002060"/>
                </a:solidFill>
                <a:cs typeface="Calibri"/>
              </a:rPr>
              <a:t>Offered credits for certain types amenities and flexibility for dedicating land and developing parks within developments</a:t>
            </a:r>
          </a:p>
          <a:p>
            <a:r>
              <a:rPr lang="en-US" sz="2200" dirty="0">
                <a:solidFill>
                  <a:srgbClr val="002060"/>
                </a:solidFill>
                <a:cs typeface="Calibri"/>
              </a:rPr>
              <a:t>Ordinance developed through a process of working with park advocates and representatives of the development community</a:t>
            </a:r>
          </a:p>
          <a:p>
            <a:r>
              <a:rPr lang="en-US" sz="2200" dirty="0">
                <a:solidFill>
                  <a:srgbClr val="002060"/>
                </a:solidFill>
                <a:cs typeface="Calibri"/>
              </a:rPr>
              <a:t>Through implementing the ordinance, staff learned that the credits and flexibility were not utilized, and all developers chose to pay a fee for reasons related to simplicity and timing</a:t>
            </a:r>
            <a:endParaRPr lang="en-US" sz="2200" dirty="0">
              <a:solidFill>
                <a:srgbClr val="002060"/>
              </a:solidFill>
            </a:endParaRPr>
          </a:p>
          <a:p>
            <a:endParaRPr lang="en-US" dirty="0"/>
          </a:p>
        </p:txBody>
      </p:sp>
      <p:sp>
        <p:nvSpPr>
          <p:cNvPr id="5" name="TextBox 4">
            <a:extLst>
              <a:ext uri="{FF2B5EF4-FFF2-40B4-BE49-F238E27FC236}">
                <a16:creationId xmlns:a16="http://schemas.microsoft.com/office/drawing/2014/main" id="{6B03E5BF-4534-463C-A3CB-125A5F8674A7}"/>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solidFill>
                <a:srgbClr val="000000"/>
              </a:solidFill>
              <a:cs typeface="Calibri"/>
            </a:endParaRPr>
          </a:p>
        </p:txBody>
      </p:sp>
    </p:spTree>
    <p:extLst>
      <p:ext uri="{BB962C8B-B14F-4D97-AF65-F5344CB8AC3E}">
        <p14:creationId xmlns:p14="http://schemas.microsoft.com/office/powerpoint/2010/main" val="278146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lstStyle/>
          <a:p>
            <a:r>
              <a:rPr lang="en-US" dirty="0"/>
              <a:t>Background</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dirty="0" smtClean="0"/>
              <a:pPr/>
              <a:t>8</a:t>
            </a:fld>
            <a:endParaRPr lang="en-US" dirty="0"/>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a:xfrm>
            <a:off x="709612" y="1311658"/>
            <a:ext cx="10741490" cy="4526434"/>
          </a:xfrm>
        </p:spPr>
        <p:txBody>
          <a:bodyPr vert="horz" lIns="91440" tIns="45720" rIns="91440" bIns="45720" rtlCol="0" anchor="t">
            <a:normAutofit fontScale="92500" lnSpcReduction="20000"/>
          </a:bodyPr>
          <a:lstStyle/>
          <a:p>
            <a:r>
              <a:rPr lang="en-US" sz="2000" dirty="0">
                <a:solidFill>
                  <a:srgbClr val="002060"/>
                </a:solidFill>
                <a:cs typeface="Calibri"/>
              </a:rPr>
              <a:t>In May 2023, the Texas Legislature amended Chapter 212 of the Local Government Code through H.B. No. 1526, which is applicable to all Texas municipalities with a population over 800,000</a:t>
            </a:r>
            <a:endParaRPr lang="en-US" dirty="0">
              <a:solidFill>
                <a:srgbClr val="002060"/>
              </a:solidFill>
            </a:endParaRPr>
          </a:p>
          <a:p>
            <a:pPr lvl="1"/>
            <a:r>
              <a:rPr lang="en-US" sz="1600" dirty="0">
                <a:solidFill>
                  <a:srgbClr val="002060"/>
                </a:solidFill>
                <a:cs typeface="Calibri"/>
              </a:rPr>
              <a:t>Dallas</a:t>
            </a:r>
          </a:p>
          <a:p>
            <a:pPr lvl="2"/>
            <a:r>
              <a:rPr lang="en-US" sz="1600" dirty="0">
                <a:solidFill>
                  <a:srgbClr val="002060"/>
                </a:solidFill>
                <a:cs typeface="Calibri"/>
              </a:rPr>
              <a:t>Comprised of 5 counties-Collin, Dallas, Denton, Kaufman and Rockwall</a:t>
            </a:r>
          </a:p>
          <a:p>
            <a:pPr lvl="2"/>
            <a:r>
              <a:rPr lang="en-US" sz="1600" dirty="0">
                <a:solidFill>
                  <a:srgbClr val="002060"/>
                </a:solidFill>
                <a:cs typeface="Calibri"/>
              </a:rPr>
              <a:t>Has territory in 3 counties-Collin, Dallas and Denton</a:t>
            </a:r>
            <a:endParaRPr lang="en-US" sz="1600" dirty="0">
              <a:solidFill>
                <a:srgbClr val="002060"/>
              </a:solidFill>
            </a:endParaRPr>
          </a:p>
          <a:p>
            <a:pPr lvl="1"/>
            <a:r>
              <a:rPr lang="en-US" sz="1600" dirty="0">
                <a:solidFill>
                  <a:srgbClr val="002060"/>
                </a:solidFill>
                <a:cs typeface="Calibri"/>
              </a:rPr>
              <a:t>Houston</a:t>
            </a:r>
            <a:endParaRPr lang="en-US" sz="1600" dirty="0">
              <a:solidFill>
                <a:srgbClr val="002060"/>
              </a:solidFill>
            </a:endParaRPr>
          </a:p>
          <a:p>
            <a:pPr lvl="1"/>
            <a:r>
              <a:rPr lang="en-US" sz="1600" dirty="0">
                <a:solidFill>
                  <a:srgbClr val="002060"/>
                </a:solidFill>
                <a:cs typeface="Calibri"/>
              </a:rPr>
              <a:t>San Antonio</a:t>
            </a:r>
            <a:endParaRPr lang="en-US" sz="1600" dirty="0">
              <a:solidFill>
                <a:srgbClr val="002060"/>
              </a:solidFill>
            </a:endParaRPr>
          </a:p>
          <a:p>
            <a:pPr lvl="1"/>
            <a:r>
              <a:rPr lang="en-US" sz="1600" dirty="0">
                <a:solidFill>
                  <a:srgbClr val="002060"/>
                </a:solidFill>
                <a:cs typeface="Calibri"/>
              </a:rPr>
              <a:t>Austin</a:t>
            </a:r>
            <a:endParaRPr lang="en-US" sz="1600" dirty="0">
              <a:solidFill>
                <a:srgbClr val="002060"/>
              </a:solidFill>
            </a:endParaRPr>
          </a:p>
          <a:p>
            <a:pPr lvl="1"/>
            <a:r>
              <a:rPr lang="en-US" sz="1600" dirty="0">
                <a:solidFill>
                  <a:srgbClr val="002060"/>
                </a:solidFill>
                <a:cs typeface="Calibri"/>
              </a:rPr>
              <a:t>Fort Worth</a:t>
            </a:r>
            <a:endParaRPr lang="en-US" sz="1600" dirty="0">
              <a:solidFill>
                <a:srgbClr val="002060"/>
              </a:solidFill>
            </a:endParaRPr>
          </a:p>
          <a:p>
            <a:r>
              <a:rPr lang="en-US" sz="2000" dirty="0">
                <a:solidFill>
                  <a:srgbClr val="002060"/>
                </a:solidFill>
                <a:cs typeface="Calibri"/>
              </a:rPr>
              <a:t>H.B. No. 1526 will apply to all plan applications filed on or after January 1, 2024, necessitating modifications to our current ordinance</a:t>
            </a:r>
            <a:endParaRPr lang="en-US" dirty="0">
              <a:solidFill>
                <a:srgbClr val="002060"/>
              </a:solidFill>
            </a:endParaRPr>
          </a:p>
          <a:p>
            <a:r>
              <a:rPr lang="en-US" sz="2000" dirty="0">
                <a:solidFill>
                  <a:srgbClr val="002060"/>
                </a:solidFill>
                <a:cs typeface="Calibri"/>
              </a:rPr>
              <a:t>New state law required the establishment by City Council of density and dwelling unit factors as a component of establishing fees</a:t>
            </a:r>
            <a:endParaRPr lang="en-US" dirty="0">
              <a:solidFill>
                <a:srgbClr val="002060"/>
              </a:solidFill>
            </a:endParaRPr>
          </a:p>
          <a:p>
            <a:r>
              <a:rPr lang="en-US" sz="2000" dirty="0">
                <a:solidFill>
                  <a:srgbClr val="002060"/>
                </a:solidFill>
                <a:cs typeface="Calibri"/>
              </a:rPr>
              <a:t>On November 8, 2023, the public comment period was opened for discussion on the density and dwelling unit factors for all territory within the City of Dallas</a:t>
            </a:r>
            <a:endParaRPr lang="en-US" dirty="0">
              <a:solidFill>
                <a:srgbClr val="002060"/>
              </a:solidFill>
            </a:endParaRPr>
          </a:p>
          <a:p>
            <a:r>
              <a:rPr lang="en-US" sz="2000" dirty="0">
                <a:solidFill>
                  <a:srgbClr val="002060"/>
                </a:solidFill>
                <a:cs typeface="Calibri"/>
              </a:rPr>
              <a:t>Public comment period was closed on December 13, 2023 </a:t>
            </a:r>
            <a:endParaRPr lang="en-US" dirty="0">
              <a:solidFill>
                <a:srgbClr val="002060"/>
              </a:solidFill>
              <a:cs typeface="Calibri"/>
            </a:endParaRPr>
          </a:p>
          <a:p>
            <a:r>
              <a:rPr lang="en-US" sz="2000" dirty="0">
                <a:solidFill>
                  <a:srgbClr val="002060"/>
                </a:solidFill>
                <a:cs typeface="Calibri"/>
              </a:rPr>
              <a:t>Dallas City Council adopted density and dwelling unit factors on January 10, 2024</a:t>
            </a:r>
            <a:endParaRPr lang="en-US" dirty="0">
              <a:solidFill>
                <a:srgbClr val="002060"/>
              </a:solidFill>
            </a:endParaRPr>
          </a:p>
          <a:p>
            <a:endParaRPr lang="en-US" dirty="0"/>
          </a:p>
        </p:txBody>
      </p:sp>
      <p:sp>
        <p:nvSpPr>
          <p:cNvPr id="5" name="TextBox 4">
            <a:extLst>
              <a:ext uri="{FF2B5EF4-FFF2-40B4-BE49-F238E27FC236}">
                <a16:creationId xmlns:a16="http://schemas.microsoft.com/office/drawing/2014/main" id="{6B03E5BF-4534-463C-A3CB-125A5F8674A7}"/>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solidFill>
                <a:srgbClr val="000000"/>
              </a:solidFill>
              <a:cs typeface="Calibri"/>
            </a:endParaRPr>
          </a:p>
        </p:txBody>
      </p:sp>
    </p:spTree>
    <p:extLst>
      <p:ext uri="{BB962C8B-B14F-4D97-AF65-F5344CB8AC3E}">
        <p14:creationId xmlns:p14="http://schemas.microsoft.com/office/powerpoint/2010/main" val="111565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State Law-HB 1526</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9</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fontScale="92500"/>
          </a:bodyPr>
          <a:lstStyle/>
          <a:p>
            <a:r>
              <a:rPr lang="en-US" sz="2000" dirty="0">
                <a:cs typeface="Calibri"/>
              </a:rPr>
              <a:t>Affects multifamily and hotel/motel developments – excludes single family</a:t>
            </a:r>
            <a:endParaRPr lang="en-US" dirty="0"/>
          </a:p>
          <a:p>
            <a:r>
              <a:rPr lang="en-US" sz="2000" dirty="0">
                <a:cs typeface="Calibri"/>
              </a:rPr>
              <a:t>Municipalities to determine whether to require land dedication, fee assessment or both</a:t>
            </a:r>
            <a:endParaRPr lang="en-US" dirty="0"/>
          </a:p>
          <a:p>
            <a:r>
              <a:rPr lang="en-US" sz="2000" dirty="0">
                <a:cs typeface="Calibri"/>
              </a:rPr>
              <a:t>Establishes two ways to derive fees</a:t>
            </a:r>
            <a:endParaRPr lang="en-US" dirty="0"/>
          </a:p>
          <a:p>
            <a:pPr lvl="1"/>
            <a:r>
              <a:rPr lang="en-US" sz="1600" dirty="0">
                <a:cs typeface="Calibri"/>
              </a:rPr>
              <a:t>Calculation based upon formula that utilizes appraisal districts land values, number of units in a development, density factor, and dwelling unit factor</a:t>
            </a:r>
            <a:endParaRPr lang="en-US" dirty="0"/>
          </a:p>
          <a:p>
            <a:pPr lvl="1"/>
            <a:r>
              <a:rPr lang="en-US" sz="1600" dirty="0">
                <a:cs typeface="Calibri"/>
              </a:rPr>
              <a:t>Simple per unit cost not to exceed 2% median family income (MFI)</a:t>
            </a:r>
            <a:endParaRPr lang="en-US" dirty="0"/>
          </a:p>
          <a:p>
            <a:r>
              <a:rPr lang="en-US" sz="2000" dirty="0">
                <a:cs typeface="Calibri"/>
              </a:rPr>
              <a:t>Limits City's ability to require a land dedication to no more than 10% of development site</a:t>
            </a:r>
            <a:endParaRPr lang="en-US" dirty="0"/>
          </a:p>
          <a:p>
            <a:r>
              <a:rPr lang="en-US" sz="2000" dirty="0">
                <a:cs typeface="Calibri"/>
              </a:rPr>
              <a:t>If City chooses to require dedication, must purchase the land at fair market value less the fee calculation</a:t>
            </a:r>
            <a:endParaRPr lang="en-US" dirty="0"/>
          </a:p>
          <a:p>
            <a:r>
              <a:rPr lang="en-US" sz="2000" dirty="0">
                <a:cs typeface="Calibri"/>
              </a:rPr>
              <a:t>Fees and/or land dedication must be satisfied prior to issuance of Certificate of Occupancy</a:t>
            </a:r>
            <a:endParaRPr lang="en-US" dirty="0"/>
          </a:p>
          <a:p>
            <a:r>
              <a:rPr lang="en-US" sz="2000" dirty="0">
                <a:cs typeface="Calibri"/>
              </a:rPr>
              <a:t>Law is silent on nexus principle, uses of fees, reimbursements, and exemptions</a:t>
            </a:r>
            <a:endParaRPr lang="en-US" dirty="0"/>
          </a:p>
          <a:p>
            <a:r>
              <a:rPr lang="en-US" sz="2000" dirty="0">
                <a:cs typeface="Calibri"/>
              </a:rPr>
              <a:t>Affordable housing units are excluded from the fee calculation</a:t>
            </a:r>
            <a:endParaRPr lang="en-US" dirty="0"/>
          </a:p>
          <a:p>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691025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36EC6086876443B4AE074B7DFFB32D" ma:contentTypeVersion="0" ma:contentTypeDescription="Create a new document." ma:contentTypeScope="" ma:versionID="4df942c7a4b69780c25ed0dac1bb3386">
  <xsd:schema xmlns:xsd="http://www.w3.org/2001/XMLSchema" xmlns:xs="http://www.w3.org/2001/XMLSchema" xmlns:p="http://schemas.microsoft.com/office/2006/metadata/properties" targetNamespace="http://schemas.microsoft.com/office/2006/metadata/properties" ma:root="true" ma:fieldsID="d6346c499c1ba1ff69efa6522948a6f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47A4DF-7B4E-403B-B21D-055682282A85}"/>
</file>

<file path=customXml/itemProps2.xml><?xml version="1.0" encoding="utf-8"?>
<ds:datastoreItem xmlns:ds="http://schemas.openxmlformats.org/officeDocument/2006/customXml" ds:itemID="{4B5CE104-196E-4498-B264-64DD5F7EBEF7}">
  <ds:schemaRefs>
    <ds:schemaRef ds:uri="http://schemas.microsoft.com/sharepoint/v3/contenttype/forms"/>
  </ds:schemaRefs>
</ds:datastoreItem>
</file>

<file path=customXml/itemProps3.xml><?xml version="1.0" encoding="utf-8"?>
<ds:datastoreItem xmlns:ds="http://schemas.openxmlformats.org/officeDocument/2006/customXml" ds:itemID="{D5442019-0B64-4B45-8DB8-00110255F0FF}">
  <ds:schemaRefs>
    <ds:schemaRef ds:uri="http://schemas.microsoft.com/office/2006/documentManagement/types"/>
    <ds:schemaRef ds:uri="http://purl.org/dc/elements/1.1/"/>
    <ds:schemaRef ds:uri="http://schemas.microsoft.com/office/2006/metadata/properties"/>
    <ds:schemaRef ds:uri="1cdd8bef-486d-44f6-86dc-374fa44592f1"/>
    <ds:schemaRef ds:uri="http://purl.org/dc/terms/"/>
    <ds:schemaRef ds:uri="http://schemas.openxmlformats.org/package/2006/metadata/core-properties"/>
    <ds:schemaRef ds:uri="http://purl.org/dc/dcmitype/"/>
    <ds:schemaRef ds:uri="http://schemas.microsoft.com/office/infopath/2007/PartnerControls"/>
    <ds:schemaRef ds:uri="ad2eb500-1ce7-4752-80c4-3d5270111d3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21675</TotalTime>
  <Words>2429</Words>
  <Application>Microsoft Office PowerPoint</Application>
  <PresentationFormat>Widescreen</PresentationFormat>
  <Paragraphs>319</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Century Gothic</vt:lpstr>
      <vt:lpstr>Courier New</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DCA234-002(LG) PowerPoint Presentation</dc:title>
  <dc:creator>Baur, Julie</dc:creator>
  <cp:lastModifiedBy>Girder, La'Kisha</cp:lastModifiedBy>
  <cp:revision>366</cp:revision>
  <cp:lastPrinted>2019-08-15T20:07:05Z</cp:lastPrinted>
  <dcterms:created xsi:type="dcterms:W3CDTF">2019-08-15T19:06:22Z</dcterms:created>
  <dcterms:modified xsi:type="dcterms:W3CDTF">2024-10-25T17:39:19Z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0x010100C636EC6086876443B4AE074B7DFFB32D</vt:lpwstr>
  </property>
</Properties>
</file>