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4" r:id="rId3"/>
    <p:sldId id="314" r:id="rId4"/>
    <p:sldId id="315" r:id="rId5"/>
    <p:sldId id="318" r:id="rId6"/>
    <p:sldId id="309" r:id="rId7"/>
    <p:sldId id="322" r:id="rId8"/>
    <p:sldId id="319" r:id="rId9"/>
    <p:sldId id="321" r:id="rId10"/>
    <p:sldId id="326" r:id="rId11"/>
    <p:sldId id="327" r:id="rId12"/>
    <p:sldId id="310" r:id="rId13"/>
    <p:sldId id="281" r:id="rId14"/>
    <p:sldId id="333" r:id="rId15"/>
    <p:sldId id="325" r:id="rId16"/>
    <p:sldId id="306" r:id="rId17"/>
    <p:sldId id="331" r:id="rId18"/>
    <p:sldId id="330" r:id="rId19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4660"/>
  </p:normalViewPr>
  <p:slideViewPr>
    <p:cSldViewPr>
      <p:cViewPr varScale="1">
        <p:scale>
          <a:sx n="108" d="100"/>
          <a:sy n="108" d="100"/>
        </p:scale>
        <p:origin x="16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5CA-4FF3-94F4-154FC1475914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5CA-4FF3-94F4-154FC1475914}"/>
              </c:ext>
            </c:extLst>
          </c:dPt>
          <c:dLbls>
            <c:dLbl>
              <c:idx val="0"/>
              <c:layout>
                <c:manualLayout>
                  <c:x val="-6.3114313422041129E-2"/>
                  <c:y val="0.139566179227596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A-4FF3-94F4-154FC1475914}"/>
                </c:ext>
              </c:extLst>
            </c:dLbl>
            <c:dLbl>
              <c:idx val="1"/>
              <c:layout>
                <c:manualLayout>
                  <c:x val="-9.1575558251936431E-2"/>
                  <c:y val="-0.26827334083239601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CA-4FF3-94F4-154FC1475914}"/>
                </c:ext>
              </c:extLst>
            </c:dLbl>
            <c:dLbl>
              <c:idx val="2"/>
              <c:layout>
                <c:manualLayout>
                  <c:x val="0.12288814060394761"/>
                  <c:y val="0.1730389951256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Myriad Pro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A-4FF3-94F4-154FC14759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CA-4FF3-94F4-154FC14759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CA-4FF3-94F4-154FC147591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CA-4FF3-94F4-154FC1475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Myriad Pro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White Alone</c:v>
                </c:pt>
                <c:pt idx="1">
                  <c:v>Black Alone</c:v>
                </c:pt>
                <c:pt idx="2">
                  <c:v>Hispanic</c:v>
                </c:pt>
                <c:pt idx="3">
                  <c:v>Native American Alone</c:v>
                </c:pt>
                <c:pt idx="4">
                  <c:v>Asian/Pacific Islander Alone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0.20861096873398258</c:v>
                </c:pt>
                <c:pt idx="1">
                  <c:v>0.43738253886895612</c:v>
                </c:pt>
                <c:pt idx="2">
                  <c:v>0.33316248077908767</c:v>
                </c:pt>
                <c:pt idx="3">
                  <c:v>3.5879036391594054E-3</c:v>
                </c:pt>
                <c:pt idx="4">
                  <c:v>0</c:v>
                </c:pt>
                <c:pt idx="5">
                  <c:v>1.7256107978814283E-2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CA-4FF3-94F4-154FC1475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829817414522606"/>
          <c:y val="0.11039107611548557"/>
          <c:w val="0.32226983518757563"/>
          <c:h val="0.76410972821945644"/>
        </c:manualLayout>
      </c:layout>
      <c:overlay val="0"/>
      <c:txPr>
        <a:bodyPr/>
        <a:lstStyle/>
        <a:p>
          <a:pPr>
            <a:defRPr sz="1400">
              <a:latin typeface="Myriad Pro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116300972543662E-3"/>
                  <c:y val="-0.216151081095800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2C-41D7-9B12-CF6EE1365094}"/>
                </c:ext>
              </c:extLst>
            </c:dLbl>
            <c:dLbl>
              <c:idx val="1"/>
              <c:layout>
                <c:manualLayout>
                  <c:x val="6.2232601945087325E-3"/>
                  <c:y val="-0.216151081095800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2C-41D7-9B12-CF6EE1365094}"/>
                </c:ext>
              </c:extLst>
            </c:dLbl>
            <c:dLbl>
              <c:idx val="2"/>
              <c:layout>
                <c:manualLayout>
                  <c:x val="3.1116300972543662E-3"/>
                  <c:y val="-0.358193220101612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2C-41D7-9B12-CF6EE1365094}"/>
                </c:ext>
              </c:extLst>
            </c:dLbl>
            <c:dLbl>
              <c:idx val="3"/>
              <c:layout>
                <c:manualLayout>
                  <c:x val="-3.1116300972544803E-3"/>
                  <c:y val="-0.240854061792463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Myriad Pro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2C-41D7-9B12-CF6EE1365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17 and Below</c:v>
                </c:pt>
                <c:pt idx="1">
                  <c:v>18-34</c:v>
                </c:pt>
                <c:pt idx="2">
                  <c:v>35-64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0.16692294549803519</c:v>
                </c:pt>
                <c:pt idx="1">
                  <c:v>0.20912352639671963</c:v>
                </c:pt>
                <c:pt idx="2">
                  <c:v>0.42661882795147787</c:v>
                </c:pt>
                <c:pt idx="3">
                  <c:v>0.12950623611822998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2C-41D7-9B12-CF6EE1365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17 and Below</c:v>
                </c:pt>
                <c:pt idx="1">
                  <c:v>18-34</c:v>
                </c:pt>
                <c:pt idx="2">
                  <c:v>35-64</c:v>
                </c:pt>
                <c:pt idx="3">
                  <c:v>65+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042C-41D7-9B12-CF6EE13650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9247200"/>
        <c:axId val="669247760"/>
      </c:barChart>
      <c:catAx>
        <c:axId val="6692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47760"/>
        <c:crosses val="autoZero"/>
        <c:auto val="1"/>
        <c:lblAlgn val="ctr"/>
        <c:lblOffset val="100"/>
        <c:noMultiLvlLbl val="0"/>
      </c:catAx>
      <c:valAx>
        <c:axId val="66924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4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83190032280452E-2"/>
          <c:y val="0.16218958207147183"/>
          <c:w val="0.86833628608923885"/>
          <c:h val="0.77268184055118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Below $30k</c:v>
                </c:pt>
                <c:pt idx="1">
                  <c:v>$30-50k</c:v>
                </c:pt>
                <c:pt idx="2">
                  <c:v>$50-75k</c:v>
                </c:pt>
                <c:pt idx="3">
                  <c:v>$75-100k</c:v>
                </c:pt>
                <c:pt idx="4">
                  <c:v>Above $100k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0.27483124397299902</c:v>
                </c:pt>
                <c:pt idx="1">
                  <c:v>0.20443587270973965</c:v>
                </c:pt>
                <c:pt idx="2">
                  <c:v>0.16441658630665382</c:v>
                </c:pt>
                <c:pt idx="3">
                  <c:v>0.16441658630665382</c:v>
                </c:pt>
                <c:pt idx="4">
                  <c:v>0.1918997107039537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1-4CBE-8153-8A41B23E4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669250000"/>
        <c:axId val="669250560"/>
      </c:barChart>
      <c:catAx>
        <c:axId val="66925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50560"/>
        <c:crosses val="autoZero"/>
        <c:auto val="1"/>
        <c:lblAlgn val="ctr"/>
        <c:lblOffset val="100"/>
        <c:noMultiLvlLbl val="0"/>
      </c:catAx>
      <c:valAx>
        <c:axId val="6692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en-US"/>
          </a:p>
        </c:txPr>
        <c:crossAx val="66925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8079877112135"/>
          <c:y val="8.4677419354838704E-2"/>
          <c:w val="0.69431643625192008"/>
          <c:h val="0.911290322580645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7-4C81-B2D8-DDE8E84A85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7-4C81-B2D8-DDE8E84A8509}"/>
              </c:ext>
            </c:extLst>
          </c:dPt>
          <c:dLbls>
            <c:dLbl>
              <c:idx val="0"/>
              <c:layout>
                <c:manualLayout>
                  <c:x val="-0.14292798787475508"/>
                  <c:y val="0.1959604081179993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Renter, 21%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7-4C81-B2D8-DDE8E84A85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Owner, 79%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67-4C81-B2D8-DDE8E84A85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Renter</c:v>
                </c:pt>
                <c:pt idx="1">
                  <c:v>Owner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0.20973963355834138</c:v>
                </c:pt>
                <c:pt idx="1">
                  <c:v>0.79026036644165865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7-4C81-B2D8-DDE8E84A8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Average</c:v>
                </c:pt>
                <c:pt idx="5">
                  <c:v>Poor</c:v>
                </c:pt>
                <c:pt idx="6">
                  <c:v>Very Poor</c:v>
                </c:pt>
                <c:pt idx="7">
                  <c:v>Unsound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3.6091060521932262E-2</c:v>
                </c:pt>
                <c:pt idx="1">
                  <c:v>0.19766796224319821</c:v>
                </c:pt>
                <c:pt idx="2">
                  <c:v>0.29872293170460856</c:v>
                </c:pt>
                <c:pt idx="3">
                  <c:v>0.10549694614103276</c:v>
                </c:pt>
                <c:pt idx="4">
                  <c:v>0.34203220433092724</c:v>
                </c:pt>
                <c:pt idx="5">
                  <c:v>1.4436424208772903E-2</c:v>
                </c:pt>
                <c:pt idx="6">
                  <c:v>4.9972237645752359E-3</c:v>
                </c:pt>
                <c:pt idx="7">
                  <c:v>5.5524708495280405E-4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8-4F2F-9F5F-30F4689B6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365152"/>
        <c:axId val="323048240"/>
      </c:barChart>
      <c:catAx>
        <c:axId val="6783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048240"/>
        <c:crosses val="autoZero"/>
        <c:auto val="1"/>
        <c:lblAlgn val="ctr"/>
        <c:lblOffset val="100"/>
        <c:noMultiLvlLbl val="0"/>
      </c:catAx>
      <c:valAx>
        <c:axId val="32304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398" y="0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0273BAA-68CC-4E8C-9438-6638DE236145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1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398" y="8773011"/>
            <a:ext cx="3021914" cy="4614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3B5B02BE-BF8C-4FC2-BA7A-74B9F3C8A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/>
          <a:lstStyle>
            <a:lvl1pPr algn="r">
              <a:defRPr sz="1200"/>
            </a:lvl1pPr>
          </a:lstStyle>
          <a:p>
            <a:fld id="{6AFA0393-14F3-4B2F-90AC-61D0C7EFCA2D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3738"/>
            <a:ext cx="46180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4" tIns="46312" rIns="92624" bIns="46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4" tIns="46312" rIns="92624" bIns="46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624" tIns="46312" rIns="92624" bIns="46312" rtlCol="0" anchor="b"/>
          <a:lstStyle>
            <a:lvl1pPr algn="r">
              <a:defRPr sz="1200"/>
            </a:lvl1pPr>
          </a:lstStyle>
          <a:p>
            <a:fld id="{C336A83E-AAD3-40DF-A85A-15F17325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A83E-AAD3-40DF-A85A-15F17325C0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4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16D8-8C6C-477B-AE79-EC325FADAD38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19AB-3BC2-4B3B-9585-7CBEA79E737E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EDB4-71E0-48C4-B48A-ABEE84231119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B8EE-B5B4-45B0-87BE-1DC234A8C71F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D6AF-B346-497F-A341-E9DD9E3F8B77}" type="datetime1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DED8-125B-4545-B7E7-76AE4B3B378B}" type="datetime1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B22F-B8E6-49E6-87C6-29AB93878D2E}" type="datetime1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3838-3AF4-4A82-B8B1-4B7D60AB4B4A}" type="datetime1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3A81-85A5-4939-A3B8-7C5302EACA46}" type="datetime1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1D5-954E-4D19-85AA-382A2342012B}" type="datetime1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F038-56E0-4430-A4ED-8B1C5440DDAB}" type="datetime1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D370-AACB-45DA-8C1F-404D54257504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02D7-2D3D-4FD1-904E-59EB56887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888" y="-152400"/>
            <a:ext cx="9144000" cy="70104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973223"/>
          </a:xfrm>
        </p:spPr>
        <p:txBody>
          <a:bodyPr>
            <a:normAutofit/>
          </a:bodyPr>
          <a:lstStyle/>
          <a:p>
            <a:r>
              <a:rPr lang="en-US" b="1" dirty="0">
                <a:latin typeface="Myriad Pro" pitchFamily="34" charset="0"/>
              </a:rPr>
              <a:t>Kiest Cliff</a:t>
            </a:r>
            <a:br>
              <a:rPr lang="en-US" dirty="0">
                <a:latin typeface="Myriad Pro" pitchFamily="34" charset="0"/>
              </a:rPr>
            </a:br>
            <a:r>
              <a:rPr lang="en-US" sz="3600" dirty="0">
                <a:latin typeface="Myriad Pro" pitchFamily="34" charset="0"/>
              </a:rPr>
              <a:t>Neighborhood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112" y="4876800"/>
            <a:ext cx="68580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Myriad Pro" pitchFamily="34" charset="0"/>
              </a:rPr>
              <a:t>District 3</a:t>
            </a:r>
          </a:p>
          <a:p>
            <a:r>
              <a:rPr lang="en-US" b="1" dirty="0">
                <a:latin typeface="Myriad Pro" pitchFamily="34" charset="0"/>
              </a:rPr>
              <a:t>Councilmember Thomas </a:t>
            </a:r>
          </a:p>
          <a:p>
            <a:r>
              <a:rPr lang="en-US" sz="1500" b="1" dirty="0">
                <a:latin typeface="Myriad Pro" pitchFamily="34" charset="0"/>
              </a:rPr>
              <a:t>Team lead Karen Riley</a:t>
            </a:r>
          </a:p>
          <a:p>
            <a:r>
              <a:rPr lang="en-US" sz="1500" b="1">
                <a:latin typeface="Myriad Pro" pitchFamily="34" charset="0"/>
              </a:rPr>
              <a:t>January 2017</a:t>
            </a:r>
            <a:endParaRPr lang="en-US" sz="1500" b="1" dirty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25" y="6096000"/>
            <a:ext cx="596774" cy="54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47" y="228600"/>
            <a:ext cx="3904129" cy="30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1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87188" y="6590671"/>
            <a:ext cx="2017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DCAD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408822"/>
            <a:ext cx="3453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yriad Pro" pitchFamily="34" charset="0"/>
              </a:rPr>
              <a:t>Citywide Rate:  45% of Housing Units Above City Averag</a:t>
            </a:r>
            <a:r>
              <a:rPr lang="en-US" sz="1000" dirty="0">
                <a:latin typeface="Cambria" panose="02040503050406030204" pitchFamily="18" charset="0"/>
              </a:rPr>
              <a:t>e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-29592" y="-48258"/>
            <a:ext cx="9067800" cy="4444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Single- Family Housing Conditions: 2015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91946"/>
              </p:ext>
            </p:extLst>
          </p:nvPr>
        </p:nvGraphicFramePr>
        <p:xfrm>
          <a:off x="266700" y="465849"/>
          <a:ext cx="2666999" cy="2406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Count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Percent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Excellent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Very Good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Good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Fair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Average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Poor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Very Poor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Unsound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Above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77853337"/>
              </p:ext>
            </p:extLst>
          </p:nvPr>
        </p:nvGraphicFramePr>
        <p:xfrm>
          <a:off x="-29592" y="3581219"/>
          <a:ext cx="3457575" cy="261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77509"/>
            <a:ext cx="615337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21488"/>
              </p:ext>
            </p:extLst>
          </p:nvPr>
        </p:nvGraphicFramePr>
        <p:xfrm>
          <a:off x="76200" y="762000"/>
          <a:ext cx="2909259" cy="128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Category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Count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Percent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Myriad Pro" pitchFamily="34" charset="0"/>
                        </a:rPr>
                        <a:t>   Owner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1611</a:t>
                      </a: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89.4%</a:t>
                      </a: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Myriad Pro" pitchFamily="34" charset="0"/>
                        </a:rPr>
                        <a:t>   Renter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191</a:t>
                      </a: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10.6%</a:t>
                      </a: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Myriad Pro" pitchFamily="34" charset="0"/>
                        </a:rPr>
                        <a:t>  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</a:rPr>
                        <a:t>1802</a:t>
                      </a:r>
                    </a:p>
                  </a:txBody>
                  <a:tcPr marL="12725" marR="12725" marT="127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12725" marR="12725" marT="127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6528757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524" y="61650"/>
            <a:ext cx="8905875" cy="5758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5"/>
                </a:solidFill>
                <a:latin typeface="Myriad Pro" pitchFamily="34" charset="0"/>
              </a:rPr>
              <a:t>Target Area Single Family Home Ownership/Rental: 2010-2014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91" y="1630679"/>
            <a:ext cx="627170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32431"/>
              </p:ext>
            </p:extLst>
          </p:nvPr>
        </p:nvGraphicFramePr>
        <p:xfrm>
          <a:off x="358436" y="609609"/>
          <a:ext cx="8382794" cy="4952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2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itchFamily="34" charset="0"/>
                        </a:rPr>
                        <a:t>Category</a:t>
                      </a:r>
                      <a:endParaRPr lang="en-US" sz="16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Myriad Pro" pitchFamily="34" charset="0"/>
                        </a:rPr>
                        <a:t>Notes</a:t>
                      </a:r>
                      <a:endParaRPr lang="en-US" sz="16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In CDBG Eligible Area?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Partial  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In a DPD TAAG Area?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Small</a:t>
                      </a:r>
                      <a:r>
                        <a:rPr lang="en-US" sz="1200" baseline="0" dirty="0">
                          <a:effectLst/>
                          <a:latin typeface="Myriad Pro" pitchFamily="34" charset="0"/>
                        </a:rPr>
                        <a:t> p</a:t>
                      </a: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arts</a:t>
                      </a:r>
                      <a:r>
                        <a:rPr lang="en-US" sz="1200" baseline="0" dirty="0">
                          <a:effectLst/>
                          <a:latin typeface="Myriad Pro" pitchFamily="34" charset="0"/>
                        </a:rPr>
                        <a:t> of the north and south 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DART Station Within ½ Mile?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Westmoreland 1 mile north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Community Prosecution Area?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Parks Within ¼ Mile? 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Kiestwood</a:t>
                      </a: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Trail, Doris Berry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TIF/PID? 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 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Library?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Dallas ISD?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Thomas Tolbert Elementary, Daniel Webster Elementary, T.W. Browne Middle School, Justin F. Kimball High School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yriad Pro" pitchFamily="34" charset="0"/>
                        </a:rPr>
                        <a:t>Charter School?</a:t>
                      </a:r>
                      <a:endParaRPr lang="en-US" sz="120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</a:rPr>
                        <a:t>Recreation Center?</a:t>
                      </a: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yriad Pro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Assets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yriad Pro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42900" y="304800"/>
            <a:ext cx="7886700" cy="7778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3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2895600" cy="429279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Myriad Pro" pitchFamily="34" charset="0"/>
              </a:rPr>
              <a:t>Neighborhood Associations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Kiest Forest Estates NA</a:t>
            </a:r>
          </a:p>
          <a:p>
            <a:pPr lvl="1"/>
            <a:r>
              <a:rPr lang="en-US" sz="1600" dirty="0" err="1">
                <a:latin typeface="Myriad Pro" pitchFamily="34" charset="0"/>
              </a:rPr>
              <a:t>Brettonwoods</a:t>
            </a:r>
            <a:r>
              <a:rPr lang="en-US" sz="1600" dirty="0">
                <a:latin typeface="Myriad Pro" pitchFamily="34" charset="0"/>
              </a:rPr>
              <a:t> NA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Hideaway Valley NA</a:t>
            </a:r>
          </a:p>
          <a:p>
            <a:pPr marL="0" indent="0">
              <a:buNone/>
            </a:pPr>
            <a:r>
              <a:rPr lang="en-US" sz="1800" dirty="0">
                <a:latin typeface="Myriad Pro" pitchFamily="34" charset="0"/>
              </a:rPr>
              <a:t> </a:t>
            </a:r>
          </a:p>
          <a:p>
            <a:r>
              <a:rPr lang="en-US" sz="1800" b="1" dirty="0">
                <a:latin typeface="Myriad Pro" pitchFamily="34" charset="0"/>
              </a:rPr>
              <a:t>Homeowner Associations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Kimball Estates HOA</a:t>
            </a:r>
          </a:p>
          <a:p>
            <a:pPr lvl="1"/>
            <a:r>
              <a:rPr lang="en-US" sz="1600" dirty="0">
                <a:latin typeface="Myriad Pro" pitchFamily="34" charset="0"/>
              </a:rPr>
              <a:t>Kimball Square HOA</a:t>
            </a:r>
          </a:p>
          <a:p>
            <a:pPr lvl="1"/>
            <a:r>
              <a:rPr lang="en-US" sz="1600" dirty="0" err="1">
                <a:latin typeface="Myriad Pro" pitchFamily="34" charset="0"/>
              </a:rPr>
              <a:t>Kiestwood</a:t>
            </a:r>
            <a:r>
              <a:rPr lang="en-US" sz="1600" dirty="0">
                <a:latin typeface="Myriad Pro" pitchFamily="34" charset="0"/>
              </a:rPr>
              <a:t> Historical HOA</a:t>
            </a:r>
          </a:p>
          <a:p>
            <a:pPr marL="0" indent="0">
              <a:buNone/>
            </a:pPr>
            <a:endParaRPr lang="en-US" sz="18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548957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Planning &amp; Urban Design Department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7801"/>
            <a:ext cx="9058275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Myriad Pro" pitchFamily="34" charset="0"/>
              </a:rPr>
              <a:t>Target Area Homeowner and Neighborhood Association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93" y="1110052"/>
            <a:ext cx="627170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4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52400" y="128788"/>
            <a:ext cx="78867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Senior Led Households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0" y="6408108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21838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62600" y="6528757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2012- 2014 Permit data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28600" y="42539"/>
            <a:ext cx="8763000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5"/>
                </a:solidFill>
                <a:latin typeface="Myriad Pro" pitchFamily="34" charset="0"/>
              </a:rPr>
              <a:t>New Single- Family Home Construction  2012-2014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3095"/>
            <a:ext cx="733671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239" y="64770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2012- 2014 Permit data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47089" y="38100"/>
            <a:ext cx="8496300" cy="4444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5"/>
                </a:solidFill>
                <a:latin typeface="Myriad Pro" pitchFamily="34" charset="0"/>
              </a:rPr>
              <a:t>Target Area Home Improvement Permits:   2012-2014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507999"/>
            <a:ext cx="76917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3400" y="6528757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City of Dallas –Public Works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355221" y="37531"/>
            <a:ext cx="6591300" cy="450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Bond Projects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6135"/>
            <a:ext cx="757338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>
                <a:latin typeface="Cambria" panose="02040503050406030204" pitchFamily="18" charset="0"/>
              </a:rPr>
              <a:t>2015 Street Conditions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568"/>
            <a:ext cx="2322576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6395688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* Source: City of Dallas Public Works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0"/>
            <a:ext cx="8077200" cy="57645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Street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6563"/>
            <a:ext cx="757338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02D7-2D3D-4FD1-904E-59EB5688721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593547"/>
              </p:ext>
            </p:extLst>
          </p:nvPr>
        </p:nvGraphicFramePr>
        <p:xfrm>
          <a:off x="2292350" y="269875"/>
          <a:ext cx="4932363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763880" imgH="9855522" progId="Word.Document.12">
                  <p:embed/>
                </p:oleObj>
              </mc:Choice>
              <mc:Fallback>
                <p:oleObj name="Document" r:id="rId3" imgW="7763880" imgH="98555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350" y="269875"/>
                        <a:ext cx="4932363" cy="6261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4850" y="152401"/>
            <a:ext cx="78867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Highlights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25780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 Kimball Target Area is a predominantly single family neighborhood, high home ownership rate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 community is diverse both racially and socio-economically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Generally higher household incomes than the City of Dallas as a whole 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Homes are generally in good condition </a:t>
            </a:r>
          </a:p>
          <a:p>
            <a:pPr marL="685800" lvl="2" indent="0">
              <a:buNone/>
            </a:pPr>
            <a:r>
              <a:rPr lang="en-US" sz="2100" dirty="0">
                <a:solidFill>
                  <a:schemeClr val="accent5"/>
                </a:solidFill>
                <a:latin typeface="Cambria" panose="02040503050406030204" pitchFamily="18" charset="0"/>
              </a:rPr>
              <a:t>(better than city as a whole)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Lower household incomes and multifamily dwellings are concentrated in the southwestern corner near Ledbetter and Cockrell Hill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There area four (4) schools in the Kimball Area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Cambria" panose="02040503050406030204" pitchFamily="18" charset="0"/>
              </a:rPr>
              <a:t>There is access to open space through parks and trails  </a:t>
            </a: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  <a:p>
            <a:pPr lvl="1"/>
            <a:endParaRPr lang="en-US" sz="17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9525"/>
            <a:ext cx="7543800" cy="1252728"/>
          </a:xfrm>
        </p:spPr>
        <p:txBody>
          <a:bodyPr anchor="t">
            <a:no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Land Use Map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874E02D7-2D3D-4FD1-904E-59EB5688721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3433"/>
            <a:ext cx="757338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-1063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Demographics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945" y="1143000"/>
            <a:ext cx="3429000" cy="38100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Total Population</a:t>
            </a:r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: 5,853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Age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Generally older than city as a whole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Race/Ethnicity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Diverse population breakdown</a:t>
            </a:r>
          </a:p>
          <a:p>
            <a:r>
              <a:rPr lang="en-US" b="1" dirty="0">
                <a:solidFill>
                  <a:schemeClr val="accent5"/>
                </a:solidFill>
                <a:latin typeface="Myriad Pro" pitchFamily="34" charset="0"/>
              </a:rPr>
              <a:t>Education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84% HS Grad Rate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28% Bachelors or Higher</a:t>
            </a:r>
          </a:p>
          <a:p>
            <a:pPr lvl="1"/>
            <a:endParaRPr lang="en-US" dirty="0">
              <a:latin typeface="Myriad Pro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8302716"/>
              </p:ext>
            </p:extLst>
          </p:nvPr>
        </p:nvGraphicFramePr>
        <p:xfrm>
          <a:off x="4195021" y="914400"/>
          <a:ext cx="410509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62044"/>
              </p:ext>
            </p:extLst>
          </p:nvPr>
        </p:nvGraphicFramePr>
        <p:xfrm>
          <a:off x="4648200" y="3656445"/>
          <a:ext cx="4081462" cy="205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6152182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874E02D7-2D3D-4FD1-904E-59EB56887213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" y="6282987"/>
            <a:ext cx="2322576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590799" y="228600"/>
            <a:ext cx="4876799" cy="3365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>
                <a:latin typeface="Cambria" panose="02040503050406030204" pitchFamily="18" charset="0"/>
              </a:rPr>
              <a:t>2010-2014 Median Household Income </a:t>
            </a:r>
            <a:endParaRPr lang="en-US" sz="2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1137402"/>
              </p:ext>
            </p:extLst>
          </p:nvPr>
        </p:nvGraphicFramePr>
        <p:xfrm>
          <a:off x="110211" y="3728751"/>
          <a:ext cx="3200400" cy="306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17883" y="6001570"/>
            <a:ext cx="489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 year ACS Estimates 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676400" y="122260"/>
            <a:ext cx="5791198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Household Incomes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-4089" y="777874"/>
            <a:ext cx="3429000" cy="310832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Wide range of incomes, generally higher than city as a whole</a:t>
            </a:r>
          </a:p>
          <a:p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Households with Lower median incomes tend to be located in the southern portions of target area</a:t>
            </a:r>
          </a:p>
          <a:p>
            <a:r>
              <a:rPr lang="en-US" sz="1800" dirty="0">
                <a:solidFill>
                  <a:schemeClr val="accent5"/>
                </a:solidFill>
                <a:latin typeface="Myriad Pro" pitchFamily="34" charset="0"/>
              </a:rPr>
              <a:t>Area poverty rate is lower (15%) in the Target Area compared to the citywide rate (24%)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13" y="6417417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87" y="990600"/>
            <a:ext cx="568003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40976" y="-28575"/>
            <a:ext cx="7924800" cy="4857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accent5"/>
                </a:solidFill>
                <a:latin typeface="Myriad Pro" pitchFamily="34" charset="0"/>
              </a:rPr>
              <a:t>Target Area Households with Children: 2010-2014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901" y="6528757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26" y="6400985"/>
            <a:ext cx="2322576" cy="408432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78" y="457200"/>
            <a:ext cx="745504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305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Housing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599"/>
            <a:ext cx="8210550" cy="480853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Housing Type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The housing stock in the Kimball Area is predominantly single family, and some multifamily in the southwest corner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Housing Tenure/Occupancy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80% homeownership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10% renter, rental single family homes scattered throughout target area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Only 15% of the housing stock in the neighborhood is vacant 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Housing Conditions 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64% of the housing stock is in above average condition, better than city average (45%)</a:t>
            </a:r>
          </a:p>
          <a:p>
            <a:r>
              <a:rPr lang="en-US" sz="1800" b="1" dirty="0">
                <a:solidFill>
                  <a:schemeClr val="accent5"/>
                </a:solidFill>
                <a:latin typeface="Myriad Pro" pitchFamily="34" charset="0"/>
              </a:rPr>
              <a:t>New Construction/Improvement Activity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No new single-family homes built within the boundaries between 2012-2014, however there were new constructed in close proximity to the Target Area.</a:t>
            </a:r>
          </a:p>
          <a:p>
            <a:pPr lvl="1"/>
            <a:r>
              <a:rPr lang="en-US" dirty="0">
                <a:solidFill>
                  <a:schemeClr val="accent5"/>
                </a:solidFill>
                <a:latin typeface="Myriad Pro" pitchFamily="34" charset="0"/>
              </a:rPr>
              <a:t>Scattered home improvement activity throughout neighborhood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496050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Myriad Pro" pitchFamily="34" charset="0"/>
              </a:rPr>
              <a:t>* Source: 2010-2014 5 year ACS Estimates and DCAD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72784"/>
            <a:ext cx="2322576" cy="408432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3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590799" y="247651"/>
            <a:ext cx="4876799" cy="361949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</a:rPr>
              <a:t>2010-2014 Percentage of Senior Led Housing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198" y="64770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* Source: 2010-2014 5-Year ACS Estimates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3693"/>
            <a:ext cx="2322576" cy="408432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4E02D7-2D3D-4FD1-904E-59EB568872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00098" y="-26986"/>
            <a:ext cx="7886700" cy="5492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accent5"/>
                </a:solidFill>
                <a:latin typeface="Myriad Pro" pitchFamily="34" charset="0"/>
              </a:rPr>
              <a:t>Target Area Homeownership &amp; Rental Rates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64499964"/>
              </p:ext>
            </p:extLst>
          </p:nvPr>
        </p:nvGraphicFramePr>
        <p:xfrm>
          <a:off x="-533400" y="1955811"/>
          <a:ext cx="413385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76000"/>
              </p:ext>
            </p:extLst>
          </p:nvPr>
        </p:nvGraphicFramePr>
        <p:xfrm>
          <a:off x="112776" y="700571"/>
          <a:ext cx="3011424" cy="98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yriad Pro" pitchFamily="34" charset="0"/>
                        </a:rPr>
                        <a:t> Housing Tenure Breakdown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</a:rPr>
                        <a:t>   Renter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Myriad Pro" pitchFamily="34" charset="0"/>
                        </a:rPr>
                        <a:t>   Owner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28" y="1600200"/>
            <a:ext cx="579837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F7FC7AF5EDC4F99D8C5FABEB3F664" ma:contentTypeVersion="" ma:contentTypeDescription="Create a new document." ma:contentTypeScope="" ma:versionID="fabc47ee38d42b3a587e70b3f5c81c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6346c499c1ba1ff69efa6522948a6f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88757-D21C-4DBF-ACDD-49990B157790}"/>
</file>

<file path=customXml/itemProps2.xml><?xml version="1.0" encoding="utf-8"?>
<ds:datastoreItem xmlns:ds="http://schemas.openxmlformats.org/officeDocument/2006/customXml" ds:itemID="{51380677-2215-40D4-BB52-D02E8401D91B}"/>
</file>

<file path=customXml/itemProps3.xml><?xml version="1.0" encoding="utf-8"?>
<ds:datastoreItem xmlns:ds="http://schemas.openxmlformats.org/officeDocument/2006/customXml" ds:itemID="{1B12C556-5F40-4F2E-BAF7-23345413BB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21915</TotalTime>
  <Words>715</Words>
  <Application>Microsoft Office PowerPoint</Application>
  <PresentationFormat>On-screen Show (4:3)</PresentationFormat>
  <Paragraphs>186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Myriad Pro</vt:lpstr>
      <vt:lpstr>Times New Roman</vt:lpstr>
      <vt:lpstr>Office Theme</vt:lpstr>
      <vt:lpstr>Document</vt:lpstr>
      <vt:lpstr>Kiest Cliff Neighborhood Data</vt:lpstr>
      <vt:lpstr>PowerPoint Presentation</vt:lpstr>
      <vt:lpstr>Target Area Highlights</vt:lpstr>
      <vt:lpstr>Target Area Land Use Map </vt:lpstr>
      <vt:lpstr>Target Area Demographics</vt:lpstr>
      <vt:lpstr>PowerPoint Presentation</vt:lpstr>
      <vt:lpstr>PowerPoint Presentation</vt:lpstr>
      <vt:lpstr>Target Area Housing Overview </vt:lpstr>
      <vt:lpstr>PowerPoint Presentation</vt:lpstr>
      <vt:lpstr>PowerPoint Presentation</vt:lpstr>
      <vt:lpstr>PowerPoint Presentation</vt:lpstr>
      <vt:lpstr>PowerPoint Presentation</vt:lpstr>
      <vt:lpstr>Target Area Homeowner and Neighborhood Association Groups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Lancaster Corridor</dc:title>
  <dc:creator>Vickers, Merry</dc:creator>
  <cp:lastModifiedBy>Riley, Karen</cp:lastModifiedBy>
  <cp:revision>415</cp:revision>
  <cp:lastPrinted>2016-04-12T16:05:54Z</cp:lastPrinted>
  <dcterms:created xsi:type="dcterms:W3CDTF">2015-05-18T15:01:09Z</dcterms:created>
  <dcterms:modified xsi:type="dcterms:W3CDTF">2017-07-07T14:58:32Z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0x010100E6FF7FC7AF5EDC4F99D8C5FABEB3F664</vt:lpwstr>
  </property>
</Properties>
</file>