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8"/>
  </p:notesMasterIdLst>
  <p:sldIdLst>
    <p:sldId id="256" r:id="rId5"/>
    <p:sldId id="257" r:id="rId6"/>
    <p:sldId id="269" r:id="rId7"/>
    <p:sldId id="268" r:id="rId8"/>
    <p:sldId id="267" r:id="rId9"/>
    <p:sldId id="258" r:id="rId10"/>
    <p:sldId id="259" r:id="rId11"/>
    <p:sldId id="265" r:id="rId12"/>
    <p:sldId id="266" r:id="rId13"/>
    <p:sldId id="260" r:id="rId14"/>
    <p:sldId id="261" r:id="rId15"/>
    <p:sldId id="262" r:id="rId16"/>
    <p:sldId id="26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5" d="100"/>
          <a:sy n="115" d="100"/>
        </p:scale>
        <p:origin x="144"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B44B03-36BB-4480-B424-3BA4121DB5EB}" type="datetimeFigureOut">
              <a:rPr lang="en-US"/>
              <a:t>11/24/2020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FD4E5C-3B77-4B49-A905-6FE2B21B5D49}" type="slidenum">
              <a:rPr lang="en-US"/>
              <a:t>‹#›</a:t>
            </a:fld>
            <a:endParaRPr lang="en-US"/>
          </a:p>
        </p:txBody>
      </p:sp>
    </p:spTree>
    <p:extLst>
      <p:ext uri="{BB962C8B-B14F-4D97-AF65-F5344CB8AC3E}">
        <p14:creationId xmlns:p14="http://schemas.microsoft.com/office/powerpoint/2010/main" val="3925275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1</a:t>
            </a:fld>
            <a:endParaRPr lang="en-US"/>
          </a:p>
        </p:txBody>
      </p:sp>
    </p:spTree>
    <p:extLst>
      <p:ext uri="{BB962C8B-B14F-4D97-AF65-F5344CB8AC3E}">
        <p14:creationId xmlns:p14="http://schemas.microsoft.com/office/powerpoint/2010/main" val="26998863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10</a:t>
            </a:fld>
            <a:endParaRPr lang="en-US"/>
          </a:p>
        </p:txBody>
      </p:sp>
    </p:spTree>
    <p:extLst>
      <p:ext uri="{BB962C8B-B14F-4D97-AF65-F5344CB8AC3E}">
        <p14:creationId xmlns:p14="http://schemas.microsoft.com/office/powerpoint/2010/main" val="560484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11</a:t>
            </a:fld>
            <a:endParaRPr lang="en-US"/>
          </a:p>
        </p:txBody>
      </p:sp>
    </p:spTree>
    <p:extLst>
      <p:ext uri="{BB962C8B-B14F-4D97-AF65-F5344CB8AC3E}">
        <p14:creationId xmlns:p14="http://schemas.microsoft.com/office/powerpoint/2010/main" val="2821723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12</a:t>
            </a:fld>
            <a:endParaRPr lang="en-US"/>
          </a:p>
        </p:txBody>
      </p:sp>
    </p:spTree>
    <p:extLst>
      <p:ext uri="{BB962C8B-B14F-4D97-AF65-F5344CB8AC3E}">
        <p14:creationId xmlns:p14="http://schemas.microsoft.com/office/powerpoint/2010/main" val="326390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13</a:t>
            </a:fld>
            <a:endParaRPr lang="en-US"/>
          </a:p>
        </p:txBody>
      </p:sp>
    </p:spTree>
    <p:extLst>
      <p:ext uri="{BB962C8B-B14F-4D97-AF65-F5344CB8AC3E}">
        <p14:creationId xmlns:p14="http://schemas.microsoft.com/office/powerpoint/2010/main" val="1759219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2</a:t>
            </a:fld>
            <a:endParaRPr lang="en-US"/>
          </a:p>
        </p:txBody>
      </p:sp>
    </p:spTree>
    <p:extLst>
      <p:ext uri="{BB962C8B-B14F-4D97-AF65-F5344CB8AC3E}">
        <p14:creationId xmlns:p14="http://schemas.microsoft.com/office/powerpoint/2010/main" val="3660141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3</a:t>
            </a:fld>
            <a:endParaRPr lang="en-US"/>
          </a:p>
        </p:txBody>
      </p:sp>
    </p:spTree>
    <p:extLst>
      <p:ext uri="{BB962C8B-B14F-4D97-AF65-F5344CB8AC3E}">
        <p14:creationId xmlns:p14="http://schemas.microsoft.com/office/powerpoint/2010/main" val="3538520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4</a:t>
            </a:fld>
            <a:endParaRPr lang="en-US"/>
          </a:p>
        </p:txBody>
      </p:sp>
    </p:spTree>
    <p:extLst>
      <p:ext uri="{BB962C8B-B14F-4D97-AF65-F5344CB8AC3E}">
        <p14:creationId xmlns:p14="http://schemas.microsoft.com/office/powerpoint/2010/main" val="4035937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5</a:t>
            </a:fld>
            <a:endParaRPr lang="en-US"/>
          </a:p>
        </p:txBody>
      </p:sp>
    </p:spTree>
    <p:extLst>
      <p:ext uri="{BB962C8B-B14F-4D97-AF65-F5344CB8AC3E}">
        <p14:creationId xmlns:p14="http://schemas.microsoft.com/office/powerpoint/2010/main" val="3763212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6</a:t>
            </a:fld>
            <a:endParaRPr lang="en-US"/>
          </a:p>
        </p:txBody>
      </p:sp>
    </p:spTree>
    <p:extLst>
      <p:ext uri="{BB962C8B-B14F-4D97-AF65-F5344CB8AC3E}">
        <p14:creationId xmlns:p14="http://schemas.microsoft.com/office/powerpoint/2010/main" val="4076898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7</a:t>
            </a:fld>
            <a:endParaRPr lang="en-US"/>
          </a:p>
        </p:txBody>
      </p:sp>
    </p:spTree>
    <p:extLst>
      <p:ext uri="{BB962C8B-B14F-4D97-AF65-F5344CB8AC3E}">
        <p14:creationId xmlns:p14="http://schemas.microsoft.com/office/powerpoint/2010/main" val="2870866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8</a:t>
            </a:fld>
            <a:endParaRPr lang="en-US"/>
          </a:p>
        </p:txBody>
      </p:sp>
    </p:spTree>
    <p:extLst>
      <p:ext uri="{BB962C8B-B14F-4D97-AF65-F5344CB8AC3E}">
        <p14:creationId xmlns:p14="http://schemas.microsoft.com/office/powerpoint/2010/main" val="1912572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FD4E5C-3B77-4B49-A905-6FE2B21B5D49}" type="slidenum">
              <a:rPr lang="en-US"/>
              <a:t>9</a:t>
            </a:fld>
            <a:endParaRPr lang="en-US"/>
          </a:p>
        </p:txBody>
      </p:sp>
    </p:spTree>
    <p:extLst>
      <p:ext uri="{BB962C8B-B14F-4D97-AF65-F5344CB8AC3E}">
        <p14:creationId xmlns:p14="http://schemas.microsoft.com/office/powerpoint/2010/main" val="1671210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11/24/2020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cid:image001.jpg@01D07E6B.D6BCEB10"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cid:image001.jpg@01D07E6B.D6BCEB10" TargetMode="Externa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cid:image001.jpg@01D07E6B.D6BCEB10" TargetMode="External"/><Relationship Id="rId5" Type="http://schemas.openxmlformats.org/officeDocument/2006/relationships/image" Target="../media/image5.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2103966"/>
          </a:xfrm>
        </p:spPr>
        <p:txBody>
          <a:bodyPr/>
          <a:lstStyle/>
          <a:p>
            <a:pPr algn="ctr"/>
            <a:r>
              <a:rPr lang="en-US" b="1" dirty="0"/>
              <a:t>Transportation-for-Hire </a:t>
            </a:r>
            <a:br>
              <a:rPr lang="en-US" b="1" dirty="0"/>
            </a:br>
            <a:r>
              <a:rPr lang="en-US" b="1" dirty="0"/>
              <a:t>Announcements</a:t>
            </a:r>
            <a:endParaRPr lang="en-US" dirty="0"/>
          </a:p>
        </p:txBody>
      </p:sp>
      <p:sp>
        <p:nvSpPr>
          <p:cNvPr id="3" name="Subtitle 2"/>
          <p:cNvSpPr>
            <a:spLocks noGrp="1"/>
          </p:cNvSpPr>
          <p:nvPr>
            <p:ph type="subTitle" idx="1"/>
          </p:nvPr>
        </p:nvSpPr>
        <p:spPr>
          <a:xfrm>
            <a:off x="1303867" y="4608999"/>
            <a:ext cx="7766936" cy="1096899"/>
          </a:xfrm>
        </p:spPr>
        <p:txBody>
          <a:bodyPr/>
          <a:lstStyle/>
          <a:p>
            <a:pPr algn="ctr"/>
            <a:endParaRPr lang="en-US" dirty="0"/>
          </a:p>
          <a:p>
            <a:pPr algn="ctr"/>
            <a:endParaRPr lang="en-US" dirty="0">
              <a:solidFill>
                <a:srgbClr val="7F7F7F"/>
              </a:solidFill>
              <a:latin typeface="Trebuchet MS"/>
            </a:endParaRPr>
          </a:p>
          <a:p>
            <a:pPr algn="ctr"/>
            <a:endParaRPr lang="en-US" dirty="0">
              <a:solidFill>
                <a:srgbClr val="7F7F7F"/>
              </a:solidFill>
              <a:latin typeface="Trebuchet MS"/>
            </a:endParaRPr>
          </a:p>
          <a:p>
            <a:pPr algn="ctr"/>
            <a:endParaRPr lang="en-US" dirty="0">
              <a:solidFill>
                <a:srgbClr val="7F7F7F"/>
              </a:solidFill>
              <a:latin typeface="Trebuchet MS"/>
            </a:endParaRPr>
          </a:p>
          <a:p>
            <a:pPr algn="ctr"/>
            <a:endParaRPr lang="en-US" dirty="0">
              <a:solidFill>
                <a:srgbClr val="7F7F7F"/>
              </a:solidFill>
              <a:latin typeface="Trebuchet MS"/>
            </a:endParaRPr>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4775201" y="884092"/>
            <a:ext cx="1117600" cy="1198708"/>
          </a:xfrm>
          <a:prstGeom prst="rect">
            <a:avLst/>
          </a:prstGeom>
        </p:spPr>
      </p:pic>
      <p:pic>
        <p:nvPicPr>
          <p:cNvPr id="10" name="Picture 9" descr="http://assets-getfave-production.s3.amazonaws.com/hypes/70118533904620/dallasallstartaxicab_2048x115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8267" y="2505033"/>
            <a:ext cx="711200" cy="400050"/>
          </a:xfrm>
          <a:prstGeom prst="rect">
            <a:avLst/>
          </a:prstGeom>
          <a:noFill/>
          <a:ln>
            <a:noFill/>
          </a:ln>
        </p:spPr>
      </p:pic>
      <p:pic>
        <p:nvPicPr>
          <p:cNvPr id="11" name="Picture 10" descr="http://www.globallimos.com/uploads/fleets/20_lincoln-town-car.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26328" y="2627609"/>
            <a:ext cx="895350" cy="354965"/>
          </a:xfrm>
          <a:prstGeom prst="rect">
            <a:avLst/>
          </a:prstGeom>
          <a:noFill/>
          <a:ln>
            <a:noFill/>
          </a:ln>
        </p:spPr>
      </p:pic>
    </p:spTree>
    <p:extLst>
      <p:ext uri="{BB962C8B-B14F-4D97-AF65-F5344CB8AC3E}">
        <p14:creationId xmlns:p14="http://schemas.microsoft.com/office/powerpoint/2010/main" val="2450600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smtClean="0"/>
              <a:t>Permitted Driver</a:t>
            </a:r>
            <a:r>
              <a:rPr lang="en-US" dirty="0" smtClean="0"/>
              <a:t/>
            </a:r>
            <a:br>
              <a:rPr lang="en-US" dirty="0" smtClean="0"/>
            </a:br>
            <a:endParaRPr lang="en-US" dirty="0"/>
          </a:p>
        </p:txBody>
      </p:sp>
      <p:sp>
        <p:nvSpPr>
          <p:cNvPr id="3" name="Content Placeholder 2"/>
          <p:cNvSpPr>
            <a:spLocks noGrp="1"/>
          </p:cNvSpPr>
          <p:nvPr>
            <p:ph idx="1"/>
          </p:nvPr>
        </p:nvSpPr>
        <p:spPr>
          <a:xfrm>
            <a:off x="677334" y="1373189"/>
            <a:ext cx="8596668" cy="5383211"/>
          </a:xfrm>
        </p:spPr>
        <p:txBody>
          <a:bodyPr>
            <a:normAutofit/>
          </a:bodyPr>
          <a:lstStyle/>
          <a:p>
            <a:r>
              <a:rPr lang="en-US" sz="2000" dirty="0"/>
              <a:t>Dallas Transportation Regulation has issued you vehicle permit(s) for the vehicle(s) you plan to use to provide transportation-for-hire services. </a:t>
            </a:r>
            <a:r>
              <a:rPr lang="en-US" sz="2000" b="1" dirty="0" smtClean="0"/>
              <a:t>The </a:t>
            </a:r>
            <a:r>
              <a:rPr lang="en-US" sz="2000" b="1" dirty="0"/>
              <a:t>City of Dallas vehicle permit alone does not authorize you to operate in the City of Dallas as a transportation-for-hire service. </a:t>
            </a:r>
            <a:endParaRPr lang="en-US" sz="2000" b="1" dirty="0" smtClean="0"/>
          </a:p>
          <a:p>
            <a:r>
              <a:rPr lang="en-US" sz="2000" b="1" dirty="0" smtClean="0"/>
              <a:t>You </a:t>
            </a:r>
            <a:r>
              <a:rPr lang="en-US" sz="2000" b="1" dirty="0"/>
              <a:t>must also: (1) have a valid City of Dallas transportation-for-hire driver’s permit and (2) be working for a valid City of Dallas transportation-for-hire operating authority.</a:t>
            </a:r>
            <a:r>
              <a:rPr lang="en-US" sz="2000" dirty="0"/>
              <a:t> </a:t>
            </a:r>
            <a:r>
              <a:rPr lang="en-US" sz="2000" dirty="0" smtClean="0"/>
              <a:t>Providing </a:t>
            </a:r>
            <a:r>
              <a:rPr lang="en-US" sz="2000" dirty="0"/>
              <a:t>transportation-for-hire service without a valid driver permit or without authorization from a valid operating authority can subject you to criminal penalties, ad result in towing and impoundment of your vehicle</a:t>
            </a:r>
            <a:r>
              <a:rPr lang="en-US" sz="2000" dirty="0" smtClean="0"/>
              <a:t>.  If </a:t>
            </a:r>
            <a:r>
              <a:rPr lang="en-US" sz="2000" dirty="0"/>
              <a:t>you do not have a valid driver permit or if you do not know if your operating authority is authorized by the City of Dallas, please contact our office for assistance at the number below</a:t>
            </a:r>
            <a:r>
              <a:rPr lang="en-US" sz="2000" dirty="0" smtClean="0"/>
              <a:t>.  The </a:t>
            </a:r>
            <a:r>
              <a:rPr lang="en-US" sz="2000" dirty="0"/>
              <a:t>relevant sections of the City of Dallas Transportation-for-hire ordinance are enclosed for your reference. </a:t>
            </a:r>
            <a:endParaRPr lang="en-US" dirty="0"/>
          </a:p>
        </p:txBody>
      </p:sp>
      <p:pic>
        <p:nvPicPr>
          <p:cNvPr id="4" name="Picture 3" descr="cid:image001.jpg@01D07E6B.D6BCEB10"/>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506115" y="3347425"/>
            <a:ext cx="1796469" cy="927349"/>
          </a:xfrm>
          <a:prstGeom prst="rect">
            <a:avLst/>
          </a:prstGeom>
          <a:noFill/>
          <a:ln>
            <a:noFill/>
          </a:ln>
          <a:effectLst>
            <a:outerShdw blurRad="50800" dist="50800" dir="5400000" algn="ctr" rotWithShape="0">
              <a:sysClr val="window" lastClr="FFFFFF"/>
            </a:outerShdw>
          </a:effectLst>
        </p:spPr>
      </p:pic>
    </p:spTree>
    <p:extLst>
      <p:ext uri="{BB962C8B-B14F-4D97-AF65-F5344CB8AC3E}">
        <p14:creationId xmlns:p14="http://schemas.microsoft.com/office/powerpoint/2010/main" val="4203746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701800"/>
          </a:xfrm>
        </p:spPr>
        <p:txBody>
          <a:bodyPr>
            <a:normAutofit fontScale="90000"/>
          </a:bodyPr>
          <a:lstStyle/>
          <a:p>
            <a:pPr algn="ctr"/>
            <a:r>
              <a:rPr lang="en-US" dirty="0"/>
              <a:t> </a:t>
            </a:r>
            <a:br>
              <a:rPr lang="en-US" dirty="0"/>
            </a:br>
            <a:r>
              <a:rPr lang="en-US" b="1" dirty="0"/>
              <a:t>Relevant Sections of the City of Dallas Transportation-for-Hire </a:t>
            </a:r>
            <a:r>
              <a:rPr lang="en-US" b="1" dirty="0" smtClean="0"/>
              <a:t>Ordinance</a:t>
            </a:r>
            <a:r>
              <a:rPr lang="en-US" dirty="0" smtClean="0"/>
              <a:t/>
            </a:r>
            <a:br>
              <a:rPr lang="en-US" dirty="0" smtClean="0"/>
            </a:br>
            <a:endParaRPr lang="en-US" dirty="0"/>
          </a:p>
        </p:txBody>
      </p:sp>
      <p:sp>
        <p:nvSpPr>
          <p:cNvPr id="3" name="Content Placeholder 2"/>
          <p:cNvSpPr>
            <a:spLocks noGrp="1"/>
          </p:cNvSpPr>
          <p:nvPr>
            <p:ph idx="1"/>
          </p:nvPr>
        </p:nvSpPr>
        <p:spPr>
          <a:xfrm>
            <a:off x="677334" y="1701800"/>
            <a:ext cx="8596668" cy="5054600"/>
          </a:xfrm>
        </p:spPr>
        <p:txBody>
          <a:bodyPr>
            <a:normAutofit fontScale="92500" lnSpcReduction="20000"/>
          </a:bodyPr>
          <a:lstStyle/>
          <a:p>
            <a:pPr marL="0" indent="0">
              <a:buNone/>
            </a:pPr>
            <a:r>
              <a:rPr lang="en-US" sz="2000" b="1" dirty="0"/>
              <a:t>SEC. 47A-2.3.1.	VEHICLE PERMIT REQUIRED.</a:t>
            </a:r>
            <a:r>
              <a:rPr lang="en-US" sz="2000" dirty="0"/>
              <a:t>	</a:t>
            </a:r>
          </a:p>
          <a:p>
            <a:r>
              <a:rPr lang="en-US" sz="2000" dirty="0"/>
              <a:t>No vehicle may be used to provide transportation-for-hire services without a valid permit for that vehicle issued under this article</a:t>
            </a:r>
            <a:r>
              <a:rPr lang="en-US" sz="2000" dirty="0" smtClean="0"/>
              <a:t>.</a:t>
            </a:r>
          </a:p>
          <a:p>
            <a:pPr marL="0" indent="0">
              <a:buNone/>
            </a:pPr>
            <a:endParaRPr lang="en-US" sz="2000" dirty="0"/>
          </a:p>
          <a:p>
            <a:pPr marL="0" indent="0">
              <a:buNone/>
            </a:pPr>
            <a:r>
              <a:rPr lang="en-US" sz="2000" b="1" dirty="0" smtClean="0"/>
              <a:t>SEC</a:t>
            </a:r>
            <a:r>
              <a:rPr lang="en-US" sz="2000" b="1" dirty="0"/>
              <a:t>. 47A-2.3.4.	DISPLAY OF VEHICLE PERMIT.</a:t>
            </a:r>
            <a:endParaRPr lang="en-US" sz="2000" dirty="0"/>
          </a:p>
          <a:p>
            <a:r>
              <a:rPr lang="en-US" sz="2000" dirty="0"/>
              <a:t>	(a)	A person commits an offense if he:</a:t>
            </a:r>
          </a:p>
          <a:p>
            <a:r>
              <a:rPr lang="en-US" sz="2000" dirty="0"/>
              <a:t>		(1)	operates a transportation-for-hire vehicle with an expired vehicle permit or with no vehicle permit affixed to the vehicle;</a:t>
            </a:r>
          </a:p>
          <a:p>
            <a:r>
              <a:rPr lang="en-US" sz="2000" dirty="0"/>
              <a:t>		(2)	attaches a vehicle permit to a transportation-for-hire vehicle not authorized to operate as a transportation-for-hire vehicle;</a:t>
            </a:r>
          </a:p>
          <a:p>
            <a:r>
              <a:rPr lang="en-US" sz="2000" dirty="0"/>
              <a:t>		(3)	forges, alters, or counterfeits a transportation-for-hire vehicle permit required by this section; or</a:t>
            </a:r>
          </a:p>
          <a:p>
            <a:r>
              <a:rPr lang="en-US" sz="2000" dirty="0"/>
              <a:t>		(4)	possesses a forged, altered, or counterfeited transportation-for-hire vehicle permit required by this section. </a:t>
            </a:r>
          </a:p>
          <a:p>
            <a:r>
              <a:rPr lang="en-US" sz="2000" dirty="0"/>
              <a:t>	(b)	A transportation-for-hire vehicle permit assigned to one vehicle is not transferable to another.</a:t>
            </a:r>
          </a:p>
          <a:p>
            <a:pPr lvl="0"/>
            <a:endParaRPr lang="en-US" dirty="0"/>
          </a:p>
        </p:txBody>
      </p:sp>
    </p:spTree>
    <p:extLst>
      <p:ext uri="{BB962C8B-B14F-4D97-AF65-F5344CB8AC3E}">
        <p14:creationId xmlns:p14="http://schemas.microsoft.com/office/powerpoint/2010/main" val="2709783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701800"/>
          </a:xfrm>
        </p:spPr>
        <p:txBody>
          <a:bodyPr>
            <a:normAutofit fontScale="90000"/>
          </a:bodyPr>
          <a:lstStyle/>
          <a:p>
            <a:pPr algn="ctr"/>
            <a:r>
              <a:rPr lang="en-US" dirty="0"/>
              <a:t> </a:t>
            </a:r>
            <a:br>
              <a:rPr lang="en-US" dirty="0"/>
            </a:br>
            <a:r>
              <a:rPr lang="en-US" b="1" dirty="0"/>
              <a:t>Relevant Sections of the City of Dallas Transportation-for-Hire </a:t>
            </a:r>
            <a:r>
              <a:rPr lang="en-US" b="1" dirty="0" smtClean="0"/>
              <a:t>Ordinance </a:t>
            </a:r>
            <a:r>
              <a:rPr lang="en-US" sz="2700" b="1" dirty="0" err="1" smtClean="0"/>
              <a:t>cont</a:t>
            </a:r>
            <a:r>
              <a:rPr lang="en-US" sz="2700" b="1" dirty="0" smtClean="0"/>
              <a:t>…</a:t>
            </a:r>
            <a:r>
              <a:rPr lang="en-US" sz="2700" dirty="0" smtClean="0"/>
              <a:t/>
            </a:r>
            <a:br>
              <a:rPr lang="en-US" sz="2700" dirty="0" smtClean="0"/>
            </a:br>
            <a:endParaRPr lang="en-US" sz="2700" dirty="0"/>
          </a:p>
        </p:txBody>
      </p:sp>
      <p:sp>
        <p:nvSpPr>
          <p:cNvPr id="3" name="Content Placeholder 2"/>
          <p:cNvSpPr>
            <a:spLocks noGrp="1"/>
          </p:cNvSpPr>
          <p:nvPr>
            <p:ph idx="1"/>
          </p:nvPr>
        </p:nvSpPr>
        <p:spPr>
          <a:xfrm>
            <a:off x="677334" y="1701800"/>
            <a:ext cx="8596668" cy="5054600"/>
          </a:xfrm>
        </p:spPr>
        <p:txBody>
          <a:bodyPr>
            <a:normAutofit/>
          </a:bodyPr>
          <a:lstStyle/>
          <a:p>
            <a:pPr marL="0" indent="0">
              <a:buNone/>
            </a:pPr>
            <a:r>
              <a:rPr lang="en-US" sz="2000" b="1" dirty="0"/>
              <a:t>SEC. 47A-2.2.1.	DRIVER PERMIT REQUIRED.</a:t>
            </a:r>
            <a:endParaRPr lang="en-US" sz="2000" dirty="0"/>
          </a:p>
          <a:p>
            <a:r>
              <a:rPr lang="en-US" sz="2000" dirty="0"/>
              <a:t>	(a)	A person may not drive a transportation-for-hire vehicle without a valid driver permit issued under this article</a:t>
            </a:r>
            <a:r>
              <a:rPr lang="en-US" sz="2000" dirty="0" smtClean="0"/>
              <a:t>.</a:t>
            </a:r>
          </a:p>
          <a:p>
            <a:pPr marL="0" indent="0">
              <a:buNone/>
            </a:pPr>
            <a:endParaRPr lang="en-US" sz="2000" dirty="0" smtClean="0"/>
          </a:p>
          <a:p>
            <a:pPr marL="0" indent="0">
              <a:buNone/>
            </a:pPr>
            <a:r>
              <a:rPr lang="en-US" sz="2000" b="1" dirty="0" smtClean="0"/>
              <a:t>SEC</a:t>
            </a:r>
            <a:r>
              <a:rPr lang="en-US" sz="2000" b="1" dirty="0"/>
              <a:t>. 47A-2.1.1.	OPERATING AUTHORITY PERMIT REQUIRED.</a:t>
            </a:r>
            <a:endParaRPr lang="en-US" sz="2000" dirty="0"/>
          </a:p>
          <a:p>
            <a:r>
              <a:rPr lang="en-US" sz="2000" dirty="0"/>
              <a:t>	(a)	A person may not operate a transportation-for-hire service inside the city without operating authority granted under this chapter.</a:t>
            </a:r>
          </a:p>
          <a:p>
            <a:r>
              <a:rPr lang="en-US" sz="2000" dirty="0"/>
              <a:t>(b) 	A person may not transport a passenger for hire inside the city unless the person driving the transportation-for-hire vehicle or another who employs or contracts with the driver has been granted operating authority under this chapter.</a:t>
            </a:r>
          </a:p>
          <a:p>
            <a:r>
              <a:rPr lang="en-US" sz="2000" dirty="0"/>
              <a:t> </a:t>
            </a:r>
          </a:p>
          <a:p>
            <a:pPr lvl="0"/>
            <a:endParaRPr lang="en-US" dirty="0"/>
          </a:p>
        </p:txBody>
      </p:sp>
    </p:spTree>
    <p:extLst>
      <p:ext uri="{BB962C8B-B14F-4D97-AF65-F5344CB8AC3E}">
        <p14:creationId xmlns:p14="http://schemas.microsoft.com/office/powerpoint/2010/main" val="2411160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473200"/>
          </a:xfrm>
        </p:spPr>
        <p:txBody>
          <a:bodyPr>
            <a:normAutofit fontScale="90000"/>
          </a:bodyPr>
          <a:lstStyle/>
          <a:p>
            <a:pPr algn="ctr"/>
            <a:r>
              <a:rPr lang="en-US" dirty="0"/>
              <a:t> </a:t>
            </a:r>
            <a:br>
              <a:rPr lang="en-US" dirty="0"/>
            </a:br>
            <a:r>
              <a:rPr lang="en-US" b="1" dirty="0"/>
              <a:t>Relevant Sections of the City of Dallas Transportation-for-Hire </a:t>
            </a:r>
            <a:r>
              <a:rPr lang="en-US" b="1" dirty="0" smtClean="0"/>
              <a:t>Ordinance </a:t>
            </a:r>
            <a:r>
              <a:rPr lang="en-US" sz="2700" b="1" dirty="0" err="1" smtClean="0"/>
              <a:t>cont</a:t>
            </a:r>
            <a:r>
              <a:rPr lang="en-US" sz="2700" b="1" dirty="0" smtClean="0"/>
              <a:t> …</a:t>
            </a:r>
            <a:r>
              <a:rPr lang="en-US" sz="2700" dirty="0" smtClean="0"/>
              <a:t/>
            </a:r>
            <a:br>
              <a:rPr lang="en-US" sz="2700" dirty="0" smtClean="0"/>
            </a:br>
            <a:endParaRPr lang="en-US" sz="2700" dirty="0"/>
          </a:p>
        </p:txBody>
      </p:sp>
      <p:sp>
        <p:nvSpPr>
          <p:cNvPr id="3" name="Content Placeholder 2"/>
          <p:cNvSpPr>
            <a:spLocks noGrp="1"/>
          </p:cNvSpPr>
          <p:nvPr>
            <p:ph idx="1"/>
          </p:nvPr>
        </p:nvSpPr>
        <p:spPr>
          <a:xfrm>
            <a:off x="677334" y="1574800"/>
            <a:ext cx="8596668" cy="5181600"/>
          </a:xfrm>
        </p:spPr>
        <p:txBody>
          <a:bodyPr>
            <a:normAutofit fontScale="85000" lnSpcReduction="10000"/>
          </a:bodyPr>
          <a:lstStyle/>
          <a:p>
            <a:pPr marL="0" indent="0">
              <a:buNone/>
            </a:pPr>
            <a:r>
              <a:rPr lang="en-US" sz="2000" b="1" dirty="0"/>
              <a:t>SEC. 47A-4.3.   TOWING AND IMPOUNDING.</a:t>
            </a:r>
            <a:endParaRPr lang="en-US" sz="2000" dirty="0"/>
          </a:p>
          <a:p>
            <a:r>
              <a:rPr lang="en-US" sz="2000" dirty="0"/>
              <a:t>	A vehicle shall be towed and impounded if determined by the director or any peace officer to be operating as a transportation-for-hire vehicle without:</a:t>
            </a:r>
          </a:p>
          <a:p>
            <a:r>
              <a:rPr lang="en-US" sz="2000" dirty="0"/>
              <a:t>		(1)   the operating authority required by this chapter,</a:t>
            </a:r>
          </a:p>
          <a:p>
            <a:r>
              <a:rPr lang="en-US" sz="2000" dirty="0"/>
              <a:t>		(2)   a driver permit required by this chapter,</a:t>
            </a:r>
          </a:p>
          <a:p>
            <a:r>
              <a:rPr lang="en-US" sz="2000" dirty="0"/>
              <a:t>		(3)   a vehicle permit required by this chapter, or</a:t>
            </a:r>
          </a:p>
          <a:p>
            <a:r>
              <a:rPr lang="en-US" sz="2000" dirty="0"/>
              <a:t>		(4)   the insurance required by this chapter.</a:t>
            </a:r>
          </a:p>
          <a:p>
            <a:pPr marL="0" indent="0">
              <a:buNone/>
            </a:pPr>
            <a:r>
              <a:rPr lang="en-US" sz="2000" b="1" dirty="0" smtClean="0"/>
              <a:t>SEC</a:t>
            </a:r>
            <a:r>
              <a:rPr lang="en-US" sz="2000" b="1" dirty="0"/>
              <a:t>. 47A-4.7.   CRIMINAL OFFENSES.</a:t>
            </a:r>
            <a:endParaRPr lang="en-US" sz="2000" dirty="0"/>
          </a:p>
          <a:p>
            <a:r>
              <a:rPr lang="en-US" sz="2000" dirty="0"/>
              <a:t>	(a)   A person commits an offense if he violates or attempts to violate a provision of this chapter, or a rule or regulation established by the director under this chapter, that is applicable to the person. A culpable mental state is not required for the commission of an offense under this chapter unless the provision defining the conduct expressly requires a culpable mental state. A separate offense is committed each day in which an offense occurs.</a:t>
            </a:r>
          </a:p>
          <a:p>
            <a:r>
              <a:rPr lang="en-US" sz="2000" dirty="0"/>
              <a:t>	(b)   Prosecution for an offense under Subsection (a) does not prevent the use of other enforcement remedies or procedures applicable to the person charged with or the conduct involved in the offense. </a:t>
            </a:r>
          </a:p>
        </p:txBody>
      </p:sp>
    </p:spTree>
    <p:extLst>
      <p:ext uri="{BB962C8B-B14F-4D97-AF65-F5344CB8AC3E}">
        <p14:creationId xmlns:p14="http://schemas.microsoft.com/office/powerpoint/2010/main" val="145330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solidFill>
                  <a:srgbClr val="FF0000"/>
                </a:solidFill>
              </a:rPr>
              <a:t>ATTENTION</a:t>
            </a:r>
            <a:endParaRPr lang="en-US" dirty="0"/>
          </a:p>
        </p:txBody>
      </p:sp>
      <p:sp>
        <p:nvSpPr>
          <p:cNvPr id="3" name="Content Placeholder 2"/>
          <p:cNvSpPr>
            <a:spLocks noGrp="1"/>
          </p:cNvSpPr>
          <p:nvPr>
            <p:ph idx="1"/>
          </p:nvPr>
        </p:nvSpPr>
        <p:spPr>
          <a:xfrm>
            <a:off x="677334" y="1373189"/>
            <a:ext cx="8596668" cy="5383211"/>
          </a:xfrm>
        </p:spPr>
        <p:txBody>
          <a:bodyPr>
            <a:normAutofit/>
          </a:bodyPr>
          <a:lstStyle/>
          <a:p>
            <a:r>
              <a:rPr lang="en-US" sz="2000" b="1" i="1" dirty="0">
                <a:solidFill>
                  <a:srgbClr val="FF0000"/>
                </a:solidFill>
                <a:latin typeface="calibri"/>
              </a:rPr>
              <a:t>ALL TRANSPORTATION NETWORK/DIGITAL NETWORK COMPANIES AND DRIVERS, GOVERNED BY THE STATE OF TEXAS, NEED NOT APPLY FOR THE CITY OF DALLAS TRANSPORTATION-FOR-HIRE COMPANY OPERATING AUTHORITY OR DRIVER PERMIT! </a:t>
            </a:r>
          </a:p>
          <a:p>
            <a:r>
              <a:rPr lang="en-US" sz="2000" b="1" i="1" dirty="0">
                <a:solidFill>
                  <a:srgbClr val="FF0000"/>
                </a:solidFill>
                <a:latin typeface="calibri"/>
              </a:rPr>
              <a:t>ALL</a:t>
            </a:r>
            <a:r>
              <a:rPr lang="en-US" sz="2000" dirty="0">
                <a:solidFill>
                  <a:srgbClr val="000000"/>
                </a:solidFill>
                <a:latin typeface="Calibri"/>
              </a:rPr>
              <a:t> DRIVERS WORKING UNDER A TRANSPORTATION FOR HIRE (TFH) COMPANY PROVIDING TRANSPORTATION FOR HIRE SERVICES IN THE CITY OF DALLAS MUST OBTAIN A DRIVER’S PERMIT AND A VEHICLE PERMIT TO BE IN COMPLIANCE WITH CITY OF DALLAS CHAPTER 47A TRANSPORTATION FOR HIRE ORDINANCE</a:t>
            </a:r>
            <a:endParaRPr lang="en-US" sz="3600" dirty="0"/>
          </a:p>
          <a:p>
            <a:pPr lvl="1"/>
            <a:r>
              <a:rPr lang="en-US" sz="2000" dirty="0">
                <a:solidFill>
                  <a:srgbClr val="000000"/>
                </a:solidFill>
                <a:latin typeface="Calibri"/>
                <a:cs typeface="Times New Roman"/>
              </a:rPr>
              <a:t>EXCLUDING ALL TRANSPORTATION NETWORK COMPANIES AS DEFINED BY TEXAS HOUSE BILL 100.</a:t>
            </a:r>
            <a:r>
              <a:rPr lang="en-US" dirty="0">
                <a:solidFill>
                  <a:srgbClr val="000000"/>
                </a:solidFill>
                <a:latin typeface="Times New Roman"/>
                <a:cs typeface="Times New Roman"/>
              </a:rPr>
              <a:t> </a:t>
            </a:r>
          </a:p>
          <a:p>
            <a:r>
              <a:rPr lang="en-US" b="1" dirty="0">
                <a:solidFill>
                  <a:srgbClr val="000000"/>
                </a:solidFill>
                <a:latin typeface="Calibri"/>
              </a:rPr>
              <a:t>FOR MORE INFORMATION, PLEASE READ TEXAS HOUSE BILL 100 REGARDING TRANSPORTATION NETWORK COMPANIES</a:t>
            </a:r>
            <a:r>
              <a:rPr lang="en-US" sz="2000" b="1" dirty="0">
                <a:solidFill>
                  <a:srgbClr val="000000"/>
                </a:solidFill>
                <a:latin typeface="Calibri"/>
              </a:rPr>
              <a:t>:</a:t>
            </a:r>
            <a:endParaRPr lang="en-US" sz="1600" dirty="0">
              <a:solidFill>
                <a:srgbClr val="000000"/>
              </a:solidFill>
              <a:latin typeface="Times New Roman"/>
              <a:cs typeface="Times New Roman"/>
            </a:endParaRPr>
          </a:p>
          <a:p>
            <a:pPr lvl="1"/>
            <a:endParaRPr lang="en-US" sz="3072" dirty="0">
              <a:solidFill>
                <a:srgbClr val="404040"/>
              </a:solidFill>
              <a:latin typeface="Trebuchet MS"/>
            </a:endParaRPr>
          </a:p>
        </p:txBody>
      </p:sp>
    </p:spTree>
    <p:extLst>
      <p:ext uri="{BB962C8B-B14F-4D97-AF65-F5344CB8AC3E}">
        <p14:creationId xmlns:p14="http://schemas.microsoft.com/office/powerpoint/2010/main" val="2815114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solidFill>
                  <a:srgbClr val="FF0000"/>
                </a:solidFill>
              </a:rPr>
              <a:t>ATTENTION</a:t>
            </a:r>
            <a:endParaRPr lang="en-US" dirty="0"/>
          </a:p>
        </p:txBody>
      </p:sp>
      <p:sp>
        <p:nvSpPr>
          <p:cNvPr id="3" name="Content Placeholder 2"/>
          <p:cNvSpPr>
            <a:spLocks noGrp="1"/>
          </p:cNvSpPr>
          <p:nvPr>
            <p:ph idx="1"/>
          </p:nvPr>
        </p:nvSpPr>
        <p:spPr>
          <a:xfrm>
            <a:off x="677334" y="1373189"/>
            <a:ext cx="8596668" cy="5383211"/>
          </a:xfrm>
        </p:spPr>
        <p:txBody>
          <a:bodyPr>
            <a:normAutofit/>
          </a:bodyPr>
          <a:lstStyle/>
          <a:p>
            <a:pPr algn="ctr"/>
            <a:r>
              <a:rPr lang="en-US" sz="3600" dirty="0"/>
              <a:t>Transportation-for-Hire vehicle decal permits and other regulatory affairs are conducted:</a:t>
            </a:r>
          </a:p>
          <a:p>
            <a:pPr algn="ctr"/>
            <a:r>
              <a:rPr lang="en-US" b="1" dirty="0">
                <a:solidFill>
                  <a:srgbClr val="FF0000"/>
                </a:solidFill>
              </a:rPr>
              <a:t>8:30 a.m. – </a:t>
            </a:r>
            <a:r>
              <a:rPr lang="en-US" b="1" dirty="0" smtClean="0">
                <a:solidFill>
                  <a:srgbClr val="FF0000"/>
                </a:solidFill>
              </a:rPr>
              <a:t>12:30 </a:t>
            </a:r>
            <a:r>
              <a:rPr lang="en-US" b="1" dirty="0">
                <a:solidFill>
                  <a:srgbClr val="FF0000"/>
                </a:solidFill>
              </a:rPr>
              <a:t>p.m.</a:t>
            </a:r>
          </a:p>
          <a:p>
            <a:pPr algn="ctr"/>
            <a:r>
              <a:rPr lang="en-US" sz="1600" b="1" u="sng" dirty="0">
                <a:solidFill>
                  <a:srgbClr val="FF0000"/>
                </a:solidFill>
              </a:rPr>
              <a:t>MONDAY </a:t>
            </a:r>
            <a:r>
              <a:rPr lang="en-US" sz="1600" b="1" u="sng" dirty="0" smtClean="0">
                <a:solidFill>
                  <a:srgbClr val="FF0000"/>
                </a:solidFill>
              </a:rPr>
              <a:t>and Tuesdays</a:t>
            </a:r>
            <a:endParaRPr lang="en-US" sz="3272" dirty="0">
              <a:solidFill>
                <a:srgbClr val="404040"/>
              </a:solidFill>
              <a:latin typeface="Trebuchet MS"/>
            </a:endParaRPr>
          </a:p>
          <a:p>
            <a:r>
              <a:rPr lang="en-US" sz="3272" dirty="0">
                <a:solidFill>
                  <a:srgbClr val="404040"/>
                </a:solidFill>
                <a:latin typeface="Trebuchet MS"/>
              </a:rPr>
              <a:t>Cash </a:t>
            </a:r>
            <a:r>
              <a:rPr lang="en-US" sz="3272" dirty="0" smtClean="0">
                <a:solidFill>
                  <a:srgbClr val="404040"/>
                </a:solidFill>
                <a:latin typeface="Trebuchet MS"/>
              </a:rPr>
              <a:t>only</a:t>
            </a:r>
          </a:p>
          <a:p>
            <a:r>
              <a:rPr lang="en-US" sz="3272" dirty="0" smtClean="0">
                <a:solidFill>
                  <a:srgbClr val="404040"/>
                </a:solidFill>
                <a:latin typeface="Trebuchet MS"/>
              </a:rPr>
              <a:t>Company check</a:t>
            </a:r>
          </a:p>
          <a:p>
            <a:r>
              <a:rPr lang="en-US" sz="3272" dirty="0" smtClean="0">
                <a:solidFill>
                  <a:srgbClr val="404040"/>
                </a:solidFill>
                <a:latin typeface="Trebuchet MS"/>
              </a:rPr>
              <a:t>Money order</a:t>
            </a:r>
            <a:endParaRPr lang="en-US" sz="3272" dirty="0">
              <a:solidFill>
                <a:srgbClr val="404040"/>
              </a:solidFill>
              <a:latin typeface="Trebuchet MS"/>
            </a:endParaRPr>
          </a:p>
          <a:p>
            <a:r>
              <a:rPr lang="en-US" sz="3272" dirty="0">
                <a:solidFill>
                  <a:srgbClr val="404040"/>
                </a:solidFill>
                <a:latin typeface="Trebuchet MS"/>
              </a:rPr>
              <a:t>All fees are non-refundable</a:t>
            </a:r>
          </a:p>
        </p:txBody>
      </p:sp>
    </p:spTree>
    <p:extLst>
      <p:ext uri="{BB962C8B-B14F-4D97-AF65-F5344CB8AC3E}">
        <p14:creationId xmlns:p14="http://schemas.microsoft.com/office/powerpoint/2010/main" val="891264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solidFill>
                  <a:srgbClr val="FF0000"/>
                </a:solidFill>
              </a:rPr>
              <a:t>Requirements for a vehicle permit</a:t>
            </a:r>
            <a:endParaRPr lang="en-US" sz="2000" dirty="0"/>
          </a:p>
        </p:txBody>
      </p:sp>
      <p:sp>
        <p:nvSpPr>
          <p:cNvPr id="3" name="Content Placeholder 2"/>
          <p:cNvSpPr>
            <a:spLocks noGrp="1"/>
          </p:cNvSpPr>
          <p:nvPr>
            <p:ph idx="1"/>
          </p:nvPr>
        </p:nvSpPr>
        <p:spPr>
          <a:xfrm>
            <a:off x="677334" y="1373189"/>
            <a:ext cx="8596668" cy="5383211"/>
          </a:xfrm>
        </p:spPr>
        <p:txBody>
          <a:bodyPr>
            <a:normAutofit/>
          </a:bodyPr>
          <a:lstStyle/>
          <a:p>
            <a:r>
              <a:rPr lang="en-US" b="1" dirty="0"/>
              <a:t>A transportation-for-hire driver permit</a:t>
            </a:r>
          </a:p>
          <a:p>
            <a:endParaRPr lang="en-US" sz="1400" b="1" dirty="0">
              <a:solidFill>
                <a:srgbClr val="404040"/>
              </a:solidFill>
              <a:latin typeface="Trebuchet MS"/>
            </a:endParaRPr>
          </a:p>
          <a:p>
            <a:pPr marL="400050" indent="-285750"/>
            <a:endParaRPr lang="en-US" b="1" dirty="0">
              <a:solidFill>
                <a:srgbClr val="404040"/>
              </a:solidFill>
              <a:latin typeface="Trebuchet MS"/>
            </a:endParaRPr>
          </a:p>
          <a:p>
            <a:pPr marL="400050" indent="-285750"/>
            <a:endParaRPr lang="en-US" b="1" dirty="0">
              <a:solidFill>
                <a:srgbClr val="404040"/>
              </a:solidFill>
              <a:latin typeface="Trebuchet MS"/>
            </a:endParaRPr>
          </a:p>
          <a:p>
            <a:pPr marL="400050" indent="-285750"/>
            <a:endParaRPr lang="en-US" b="1" dirty="0">
              <a:solidFill>
                <a:srgbClr val="404040"/>
              </a:solidFill>
              <a:latin typeface="Trebuchet MS"/>
            </a:endParaRPr>
          </a:p>
          <a:p>
            <a:pPr lvl="1"/>
            <a:r>
              <a:rPr lang="en-US" sz="2000" dirty="0" smtClean="0"/>
              <a:t>The </a:t>
            </a:r>
            <a:r>
              <a:rPr lang="en-US" sz="2000" dirty="0"/>
              <a:t>vehicle must be registered in the AVI-Transportation Regulation TFH system</a:t>
            </a:r>
          </a:p>
          <a:p>
            <a:pPr lvl="1"/>
            <a:r>
              <a:rPr lang="en-US" sz="2000" dirty="0"/>
              <a:t>A current state </a:t>
            </a:r>
            <a:r>
              <a:rPr lang="en-US" sz="2000" dirty="0" smtClean="0"/>
              <a:t>inspection</a:t>
            </a:r>
          </a:p>
          <a:p>
            <a:pPr lvl="1"/>
            <a:r>
              <a:rPr lang="en-US" sz="2000" dirty="0" smtClean="0"/>
              <a:t>A state vehicle registration </a:t>
            </a:r>
          </a:p>
          <a:p>
            <a:pPr lvl="1"/>
            <a:r>
              <a:rPr lang="en-US" sz="2000" dirty="0" smtClean="0"/>
              <a:t>Proof of valid operating authority insurance</a:t>
            </a:r>
          </a:p>
          <a:p>
            <a:pPr lvl="2"/>
            <a:r>
              <a:rPr lang="en-US" sz="1800" dirty="0" smtClean="0"/>
              <a:t>Vehicle </a:t>
            </a:r>
            <a:r>
              <a:rPr lang="en-US" sz="1800" dirty="0"/>
              <a:t>must be insured and registered with a valid TFH operating authority</a:t>
            </a:r>
          </a:p>
          <a:p>
            <a:pPr lvl="2"/>
            <a:r>
              <a:rPr lang="en-US" sz="1800" dirty="0"/>
              <a:t>Individual or driver insurance is unacceptable</a:t>
            </a:r>
          </a:p>
          <a:p>
            <a:endParaRPr lang="en-US" dirty="0"/>
          </a:p>
          <a:p>
            <a:endParaRPr lang="en-US" dirty="0"/>
          </a:p>
          <a:p>
            <a:pPr lvl="0"/>
            <a:endParaRPr lang="en-US" dirty="0"/>
          </a:p>
          <a:p>
            <a:pPr lvl="0"/>
            <a:endParaRPr lang="en-US" dirty="0"/>
          </a:p>
        </p:txBody>
      </p:sp>
      <p:pic>
        <p:nvPicPr>
          <p:cNvPr id="13" name="Picture 1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550" y="645123"/>
            <a:ext cx="1068705" cy="666115"/>
          </a:xfrm>
          <a:prstGeom prst="rect">
            <a:avLst/>
          </a:prstGeom>
          <a:noFill/>
          <a:ln>
            <a:noFill/>
          </a:ln>
        </p:spPr>
      </p:pic>
      <p:pic>
        <p:nvPicPr>
          <p:cNvPr id="6" name="Picture 5" descr="cid:image001.jpg@01D07E6B.D6BCEB10"/>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2099838" y="1971239"/>
            <a:ext cx="1466850" cy="769620"/>
          </a:xfrm>
          <a:prstGeom prst="rect">
            <a:avLst/>
          </a:prstGeom>
          <a:noFill/>
          <a:ln>
            <a:noFill/>
          </a:ln>
          <a:effectLst>
            <a:outerShdw blurRad="50800" dist="50800" dir="5400000" algn="ctr" rotWithShape="0">
              <a:sysClr val="window" lastClr="FFFFFF"/>
            </a:outerShdw>
          </a:effectLst>
        </p:spPr>
      </p:pic>
      <p:pic>
        <p:nvPicPr>
          <p:cNvPr id="4" name="Picture 3" descr="2018 TFG VEHICLE PERMIT.jpg"/>
          <p:cNvPicPr>
            <a:picLocks noChangeAspect="1"/>
          </p:cNvPicPr>
          <p:nvPr/>
        </p:nvPicPr>
        <p:blipFill>
          <a:blip r:embed="rId6"/>
          <a:stretch>
            <a:fillRect/>
          </a:stretch>
        </p:blipFill>
        <p:spPr>
          <a:xfrm>
            <a:off x="8792100" y="689143"/>
            <a:ext cx="1081967" cy="670537"/>
          </a:xfrm>
          <a:prstGeom prst="rect">
            <a:avLst/>
          </a:prstGeom>
        </p:spPr>
      </p:pic>
    </p:spTree>
    <p:extLst>
      <p:ext uri="{BB962C8B-B14F-4D97-AF65-F5344CB8AC3E}">
        <p14:creationId xmlns:p14="http://schemas.microsoft.com/office/powerpoint/2010/main" val="3867716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solidFill>
                  <a:srgbClr val="FF0000"/>
                </a:solidFill>
              </a:rPr>
              <a:t>Public Safety Advisory</a:t>
            </a:r>
            <a:endParaRPr lang="en-US" dirty="0"/>
          </a:p>
        </p:txBody>
      </p:sp>
      <p:sp>
        <p:nvSpPr>
          <p:cNvPr id="3" name="Content Placeholder 2"/>
          <p:cNvSpPr>
            <a:spLocks noGrp="1"/>
          </p:cNvSpPr>
          <p:nvPr>
            <p:ph idx="1"/>
          </p:nvPr>
        </p:nvSpPr>
        <p:spPr>
          <a:xfrm>
            <a:off x="677334" y="1373189"/>
            <a:ext cx="8596668" cy="5383211"/>
          </a:xfrm>
        </p:spPr>
        <p:txBody>
          <a:bodyPr/>
          <a:lstStyle/>
          <a:p>
            <a:r>
              <a:rPr lang="en-US" sz="3600" dirty="0" smtClean="0"/>
              <a:t>Only take a ride in a licensed transportation-for hire vehicle operated by a permitted driver. </a:t>
            </a:r>
            <a:r>
              <a:rPr lang="en-US" sz="3600" dirty="0"/>
              <a:t>The City ensures a background check has been completed on </a:t>
            </a:r>
            <a:r>
              <a:rPr lang="en-US" sz="3600" dirty="0" smtClean="0"/>
              <a:t>drivers </a:t>
            </a:r>
            <a:r>
              <a:rPr lang="en-US" sz="3600" dirty="0"/>
              <a:t>and transportation-for-hire Company’s insurance has been checked.</a:t>
            </a:r>
          </a:p>
          <a:p>
            <a:endParaRPr lang="en-US" dirty="0"/>
          </a:p>
          <a:p>
            <a:pPr lvl="0"/>
            <a:endParaRPr lang="en-US" dirty="0"/>
          </a:p>
          <a:p>
            <a:pPr lvl="0"/>
            <a:endParaRPr lang="en-US" dirty="0"/>
          </a:p>
        </p:txBody>
      </p:sp>
    </p:spTree>
    <p:extLst>
      <p:ext uri="{BB962C8B-B14F-4D97-AF65-F5344CB8AC3E}">
        <p14:creationId xmlns:p14="http://schemas.microsoft.com/office/powerpoint/2010/main" val="427169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solidFill>
                  <a:srgbClr val="FF0000"/>
                </a:solidFill>
              </a:rPr>
              <a:t>Public Safety </a:t>
            </a:r>
            <a:r>
              <a:rPr lang="en-US" b="1" dirty="0" smtClean="0">
                <a:solidFill>
                  <a:srgbClr val="FF0000"/>
                </a:solidFill>
              </a:rPr>
              <a:t>Advisory</a:t>
            </a:r>
            <a:r>
              <a:rPr lang="en-US" b="1" dirty="0" smtClean="0"/>
              <a:t> </a:t>
            </a:r>
            <a:r>
              <a:rPr lang="en-US" sz="2000" b="1" dirty="0" err="1" smtClean="0"/>
              <a:t>cont</a:t>
            </a:r>
            <a:r>
              <a:rPr lang="en-US" sz="2000" b="1" dirty="0" smtClean="0"/>
              <a:t> . . .</a:t>
            </a:r>
            <a:endParaRPr lang="en-US" sz="2000" dirty="0"/>
          </a:p>
        </p:txBody>
      </p:sp>
      <p:sp>
        <p:nvSpPr>
          <p:cNvPr id="3" name="Content Placeholder 2"/>
          <p:cNvSpPr>
            <a:spLocks noGrp="1"/>
          </p:cNvSpPr>
          <p:nvPr>
            <p:ph idx="1"/>
          </p:nvPr>
        </p:nvSpPr>
        <p:spPr>
          <a:xfrm>
            <a:off x="677334" y="1373189"/>
            <a:ext cx="8596668" cy="5383211"/>
          </a:xfrm>
        </p:spPr>
        <p:txBody>
          <a:bodyPr/>
          <a:lstStyle/>
          <a:p>
            <a:r>
              <a:rPr lang="en-US" b="1" dirty="0" smtClean="0"/>
              <a:t>Four </a:t>
            </a:r>
            <a:r>
              <a:rPr lang="en-US" b="1" dirty="0"/>
              <a:t>key things to look for before taking a ride in a </a:t>
            </a:r>
            <a:r>
              <a:rPr lang="en-US" b="1" dirty="0" err="1"/>
              <a:t>hailable</a:t>
            </a:r>
            <a:r>
              <a:rPr lang="en-US" b="1" dirty="0"/>
              <a:t>/taxi vehicle, limousine, rideshare or shuttle vehicle in the city of </a:t>
            </a:r>
            <a:r>
              <a:rPr lang="en-US" b="1" dirty="0" smtClean="0"/>
              <a:t>Dallas:</a:t>
            </a:r>
            <a:endParaRPr lang="en-US" dirty="0"/>
          </a:p>
          <a:p>
            <a:pPr lvl="1"/>
            <a:r>
              <a:rPr lang="en-US" b="1" dirty="0"/>
              <a:t>The vehicle has a current permit on the passenger’s side of the front </a:t>
            </a:r>
            <a:r>
              <a:rPr lang="en-US" b="1" dirty="0" smtClean="0"/>
              <a:t>windshield. 	</a:t>
            </a:r>
          </a:p>
          <a:p>
            <a:endParaRPr lang="en-US" b="1" dirty="0" smtClean="0"/>
          </a:p>
          <a:p>
            <a:pPr lvl="1"/>
            <a:r>
              <a:rPr lang="en-US" b="1" dirty="0" smtClean="0"/>
              <a:t>A </a:t>
            </a:r>
            <a:r>
              <a:rPr lang="en-US" b="1" dirty="0"/>
              <a:t>display visible to passengers inside the vehicle which clearly shows the driver’s first name, picture, driver permit number and vehicle permit number</a:t>
            </a:r>
            <a:r>
              <a:rPr lang="en-US" b="1" dirty="0" smtClean="0"/>
              <a:t>.</a:t>
            </a:r>
          </a:p>
          <a:p>
            <a:pPr lvl="1"/>
            <a:r>
              <a:rPr lang="en-US" b="1" dirty="0" err="1"/>
              <a:t>Hailable</a:t>
            </a:r>
            <a:r>
              <a:rPr lang="en-US" b="1" dirty="0"/>
              <a:t>/Taxi vehicles must have a roof mounted top light (example below) and the following information on at least one door on each side of the vehicle:  the name of the operating authority company, vehicle permit number and rate of fare</a:t>
            </a:r>
            <a:r>
              <a:rPr lang="en-US" b="1" dirty="0" smtClean="0"/>
              <a:t>.	</a:t>
            </a:r>
          </a:p>
          <a:p>
            <a:pPr lvl="1"/>
            <a:r>
              <a:rPr lang="en-US" b="1" dirty="0"/>
              <a:t> </a:t>
            </a:r>
            <a:r>
              <a:rPr lang="en-US" b="1" dirty="0" smtClean="0"/>
              <a:t>All </a:t>
            </a:r>
            <a:r>
              <a:rPr lang="en-US" b="1" dirty="0"/>
              <a:t>transportation-for-hire drivers must have a City issued permit to operate a transportation-for-hire </a:t>
            </a:r>
            <a:r>
              <a:rPr lang="en-US" b="1" dirty="0" smtClean="0"/>
              <a:t>vehicle.</a:t>
            </a:r>
            <a:endParaRPr lang="en-US" dirty="0"/>
          </a:p>
          <a:p>
            <a:endParaRPr lang="en-US" dirty="0"/>
          </a:p>
          <a:p>
            <a:pPr lvl="0"/>
            <a:endParaRPr lang="en-US" dirty="0"/>
          </a:p>
          <a:p>
            <a:pPr lvl="0"/>
            <a:endParaRPr lang="en-US" dirty="0"/>
          </a:p>
        </p:txBody>
      </p:sp>
      <p:pic>
        <p:nvPicPr>
          <p:cNvPr id="13" name="Picture 1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84565" y="2406894"/>
            <a:ext cx="1068705" cy="666115"/>
          </a:xfrm>
          <a:prstGeom prst="rect">
            <a:avLst/>
          </a:prstGeom>
          <a:noFill/>
          <a:ln>
            <a:noFill/>
          </a:ln>
        </p:spPr>
      </p:pic>
      <p:pic>
        <p:nvPicPr>
          <p:cNvPr id="14" name="Picture 13" descr="C:\Users\sheldon.klain\Pictures\Taxi Light.jpg"/>
          <p:cNvPicPr/>
          <p:nvPr/>
        </p:nvPicPr>
        <p:blipFill>
          <a:blip r:embed="rId4">
            <a:extLst>
              <a:ext uri="{28A0092B-C50C-407E-A947-70E740481C1C}">
                <a14:useLocalDpi xmlns:a14="http://schemas.microsoft.com/office/drawing/2010/main" val="0"/>
              </a:ext>
            </a:extLst>
          </a:blip>
          <a:srcRect/>
          <a:stretch>
            <a:fillRect/>
          </a:stretch>
        </p:blipFill>
        <p:spPr bwMode="auto">
          <a:xfrm>
            <a:off x="4240212" y="4432935"/>
            <a:ext cx="561975" cy="405130"/>
          </a:xfrm>
          <a:prstGeom prst="rect">
            <a:avLst/>
          </a:prstGeom>
          <a:noFill/>
          <a:ln>
            <a:noFill/>
          </a:ln>
        </p:spPr>
      </p:pic>
      <p:pic>
        <p:nvPicPr>
          <p:cNvPr id="6" name="Picture 5" descr="cid:image001.jpg@01D07E6B.D6BCEB10"/>
          <p:cNvPicPr/>
          <p:nvPr/>
        </p:nvPicPr>
        <p:blipFill>
          <a:blip r:embed="rId5" r:link="rId6" cstate="print">
            <a:extLst>
              <a:ext uri="{28A0092B-C50C-407E-A947-70E740481C1C}">
                <a14:useLocalDpi xmlns:a14="http://schemas.microsoft.com/office/drawing/2010/main" val="0"/>
              </a:ext>
            </a:extLst>
          </a:blip>
          <a:srcRect/>
          <a:stretch>
            <a:fillRect/>
          </a:stretch>
        </p:blipFill>
        <p:spPr bwMode="auto">
          <a:xfrm>
            <a:off x="3787774" y="5567680"/>
            <a:ext cx="1466850" cy="769620"/>
          </a:xfrm>
          <a:prstGeom prst="rect">
            <a:avLst/>
          </a:prstGeom>
          <a:noFill/>
          <a:ln>
            <a:noFill/>
          </a:ln>
          <a:effectLst>
            <a:outerShdw blurRad="50800" dist="50800" dir="5400000" algn="ctr" rotWithShape="0">
              <a:sysClr val="window" lastClr="FFFFFF"/>
            </a:outerShdw>
          </a:effectLst>
        </p:spPr>
      </p:pic>
      <p:pic>
        <p:nvPicPr>
          <p:cNvPr id="4" name="Picture 3" descr="2018 TFG VEHICLE PERMIT.jpg"/>
          <p:cNvPicPr>
            <a:picLocks noChangeAspect="1"/>
          </p:cNvPicPr>
          <p:nvPr/>
        </p:nvPicPr>
        <p:blipFill>
          <a:blip r:embed="rId7"/>
          <a:stretch>
            <a:fillRect/>
          </a:stretch>
        </p:blipFill>
        <p:spPr>
          <a:xfrm>
            <a:off x="5428371" y="2390163"/>
            <a:ext cx="1081967" cy="670537"/>
          </a:xfrm>
          <a:prstGeom prst="rect">
            <a:avLst/>
          </a:prstGeom>
        </p:spPr>
      </p:pic>
    </p:spTree>
    <p:extLst>
      <p:ext uri="{BB962C8B-B14F-4D97-AF65-F5344CB8AC3E}">
        <p14:creationId xmlns:p14="http://schemas.microsoft.com/office/powerpoint/2010/main" val="3485854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t>Fare and Rate Requirements</a:t>
            </a:r>
            <a:endParaRPr lang="en-US" sz="2000" dirty="0"/>
          </a:p>
        </p:txBody>
      </p:sp>
      <p:sp>
        <p:nvSpPr>
          <p:cNvPr id="3" name="Content Placeholder 2"/>
          <p:cNvSpPr>
            <a:spLocks noGrp="1"/>
          </p:cNvSpPr>
          <p:nvPr>
            <p:ph idx="1"/>
          </p:nvPr>
        </p:nvSpPr>
        <p:spPr>
          <a:xfrm>
            <a:off x="677334" y="1373189"/>
            <a:ext cx="8596668" cy="5383211"/>
          </a:xfrm>
        </p:spPr>
        <p:txBody>
          <a:bodyPr>
            <a:normAutofit fontScale="92500" lnSpcReduction="20000"/>
          </a:bodyPr>
          <a:lstStyle/>
          <a:p>
            <a:pPr marL="0" indent="0">
              <a:buNone/>
            </a:pPr>
            <a:r>
              <a:rPr lang="en-US" sz="2000" dirty="0"/>
              <a:t>Hailable vehicles shall not charge any fare for providing transportation-for-hire service in the city that exceeds the maximum rates of fare authorized by the following schedule:</a:t>
            </a:r>
          </a:p>
          <a:p>
            <a:r>
              <a:rPr lang="en-US" sz="2000" u="sng" dirty="0"/>
              <a:t>General fares</a:t>
            </a:r>
            <a:r>
              <a:rPr lang="en-US" sz="2000" dirty="0"/>
              <a:t>.Initial meter drop  $2.25</a:t>
            </a:r>
          </a:p>
          <a:p>
            <a:r>
              <a:rPr lang="en-US" sz="2000" dirty="0"/>
              <a:t>Each 1/9 mile  $0.20</a:t>
            </a:r>
          </a:p>
          <a:p>
            <a:r>
              <a:rPr lang="en-US" sz="2000" dirty="0"/>
              <a:t>Traffic delay time/waiting time, per 1- 1/2 minutes  $0.45</a:t>
            </a:r>
          </a:p>
          <a:p>
            <a:r>
              <a:rPr lang="en-US" sz="2000" dirty="0"/>
              <a:t>Each extra passenger (up to manufacturer’s rated seating capacity)  $2.00</a:t>
            </a:r>
          </a:p>
          <a:p>
            <a:r>
              <a:rPr lang="en-US" sz="2000" u="sng" dirty="0"/>
              <a:t>Love Field Airport fares</a:t>
            </a:r>
            <a:r>
              <a:rPr lang="en-US" sz="2000" dirty="0"/>
              <a:t>.Each passenger-carrying trip departing from the airport (in addition to the general fare)  $0.50</a:t>
            </a:r>
          </a:p>
          <a:p>
            <a:r>
              <a:rPr lang="en-US" sz="2000" dirty="0"/>
              <a:t>Minimum charge for each trip departing from the airport  $8.00</a:t>
            </a:r>
          </a:p>
          <a:p>
            <a:r>
              <a:rPr lang="en-US" sz="2000" dirty="0"/>
              <a:t>Flat rate for each trip either originating at the airport and terminating at a location within the Dallas Central Business District area or originating at a location within the Dallas Central Business District area and terminating at the airport $21.00</a:t>
            </a:r>
          </a:p>
          <a:p>
            <a:r>
              <a:rPr lang="en-US" sz="2000" dirty="0"/>
              <a:t>Flat rate for each trip either originating at the airport and terminating at a location within the Dallas Market Center area or originating at a location within the Dallas Market Center area and terminating at the airport $18.00</a:t>
            </a:r>
            <a:endParaRPr lang="en-US" sz="2000" b="1" dirty="0"/>
          </a:p>
          <a:p>
            <a:endParaRPr lang="en-US" sz="2000" dirty="0"/>
          </a:p>
        </p:txBody>
      </p:sp>
    </p:spTree>
    <p:extLst>
      <p:ext uri="{BB962C8B-B14F-4D97-AF65-F5344CB8AC3E}">
        <p14:creationId xmlns:p14="http://schemas.microsoft.com/office/powerpoint/2010/main" val="279491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t>Fare and Rate Requirements</a:t>
            </a:r>
            <a:endParaRPr lang="en-US" sz="2000" dirty="0"/>
          </a:p>
        </p:txBody>
      </p:sp>
      <p:sp>
        <p:nvSpPr>
          <p:cNvPr id="3" name="Content Placeholder 2"/>
          <p:cNvSpPr>
            <a:spLocks noGrp="1"/>
          </p:cNvSpPr>
          <p:nvPr>
            <p:ph idx="1"/>
          </p:nvPr>
        </p:nvSpPr>
        <p:spPr>
          <a:xfrm>
            <a:off x="677334" y="1373189"/>
            <a:ext cx="8596668" cy="5383211"/>
          </a:xfrm>
        </p:spPr>
        <p:txBody>
          <a:bodyPr>
            <a:normAutofit fontScale="85000" lnSpcReduction="20000"/>
          </a:bodyPr>
          <a:lstStyle/>
          <a:p>
            <a:r>
              <a:rPr lang="en-US" sz="2000" u="sng" dirty="0"/>
              <a:t>Dallas-Fort Worth International Airport fares</a:t>
            </a:r>
            <a:r>
              <a:rPr lang="en-US" sz="2000" dirty="0"/>
              <a:t>.</a:t>
            </a:r>
          </a:p>
          <a:p>
            <a:r>
              <a:rPr lang="en-US" sz="2000" dirty="0"/>
              <a:t>Minimum charge for each terminal transfer  $7.00</a:t>
            </a:r>
          </a:p>
          <a:p>
            <a:r>
              <a:rPr lang="en-US" sz="2000" dirty="0"/>
              <a:t>Minimum charge for each trip that requires exiting the Airport parking plaza and terminates inside of airport property  $14.50</a:t>
            </a:r>
          </a:p>
          <a:p>
            <a:r>
              <a:rPr lang="en-US" sz="2000" dirty="0"/>
              <a:t>Minimum charge for each trip that requires exiting the Airport parking plaza and terminates outside of airport property  $17.00</a:t>
            </a:r>
          </a:p>
          <a:p>
            <a:r>
              <a:rPr lang="en-US" sz="2000" dirty="0"/>
              <a:t>Flat rate for each trip either originating at the airport and terminating at a location within the Dallas Central Business District area or originating at a location within the Dallas Central Business District area and terminating at the airport  $45.00</a:t>
            </a:r>
          </a:p>
          <a:p>
            <a:r>
              <a:rPr lang="en-US" sz="2000" dirty="0"/>
              <a:t>Flat rate for each trip either originating at the airport and terminating at a location within the Dallas Market Center area or originating at a location within the Dallas Market Center area and terminating at the airport  $37.00</a:t>
            </a:r>
          </a:p>
          <a:p>
            <a:r>
              <a:rPr lang="en-US" sz="2000" u="sng" dirty="0"/>
              <a:t>Gasoline surcharge</a:t>
            </a:r>
            <a:r>
              <a:rPr lang="en-US" sz="2000" dirty="0"/>
              <a:t>.A gasoline surcharge approved by the director may be added to a hailable vehicle fare when the average weekly retail price of regular grade gasoline in the State of Texas exceeds $2.00 per gallon as determined by the United States Department of Energy, Energy Information Administration.</a:t>
            </a:r>
          </a:p>
          <a:p>
            <a:r>
              <a:rPr lang="en-US" sz="2000" dirty="0"/>
              <a:t>The gasoline surcharge will be calculated in $0.50 increments and applied per trip. For every $0.50 increase or decrease in the average price per gallon of gasoline above the $2.00 threshold, the per trip surcharge fee will be adjusted $0.50 up or down to reflect the change in the average gasoline price.</a:t>
            </a:r>
            <a:endParaRPr lang="en-US" dirty="0"/>
          </a:p>
        </p:txBody>
      </p:sp>
    </p:spTree>
    <p:extLst>
      <p:ext uri="{BB962C8B-B14F-4D97-AF65-F5344CB8AC3E}">
        <p14:creationId xmlns:p14="http://schemas.microsoft.com/office/powerpoint/2010/main" val="3789462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9500"/>
          </a:xfrm>
        </p:spPr>
        <p:txBody>
          <a:bodyPr>
            <a:normAutofit fontScale="90000"/>
          </a:bodyPr>
          <a:lstStyle/>
          <a:p>
            <a:pPr algn="ctr"/>
            <a:r>
              <a:rPr lang="en-US" dirty="0"/>
              <a:t> </a:t>
            </a:r>
            <a:br>
              <a:rPr lang="en-US" dirty="0"/>
            </a:br>
            <a:r>
              <a:rPr lang="en-US" b="1" dirty="0"/>
              <a:t>Additional Hailable Requirements</a:t>
            </a:r>
            <a:endParaRPr lang="en-US" sz="2000" dirty="0"/>
          </a:p>
        </p:txBody>
      </p:sp>
      <p:sp>
        <p:nvSpPr>
          <p:cNvPr id="3" name="Content Placeholder 2"/>
          <p:cNvSpPr>
            <a:spLocks noGrp="1"/>
          </p:cNvSpPr>
          <p:nvPr>
            <p:ph idx="1"/>
          </p:nvPr>
        </p:nvSpPr>
        <p:spPr>
          <a:xfrm>
            <a:off x="677334" y="1373189"/>
            <a:ext cx="8596668" cy="5383211"/>
          </a:xfrm>
        </p:spPr>
        <p:txBody>
          <a:bodyPr>
            <a:normAutofit fontScale="70000" lnSpcReduction="20000"/>
          </a:bodyPr>
          <a:lstStyle/>
          <a:p>
            <a:pPr marL="0" indent="0">
              <a:buNone/>
            </a:pPr>
            <a:r>
              <a:rPr lang="en-US" sz="2000" dirty="0"/>
              <a:t>Each driver of a hailable vehicle shall charge the rates of fare in accordance with the following terms and conditions:      </a:t>
            </a:r>
          </a:p>
          <a:p>
            <a:r>
              <a:rPr lang="en-US" sz="2000" dirty="0"/>
              <a:t>The Dallas Central Business District, which is the area bounded by Woodall Rodgers Freeway on the north, Central Expressway on the east, R. L. Thornton Freeway on the south, and Stemmons Freeway on the west; and all points located within 1,000 feet of the Dallas Central Business District boundaries: </a:t>
            </a:r>
          </a:p>
          <a:p>
            <a:r>
              <a:rPr lang="en-US" sz="2000" dirty="0"/>
              <a:t>The Dallas Market Center, which is the area bounded by Medical District Drive on the northwest, Harry Hines Boulevard on the northeast, Oak Lawn Avenue on the southeast, and Irving Boulevard on the southwest</a:t>
            </a:r>
          </a:p>
          <a:p>
            <a:r>
              <a:rPr lang="en-US" sz="2000" dirty="0"/>
              <a:t>All points located within 1,000 feet of the Dallas Market Center boundaries</a:t>
            </a:r>
          </a:p>
          <a:p>
            <a:r>
              <a:rPr lang="en-US" sz="2000" dirty="0"/>
              <a:t>Extra passengers” means the total number of passengers, less one, riding in the same vehicle whether or not going to the same destination.</a:t>
            </a:r>
          </a:p>
          <a:p>
            <a:r>
              <a:rPr lang="en-US" sz="2000" dirty="0"/>
              <a:t>Traffic delay time” is that time, as set and determined by the meter, during which the vehicle is stopped in traffic or proceeding at a speed of less than 11.5 miles per hour due to traffic conditions.</a:t>
            </a:r>
          </a:p>
          <a:p>
            <a:r>
              <a:rPr lang="en-US" sz="2000" dirty="0"/>
              <a:t>Waiting time may be charged only when a passenger or party requests a vehicle to wait and be held exclusively for the use of that passenger or party.</a:t>
            </a:r>
          </a:p>
          <a:p>
            <a:r>
              <a:rPr lang="en-US" sz="2000" dirty="0"/>
              <a:t>Passengers in the same vehicle traveling between the same points must be considered as one trip, and a multiple fare may not be charged. The only extra charge permitted for additional passengers is the $2.00</a:t>
            </a:r>
          </a:p>
          <a:p>
            <a:r>
              <a:rPr lang="en-US" sz="2000" dirty="0"/>
              <a:t>A passenger or party must reimburse the driver for all lawful tolls paid during the time of engagement only if the passenger or party was notified of the toll route beforehand by the driver and did not object to the toll route.</a:t>
            </a:r>
          </a:p>
          <a:p>
            <a:r>
              <a:rPr lang="en-US" sz="2000" dirty="0"/>
              <a:t>All credit card payments must use a secure credit card processing method that encrypts information transmitted to authenticate a credit card payment transaction for approval.</a:t>
            </a:r>
          </a:p>
        </p:txBody>
      </p:sp>
    </p:spTree>
    <p:extLst>
      <p:ext uri="{BB962C8B-B14F-4D97-AF65-F5344CB8AC3E}">
        <p14:creationId xmlns:p14="http://schemas.microsoft.com/office/powerpoint/2010/main" val="19314813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CH Document" ma:contentTypeID="0x0101006231C44AAE66B44EB88FB533531EDA16006916EE5D7B24514B8B2D8B257DCD7FA6" ma:contentTypeVersion="5" ma:contentTypeDescription="DCH Document" ma:contentTypeScope="" ma:versionID="fbdb3d00e24cf6f9842c71ebcbcc6a1f">
  <xsd:schema xmlns:xsd="http://www.w3.org/2001/XMLSchema" xmlns:xs="http://www.w3.org/2001/XMLSchema" xmlns:p="http://schemas.microsoft.com/office/2006/metadata/properties" xmlns:ns3="8ad7be8f-b458-469b-92b4-fcac72cb987d" xmlns:ns4="http://schemas.microsoft.com/sharepoint.v3" targetNamespace="http://schemas.microsoft.com/office/2006/metadata/properties" ma:root="true" ma:fieldsID="a1cff84b213d41053ddebfeb003a190c" ns3:_="" ns4:_="">
    <xsd:import namespace="8ad7be8f-b458-469b-92b4-fcac72cb987d"/>
    <xsd:import namespace="http://schemas.microsoft.com/sharepoint.v3"/>
    <xsd:element name="properties">
      <xsd:complexType>
        <xsd:sequence>
          <xsd:element name="documentManagement">
            <xsd:complexType>
              <xsd:all>
                <xsd:element ref="ns3:Setting" minOccurs="0"/>
                <xsd:element ref="ns4:Category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d7be8f-b458-469b-92b4-fcac72cb987d" elementFormDefault="qualified">
    <xsd:import namespace="http://schemas.microsoft.com/office/2006/documentManagement/types"/>
    <xsd:import namespace="http://schemas.microsoft.com/office/infopath/2007/PartnerControls"/>
    <xsd:element name="Setting" ma:index="10" nillable="true" ma:displayName="Setting" ma:default="pagelayout" ma:internalName="Setting">
      <xsd:complexType>
        <xsd:complexContent>
          <xsd:extension base="dms:MultiChoice">
            <xsd:sequence>
              <xsd:element name="Value" maxOccurs="unbounded" minOccurs="0" nillable="true">
                <xsd:simpleType>
                  <xsd:restriction base="dms:Choice">
                    <xsd:enumeration value="normal"/>
                    <xsd:enumeration value="pagelayout"/>
                    <xsd:enumeration value="homepage"/>
                    <xsd:enumeration value="welcomepage"/>
                    <xsd:enumeration value="featurepage"/>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11" nillable="true" ma:displayName="Description" ma:internalName="CategoryDescript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9"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ma:index="8"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Description xmlns="http://schemas.microsoft.com/sharepoint.v3" xsi:nil="true"/>
    <Setting xmlns="8ad7be8f-b458-469b-92b4-fcac72cb987d">
      <Value>normal</Value>
    </Setting>
  </documentManagement>
</p:properties>
</file>

<file path=customXml/itemProps1.xml><?xml version="1.0" encoding="utf-8"?>
<ds:datastoreItem xmlns:ds="http://schemas.openxmlformats.org/officeDocument/2006/customXml" ds:itemID="{5C9080CC-9B23-4500-9F86-5EC3A0912F52}">
  <ds:schemaRefs>
    <ds:schemaRef ds:uri="http://schemas.microsoft.com/sharepoint/v3/contenttype/forms"/>
  </ds:schemaRefs>
</ds:datastoreItem>
</file>

<file path=customXml/itemProps2.xml><?xml version="1.0" encoding="utf-8"?>
<ds:datastoreItem xmlns:ds="http://schemas.openxmlformats.org/officeDocument/2006/customXml" ds:itemID="{08830099-9FD0-4104-A56A-DFAB9A6CBA73}"/>
</file>

<file path=customXml/itemProps3.xml><?xml version="1.0" encoding="utf-8"?>
<ds:datastoreItem xmlns:ds="http://schemas.openxmlformats.org/officeDocument/2006/customXml" ds:itemID="{0D15DBA8-5E82-4804-AECB-3C73D1B4377E}">
  <ds:schemaRefs>
    <ds:schemaRef ds:uri="http://purl.org/dc/elements/1.1/"/>
    <ds:schemaRef ds:uri="http://schemas.microsoft.com/office/2006/documentManagement/types"/>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Facet</Template>
  <TotalTime>426</TotalTime>
  <Words>428</Words>
  <Application>Microsoft Office PowerPoint</Application>
  <PresentationFormat>Widescreen</PresentationFormat>
  <Paragraphs>117</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vt:lpstr>
      <vt:lpstr>Times New Roman</vt:lpstr>
      <vt:lpstr>Trebuchet MS</vt:lpstr>
      <vt:lpstr>Wingdings 3</vt:lpstr>
      <vt:lpstr>Facet</vt:lpstr>
      <vt:lpstr>Transportation-for-Hire  Announcements</vt:lpstr>
      <vt:lpstr>  ATTENTION</vt:lpstr>
      <vt:lpstr>  ATTENTION</vt:lpstr>
      <vt:lpstr>  Requirements for a vehicle permit</vt:lpstr>
      <vt:lpstr>  Public Safety Advisory</vt:lpstr>
      <vt:lpstr>  Public Safety Advisory cont . . .</vt:lpstr>
      <vt:lpstr>  Fare and Rate Requirements</vt:lpstr>
      <vt:lpstr>  Fare and Rate Requirements</vt:lpstr>
      <vt:lpstr>  Additional Hailable Requirements</vt:lpstr>
      <vt:lpstr>  Permitted Driver </vt:lpstr>
      <vt:lpstr>  Relevant Sections of the City of Dallas Transportation-for-Hire Ordinance </vt:lpstr>
      <vt:lpstr>  Relevant Sections of the City of Dallas Transportation-for-Hire Ordinance cont… </vt:lpstr>
      <vt:lpstr>  Relevant Sections of the City of Dallas Transportation-for-Hire Ordinance cont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ANNOUNCEMENTS</dc:title>
  <dc:creator>Africa, Ray</dc:creator>
  <cp:lastModifiedBy>Africa, Ray</cp:lastModifiedBy>
  <cp:revision>76</cp:revision>
  <dcterms:created xsi:type="dcterms:W3CDTF">2015-12-21T18:00:39Z</dcterms:created>
  <dcterms:modified xsi:type="dcterms:W3CDTF">2020-11-24T13:57:08Z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0x0101006231C44AAE66B44EB88FB533531EDA16006916EE5D7B24514B8B2D8B257DCD7FA6</vt:lpwstr>
  </property>
  <property fmtid="{D5CDD505-2E9C-101B-9397-08002B2CF9AE}" pid="3" name="Order">
    <vt:r8>32100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