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5"/>
  </p:sldMasterIdLst>
  <p:notesMasterIdLst>
    <p:notesMasterId r:id="rId50"/>
  </p:notesMasterIdLst>
  <p:sldIdLst>
    <p:sldId id="256" r:id="rId6"/>
    <p:sldId id="331" r:id="rId7"/>
    <p:sldId id="287" r:id="rId8"/>
    <p:sldId id="258" r:id="rId9"/>
    <p:sldId id="259" r:id="rId10"/>
    <p:sldId id="260" r:id="rId11"/>
    <p:sldId id="261" r:id="rId12"/>
    <p:sldId id="257" r:id="rId13"/>
    <p:sldId id="322" r:id="rId14"/>
    <p:sldId id="276" r:id="rId15"/>
    <p:sldId id="288" r:id="rId16"/>
    <p:sldId id="305" r:id="rId17"/>
    <p:sldId id="265" r:id="rId18"/>
    <p:sldId id="315" r:id="rId19"/>
    <p:sldId id="289" r:id="rId20"/>
    <p:sldId id="266" r:id="rId21"/>
    <p:sldId id="268" r:id="rId22"/>
    <p:sldId id="291" r:id="rId23"/>
    <p:sldId id="292" r:id="rId24"/>
    <p:sldId id="286" r:id="rId25"/>
    <p:sldId id="281" r:id="rId26"/>
    <p:sldId id="314" r:id="rId27"/>
    <p:sldId id="311" r:id="rId28"/>
    <p:sldId id="293" r:id="rId29"/>
    <p:sldId id="294" r:id="rId30"/>
    <p:sldId id="269" r:id="rId31"/>
    <p:sldId id="290" r:id="rId32"/>
    <p:sldId id="270" r:id="rId33"/>
    <p:sldId id="273" r:id="rId34"/>
    <p:sldId id="316" r:id="rId35"/>
    <p:sldId id="272" r:id="rId36"/>
    <p:sldId id="300" r:id="rId37"/>
    <p:sldId id="301" r:id="rId38"/>
    <p:sldId id="302" r:id="rId39"/>
    <p:sldId id="263" r:id="rId40"/>
    <p:sldId id="303" r:id="rId41"/>
    <p:sldId id="317" r:id="rId42"/>
    <p:sldId id="304" r:id="rId43"/>
    <p:sldId id="307" r:id="rId44"/>
    <p:sldId id="308" r:id="rId45"/>
    <p:sldId id="309" r:id="rId46"/>
    <p:sldId id="320" r:id="rId47"/>
    <p:sldId id="321" r:id="rId48"/>
    <p:sldId id="310"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417C"/>
    <a:srgbClr val="114783"/>
    <a:srgbClr val="0E35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2" autoAdjust="0"/>
    <p:restoredTop sz="93792" autoAdjust="0"/>
  </p:normalViewPr>
  <p:slideViewPr>
    <p:cSldViewPr snapToGrid="0">
      <p:cViewPr varScale="1">
        <p:scale>
          <a:sx n="107" d="100"/>
          <a:sy n="107" d="100"/>
        </p:scale>
        <p:origin x="177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ableStyles" Target="tableStyles.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852DF-3319-4828-9D9E-ABB651E7540B}" type="datetimeFigureOut">
              <a:rPr lang="en-US"/>
              <a:t>10/27/2022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60C811-CC14-4521-99CF-FC62A8F65413}" type="slidenum">
              <a:rPr lang="en-US"/>
              <a:t>‹#›</a:t>
            </a:fld>
            <a:endParaRPr lang="en-US" dirty="0"/>
          </a:p>
        </p:txBody>
      </p:sp>
    </p:spTree>
    <p:extLst>
      <p:ext uri="{BB962C8B-B14F-4D97-AF65-F5344CB8AC3E}">
        <p14:creationId xmlns:p14="http://schemas.microsoft.com/office/powerpoint/2010/main" val="390487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60C811-CC14-4521-99CF-FC62A8F65413}" type="slidenum">
              <a:rPr lang="en-US" smtClean="0"/>
              <a:t>35</a:t>
            </a:fld>
            <a:endParaRPr lang="en-US" dirty="0"/>
          </a:p>
        </p:txBody>
      </p:sp>
    </p:spTree>
    <p:extLst>
      <p:ext uri="{BB962C8B-B14F-4D97-AF65-F5344CB8AC3E}">
        <p14:creationId xmlns:p14="http://schemas.microsoft.com/office/powerpoint/2010/main" val="3324138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60C811-CC14-4521-99CF-FC62A8F65413}" type="slidenum">
              <a:rPr lang="en-US" smtClean="0"/>
              <a:t>43</a:t>
            </a:fld>
            <a:endParaRPr lang="en-US" dirty="0"/>
          </a:p>
        </p:txBody>
      </p:sp>
    </p:spTree>
    <p:extLst>
      <p:ext uri="{BB962C8B-B14F-4D97-AF65-F5344CB8AC3E}">
        <p14:creationId xmlns:p14="http://schemas.microsoft.com/office/powerpoint/2010/main" val="4535262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a:xfrm>
            <a:off x="2743973" y="5870576"/>
            <a:ext cx="3932137" cy="377825"/>
          </a:xfrm>
        </p:spPr>
        <p:txBody>
          <a:bodyPr/>
          <a:lstStyle/>
          <a:p>
            <a:endParaRPr lang="en-US" dirty="0"/>
          </a:p>
        </p:txBody>
      </p:sp>
      <p:sp>
        <p:nvSpPr>
          <p:cNvPr id="6" name="Slide Number Placeholder 5"/>
          <p:cNvSpPr>
            <a:spLocks noGrp="1"/>
          </p:cNvSpPr>
          <p:nvPr>
            <p:ph type="sldNum" sz="quarter" idx="12"/>
          </p:nvPr>
        </p:nvSpPr>
        <p:spPr>
          <a:xfrm>
            <a:off x="8040685" y="5870576"/>
            <a:ext cx="417516"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2293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dirty="0"/>
              <a:t>Click icon to add picture</a:t>
            </a:r>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223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7621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3"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1343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03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4455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7822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3513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9280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8700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6528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878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641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0429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3184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2243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dirty="0"/>
              <a:t>Click icon to add picture</a:t>
            </a:r>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5728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10/27/2022</a:t>
            </a:fld>
            <a:endParaRPr lang="en-US" dirty="0"/>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5600916"/>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epa.gov/brownfield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hyperlink" Target="https://www.epa.gov/brownfields/frequently-asked-questions-about-multipurpose-assessment-rlf-and-cleanup-grants" TargetMode="External"/><Relationship Id="rId4" Type="http://schemas.openxmlformats.org/officeDocument/2006/relationships/hyperlink" Target="https://www.epa.gov/brownfields/brownfields-and-land-revitalization-region-6"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C288-C726-46C6-9B6F-0CFA106350EE}"/>
              </a:ext>
            </a:extLst>
          </p:cNvPr>
          <p:cNvSpPr>
            <a:spLocks noGrp="1"/>
          </p:cNvSpPr>
          <p:nvPr>
            <p:ph type="ctrTitle"/>
          </p:nvPr>
        </p:nvSpPr>
        <p:spPr>
          <a:xfrm>
            <a:off x="2608137" y="914400"/>
            <a:ext cx="5714228" cy="807092"/>
          </a:xfrm>
        </p:spPr>
        <p:txBody>
          <a:bodyPr/>
          <a:lstStyle/>
          <a:p>
            <a:r>
              <a:rPr lang="en-US" dirty="0">
                <a:latin typeface="+mn-lt"/>
              </a:rPr>
              <a:t>Liability</a:t>
            </a:r>
            <a:r>
              <a:rPr lang="en-US" dirty="0"/>
              <a:t> &amp; ELIGIBILITY </a:t>
            </a:r>
          </a:p>
        </p:txBody>
      </p:sp>
      <p:sp>
        <p:nvSpPr>
          <p:cNvPr id="3" name="Subtitle 2">
            <a:extLst>
              <a:ext uri="{FF2B5EF4-FFF2-40B4-BE49-F238E27FC236}">
                <a16:creationId xmlns:a16="http://schemas.microsoft.com/office/drawing/2014/main" id="{DD6385FB-D04C-40D2-A005-7FB0C93B8A8C}"/>
              </a:ext>
            </a:extLst>
          </p:cNvPr>
          <p:cNvSpPr>
            <a:spLocks noGrp="1"/>
          </p:cNvSpPr>
          <p:nvPr>
            <p:ph type="subTitle" idx="1"/>
          </p:nvPr>
        </p:nvSpPr>
        <p:spPr>
          <a:xfrm>
            <a:off x="1416238" y="1658433"/>
            <a:ext cx="6906127" cy="1077219"/>
          </a:xfrm>
        </p:spPr>
        <p:txBody>
          <a:bodyPr>
            <a:normAutofit/>
          </a:bodyPr>
          <a:lstStyle/>
          <a:p>
            <a:pPr>
              <a:spcAft>
                <a:spcPts val="0"/>
              </a:spcAft>
            </a:pPr>
            <a:r>
              <a:rPr lang="en-US" sz="2400" dirty="0"/>
              <a:t>What</a:t>
            </a:r>
            <a:r>
              <a:rPr lang="en-US" sz="2400" dirty="0">
                <a:solidFill>
                  <a:srgbClr val="FFFF00"/>
                </a:solidFill>
              </a:rPr>
              <a:t> </a:t>
            </a:r>
            <a:r>
              <a:rPr lang="en-US" sz="2400" dirty="0"/>
              <a:t>YOU</a:t>
            </a:r>
            <a:r>
              <a:rPr lang="en-US" sz="2400" dirty="0">
                <a:solidFill>
                  <a:srgbClr val="FFFF00"/>
                </a:solidFill>
              </a:rPr>
              <a:t> </a:t>
            </a:r>
            <a:r>
              <a:rPr lang="en-US" sz="2400" dirty="0"/>
              <a:t>should know about </a:t>
            </a:r>
          </a:p>
          <a:p>
            <a:pPr>
              <a:spcAft>
                <a:spcPts val="0"/>
              </a:spcAft>
            </a:pPr>
            <a:r>
              <a:rPr lang="en-US" sz="2400" dirty="0"/>
              <a:t>CERCLA, BROWNFIELDS LAW AND THE BUILD act</a:t>
            </a:r>
          </a:p>
        </p:txBody>
      </p:sp>
      <p:pic>
        <p:nvPicPr>
          <p:cNvPr id="5" name="Picture 4">
            <a:extLst>
              <a:ext uri="{FF2B5EF4-FFF2-40B4-BE49-F238E27FC236}">
                <a16:creationId xmlns:a16="http://schemas.microsoft.com/office/drawing/2014/main" id="{D1850109-E751-48CF-A56D-7F4971900816}"/>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4" name="TextBox 3">
            <a:extLst>
              <a:ext uri="{FF2B5EF4-FFF2-40B4-BE49-F238E27FC236}">
                <a16:creationId xmlns:a16="http://schemas.microsoft.com/office/drawing/2014/main" id="{72CA0EE4-AA4F-403D-B862-2D8A99550FE4}"/>
              </a:ext>
            </a:extLst>
          </p:cNvPr>
          <p:cNvSpPr txBox="1"/>
          <p:nvPr/>
        </p:nvSpPr>
        <p:spPr>
          <a:xfrm>
            <a:off x="3366052" y="6156722"/>
            <a:ext cx="4956313" cy="383936"/>
          </a:xfrm>
          <a:prstGeom prst="rect">
            <a:avLst/>
          </a:prstGeom>
          <a:noFill/>
        </p:spPr>
        <p:txBody>
          <a:bodyPr wrap="square" rtlCol="0">
            <a:spAutoFit/>
          </a:bodyPr>
          <a:lstStyle/>
          <a:p>
            <a:pPr algn="r"/>
            <a:r>
              <a:rPr lang="en-US" dirty="0"/>
              <a:t>October 27, 2022</a:t>
            </a:r>
          </a:p>
        </p:txBody>
      </p:sp>
      <p:sp>
        <p:nvSpPr>
          <p:cNvPr id="6" name="TextBox 5">
            <a:extLst>
              <a:ext uri="{FF2B5EF4-FFF2-40B4-BE49-F238E27FC236}">
                <a16:creationId xmlns:a16="http://schemas.microsoft.com/office/drawing/2014/main" id="{04B09434-6675-4D36-A293-336F63196CCA}"/>
              </a:ext>
            </a:extLst>
          </p:cNvPr>
          <p:cNvSpPr txBox="1"/>
          <p:nvPr/>
        </p:nvSpPr>
        <p:spPr>
          <a:xfrm>
            <a:off x="469899" y="4232413"/>
            <a:ext cx="7497999" cy="1077218"/>
          </a:xfrm>
          <a:prstGeom prst="rect">
            <a:avLst/>
          </a:prstGeom>
          <a:noFill/>
        </p:spPr>
        <p:txBody>
          <a:bodyPr wrap="square" rtlCol="0">
            <a:spAutoFit/>
          </a:bodyPr>
          <a:lstStyle/>
          <a:p>
            <a:r>
              <a:rPr lang="en-US" sz="3200" dirty="0"/>
              <a:t>Jake Piehl</a:t>
            </a:r>
          </a:p>
          <a:p>
            <a:r>
              <a:rPr lang="en-US" sz="3200" dirty="0"/>
              <a:t>Brownfields Attorney, EPA Region 6</a:t>
            </a:r>
          </a:p>
        </p:txBody>
      </p:sp>
    </p:spTree>
    <p:extLst>
      <p:ext uri="{BB962C8B-B14F-4D97-AF65-F5344CB8AC3E}">
        <p14:creationId xmlns:p14="http://schemas.microsoft.com/office/powerpoint/2010/main" val="287813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C288-C726-46C6-9B6F-0CFA106350EE}"/>
              </a:ext>
            </a:extLst>
          </p:cNvPr>
          <p:cNvSpPr>
            <a:spLocks noGrp="1"/>
          </p:cNvSpPr>
          <p:nvPr>
            <p:ph type="ctrTitle"/>
          </p:nvPr>
        </p:nvSpPr>
        <p:spPr>
          <a:xfrm>
            <a:off x="2053389" y="1964267"/>
            <a:ext cx="6404812" cy="2421464"/>
          </a:xfrm>
        </p:spPr>
        <p:txBody>
          <a:bodyPr>
            <a:normAutofit fontScale="90000"/>
          </a:bodyPr>
          <a:lstStyle/>
          <a:p>
            <a:r>
              <a:rPr lang="en-US" dirty="0">
                <a:latin typeface="Calibri"/>
                <a:cs typeface="Calibri"/>
              </a:rPr>
              <a:t>Better Utilization of Investments leading to Development</a:t>
            </a:r>
            <a:r>
              <a:rPr lang="en-US" dirty="0">
                <a:latin typeface="+mn-lt"/>
              </a:rPr>
              <a:t> </a:t>
            </a:r>
            <a:br>
              <a:rPr lang="en-US" dirty="0">
                <a:latin typeface="+mn-lt"/>
              </a:rPr>
            </a:br>
            <a:r>
              <a:rPr lang="en-US" dirty="0">
                <a:latin typeface="+mn-lt"/>
              </a:rPr>
              <a:t>(BUILD) Act (2018)</a:t>
            </a:r>
            <a:endParaRPr lang="en-US" dirty="0"/>
          </a:p>
        </p:txBody>
      </p:sp>
      <p:sp>
        <p:nvSpPr>
          <p:cNvPr id="3" name="Subtitle 2">
            <a:extLst>
              <a:ext uri="{FF2B5EF4-FFF2-40B4-BE49-F238E27FC236}">
                <a16:creationId xmlns:a16="http://schemas.microsoft.com/office/drawing/2014/main" id="{DD6385FB-D04C-40D2-A005-7FB0C93B8A8C}"/>
              </a:ext>
            </a:extLst>
          </p:cNvPr>
          <p:cNvSpPr>
            <a:spLocks noGrp="1"/>
          </p:cNvSpPr>
          <p:nvPr>
            <p:ph type="subTitle" idx="1"/>
          </p:nvPr>
        </p:nvSpPr>
        <p:spPr>
          <a:xfrm>
            <a:off x="1552074" y="4385731"/>
            <a:ext cx="6906127" cy="1694227"/>
          </a:xfrm>
        </p:spPr>
        <p:txBody>
          <a:bodyPr>
            <a:normAutofit/>
          </a:bodyPr>
          <a:lstStyle/>
          <a:p>
            <a:pPr>
              <a:spcAft>
                <a:spcPts val="0"/>
              </a:spcAft>
            </a:pPr>
            <a:r>
              <a:rPr lang="en-US" sz="2400" dirty="0"/>
              <a:t>Further amended cercla liability and brownfields law </a:t>
            </a:r>
          </a:p>
          <a:p>
            <a:pPr>
              <a:spcAft>
                <a:spcPts val="0"/>
              </a:spcAft>
            </a:pPr>
            <a:endParaRPr lang="en-US" sz="2400" dirty="0">
              <a:cs typeface="Calibri"/>
            </a:endParaRPr>
          </a:p>
        </p:txBody>
      </p:sp>
      <p:pic>
        <p:nvPicPr>
          <p:cNvPr id="5" name="Picture 4">
            <a:extLst>
              <a:ext uri="{FF2B5EF4-FFF2-40B4-BE49-F238E27FC236}">
                <a16:creationId xmlns:a16="http://schemas.microsoft.com/office/drawing/2014/main" id="{D1850109-E751-48CF-A56D-7F4971900816}"/>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4" name="TextBox 3">
            <a:extLst>
              <a:ext uri="{FF2B5EF4-FFF2-40B4-BE49-F238E27FC236}">
                <a16:creationId xmlns:a16="http://schemas.microsoft.com/office/drawing/2014/main" id="{8C7E2301-CA30-4EC1-AE1A-693FB891E897}"/>
              </a:ext>
            </a:extLst>
          </p:cNvPr>
          <p:cNvSpPr txBox="1"/>
          <p:nvPr/>
        </p:nvSpPr>
        <p:spPr>
          <a:xfrm>
            <a:off x="768626" y="5299518"/>
            <a:ext cx="7924800" cy="461665"/>
          </a:xfrm>
          <a:prstGeom prst="rect">
            <a:avLst/>
          </a:prstGeom>
          <a:noFill/>
        </p:spPr>
        <p:txBody>
          <a:bodyPr wrap="square" rtlCol="0">
            <a:spAutoFit/>
          </a:bodyPr>
          <a:lstStyle/>
          <a:p>
            <a:r>
              <a:rPr lang="en-US" sz="2400" dirty="0"/>
              <a:t>*Notable BUILD Act changes will be highlighted in </a:t>
            </a:r>
            <a:r>
              <a:rPr lang="en-US" sz="2400" b="1" dirty="0">
                <a:solidFill>
                  <a:srgbClr val="FFC000"/>
                </a:solidFill>
              </a:rPr>
              <a:t>GOLD</a:t>
            </a:r>
          </a:p>
        </p:txBody>
      </p:sp>
    </p:spTree>
    <p:extLst>
      <p:ext uri="{BB962C8B-B14F-4D97-AF65-F5344CB8AC3E}">
        <p14:creationId xmlns:p14="http://schemas.microsoft.com/office/powerpoint/2010/main" val="195681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CF856-3021-4FA0-AFBC-AA8418DCECF4}"/>
              </a:ext>
            </a:extLst>
          </p:cNvPr>
          <p:cNvSpPr>
            <a:spLocks noGrp="1"/>
          </p:cNvSpPr>
          <p:nvPr>
            <p:ph type="title"/>
          </p:nvPr>
        </p:nvSpPr>
        <p:spPr/>
        <p:txBody>
          <a:bodyPr>
            <a:normAutofit/>
          </a:bodyPr>
          <a:lstStyle/>
          <a:p>
            <a:pPr algn="ctr"/>
            <a:r>
              <a:rPr lang="en-US" sz="3600" dirty="0">
                <a:latin typeface="+mn-lt"/>
                <a:cs typeface="Calibri Light"/>
              </a:rPr>
              <a:t>CERCLA LIABILITY PROTECTIONS and exemptions</a:t>
            </a:r>
          </a:p>
        </p:txBody>
      </p:sp>
      <p:sp>
        <p:nvSpPr>
          <p:cNvPr id="3" name="Content Placeholder 2">
            <a:extLst>
              <a:ext uri="{FF2B5EF4-FFF2-40B4-BE49-F238E27FC236}">
                <a16:creationId xmlns:a16="http://schemas.microsoft.com/office/drawing/2014/main" id="{37B8308A-59B5-4A9B-BAF1-7C5D77C08633}"/>
              </a:ext>
            </a:extLst>
          </p:cNvPr>
          <p:cNvSpPr>
            <a:spLocks noGrp="1"/>
          </p:cNvSpPr>
          <p:nvPr>
            <p:ph idx="1"/>
          </p:nvPr>
        </p:nvSpPr>
        <p:spPr>
          <a:xfrm>
            <a:off x="825500" y="2065868"/>
            <a:ext cx="7772400" cy="3649133"/>
          </a:xfrm>
        </p:spPr>
        <p:txBody>
          <a:bodyPr/>
          <a:lstStyle/>
          <a:p>
            <a:r>
              <a:rPr lang="en-US" sz="2800" dirty="0">
                <a:cs typeface="Calibri"/>
              </a:rPr>
              <a:t>Innocent Landowner / Third Party</a:t>
            </a:r>
          </a:p>
          <a:p>
            <a:r>
              <a:rPr lang="en-US" sz="2800" dirty="0">
                <a:cs typeface="Calibri"/>
              </a:rPr>
              <a:t>Contiguous Property Owner</a:t>
            </a:r>
          </a:p>
          <a:p>
            <a:r>
              <a:rPr lang="en-US" sz="2800" dirty="0">
                <a:cs typeface="Calibri"/>
              </a:rPr>
              <a:t>Bona Fide Prospective Purchaser (BFPP)</a:t>
            </a:r>
            <a:endParaRPr lang="en-US" sz="2800" dirty="0"/>
          </a:p>
          <a:p>
            <a:r>
              <a:rPr lang="en-US" sz="2800" dirty="0">
                <a:cs typeface="Calibri"/>
              </a:rPr>
              <a:t>State and Local Governmental Entity Acquisitions</a:t>
            </a:r>
          </a:p>
          <a:p>
            <a:endParaRPr lang="en-US" dirty="0">
              <a:cs typeface="Calibri"/>
            </a:endParaRPr>
          </a:p>
        </p:txBody>
      </p:sp>
      <p:pic>
        <p:nvPicPr>
          <p:cNvPr id="4" name="Picture 3">
            <a:extLst>
              <a:ext uri="{FF2B5EF4-FFF2-40B4-BE49-F238E27FC236}">
                <a16:creationId xmlns:a16="http://schemas.microsoft.com/office/drawing/2014/main" id="{F52DC303-50A9-4D47-9B34-BA9AE4743F39}"/>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3966213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55F01-B0B6-4D7E-A39E-B0B7786E1172}"/>
              </a:ext>
            </a:extLst>
          </p:cNvPr>
          <p:cNvSpPr>
            <a:spLocks noGrp="1"/>
          </p:cNvSpPr>
          <p:nvPr>
            <p:ph type="title"/>
          </p:nvPr>
        </p:nvSpPr>
        <p:spPr/>
        <p:txBody>
          <a:bodyPr>
            <a:normAutofit/>
          </a:bodyPr>
          <a:lstStyle/>
          <a:p>
            <a:pPr algn="ctr"/>
            <a:r>
              <a:rPr lang="en-US" sz="3600" dirty="0">
                <a:latin typeface="+mn-lt"/>
                <a:cs typeface="Calibri Light"/>
              </a:rPr>
              <a:t>Why are we spending so much time on CERCLA liability?</a:t>
            </a:r>
          </a:p>
        </p:txBody>
      </p:sp>
      <p:sp>
        <p:nvSpPr>
          <p:cNvPr id="3" name="Content Placeholder 2">
            <a:extLst>
              <a:ext uri="{FF2B5EF4-FFF2-40B4-BE49-F238E27FC236}">
                <a16:creationId xmlns:a16="http://schemas.microsoft.com/office/drawing/2014/main" id="{49C87849-4D17-437C-AEA1-9CA70C622AFA}"/>
              </a:ext>
            </a:extLst>
          </p:cNvPr>
          <p:cNvSpPr>
            <a:spLocks noGrp="1"/>
          </p:cNvSpPr>
          <p:nvPr>
            <p:ph idx="1"/>
          </p:nvPr>
        </p:nvSpPr>
        <p:spPr>
          <a:xfrm>
            <a:off x="685800" y="1840383"/>
            <a:ext cx="7772400" cy="2743359"/>
          </a:xfrm>
        </p:spPr>
        <p:txBody>
          <a:bodyPr/>
          <a:lstStyle/>
          <a:p>
            <a:pPr marL="0" indent="0">
              <a:lnSpc>
                <a:spcPts val="3000"/>
              </a:lnSpc>
              <a:buNone/>
            </a:pPr>
            <a:r>
              <a:rPr lang="en-US" sz="2400" dirty="0">
                <a:cs typeface="Calibri"/>
              </a:rPr>
              <a:t>With a few exceptions (discussed later), Brownfields grant applicants must demonstrate that they are exempt from CERCLA liability to be eligible for grant funding – CERCLA 104(k)</a:t>
            </a:r>
          </a:p>
        </p:txBody>
      </p:sp>
      <p:pic>
        <p:nvPicPr>
          <p:cNvPr id="4" name="Picture 3">
            <a:extLst>
              <a:ext uri="{FF2B5EF4-FFF2-40B4-BE49-F238E27FC236}">
                <a16:creationId xmlns:a16="http://schemas.microsoft.com/office/drawing/2014/main" id="{8C421900-4271-4E6B-9CFA-C19E466D6F08}"/>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1169100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288763" y="1318753"/>
            <a:ext cx="2925678" cy="3418387"/>
          </a:xfrm>
        </p:spPr>
        <p:txBody>
          <a:bodyPr>
            <a:normAutofit/>
          </a:bodyPr>
          <a:lstStyle/>
          <a:p>
            <a:pPr algn="r"/>
            <a:r>
              <a:rPr lang="en-US" dirty="0">
                <a:latin typeface="+mn-lt"/>
              </a:rPr>
              <a:t>CERCLA Liability protections</a:t>
            </a:r>
            <a:br>
              <a:rPr lang="en-US" dirty="0">
                <a:latin typeface="+mn-lt"/>
              </a:rPr>
            </a:br>
            <a:br>
              <a:rPr lang="en-US" cap="none" dirty="0">
                <a:latin typeface="Calibri" panose="020F0502020204030204" pitchFamily="34" charset="0"/>
                <a:cs typeface="Calibri" panose="020F0502020204030204" pitchFamily="34" charset="0"/>
              </a:rPr>
            </a:br>
            <a:r>
              <a:rPr lang="en-US" sz="2400" b="1" cap="none" dirty="0"/>
              <a:t>Innocent Landowners</a:t>
            </a:r>
            <a:r>
              <a:rPr lang="en-US" sz="2400" cap="none" dirty="0"/>
              <a:t> </a:t>
            </a:r>
            <a:r>
              <a:rPr lang="en-US" sz="2400" b="1" cap="none" dirty="0"/>
              <a:t> Defense</a:t>
            </a:r>
            <a:br>
              <a:rPr lang="en-US" sz="2400" b="1" cap="none" dirty="0">
                <a:cs typeface="Calibri Light"/>
              </a:rPr>
            </a:br>
            <a:r>
              <a:rPr lang="en-US" sz="2400" b="1" cap="none" dirty="0">
                <a:cs typeface="Calibri Light"/>
              </a:rPr>
              <a:t>101(35)(A)</a:t>
            </a:r>
            <a:br>
              <a:rPr lang="en-US" sz="2400" cap="none" dirty="0"/>
            </a:b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619496" y="1053702"/>
            <a:ext cx="4888157" cy="4529305"/>
          </a:xfrm>
        </p:spPr>
        <p:txBody>
          <a:bodyPr>
            <a:noAutofit/>
          </a:bodyPr>
          <a:lstStyle/>
          <a:p>
            <a:pPr marL="0" indent="0">
              <a:buNone/>
            </a:pPr>
            <a:r>
              <a:rPr lang="en-US" sz="2000" dirty="0"/>
              <a:t>Three types of Innocent Landowners:</a:t>
            </a:r>
          </a:p>
          <a:p>
            <a:pPr marL="0" indent="0">
              <a:buNone/>
            </a:pPr>
            <a:r>
              <a:rPr lang="en-US" sz="2000" dirty="0"/>
              <a:t>(1) Owner that at the time of acquisition “did not know and had no reason to know” about the contamination at the property (shown by performing All Appropriate Inquiries or AAI, discussed later); and</a:t>
            </a:r>
          </a:p>
          <a:p>
            <a:pPr marL="0" indent="0">
              <a:buNone/>
            </a:pPr>
            <a:r>
              <a:rPr lang="en-US" sz="2000" dirty="0"/>
              <a:t>No affiliation with any liable party, other than relationship created by instrument conveying title to property.  </a:t>
            </a:r>
          </a:p>
          <a:p>
            <a:pPr marL="0" indent="0">
              <a:buNone/>
            </a:pPr>
            <a:r>
              <a:rPr lang="en-US" sz="2000" dirty="0">
                <a:solidFill>
                  <a:srgbClr val="FFC000"/>
                </a:solidFill>
              </a:rPr>
              <a:t>**Creation of BFPP Protections essentially made this type of Innocent Landowner Defense redundant for post-Brownfields-Amendment acquisitions**</a:t>
            </a: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053702"/>
            <a:ext cx="0" cy="4529305"/>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7204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288763" y="1318753"/>
            <a:ext cx="2925678" cy="3418387"/>
          </a:xfrm>
        </p:spPr>
        <p:txBody>
          <a:bodyPr>
            <a:normAutofit/>
          </a:bodyPr>
          <a:lstStyle/>
          <a:p>
            <a:pPr algn="r"/>
            <a:r>
              <a:rPr lang="en-US" dirty="0">
                <a:latin typeface="+mn-lt"/>
              </a:rPr>
              <a:t>CERCLA Liability protections</a:t>
            </a:r>
            <a:br>
              <a:rPr lang="en-US" dirty="0">
                <a:latin typeface="+mn-lt"/>
              </a:rPr>
            </a:br>
            <a:br>
              <a:rPr lang="en-US" cap="none" dirty="0">
                <a:latin typeface="Calibri" panose="020F0502020204030204" pitchFamily="34" charset="0"/>
                <a:cs typeface="Calibri" panose="020F0502020204030204" pitchFamily="34" charset="0"/>
              </a:rPr>
            </a:br>
            <a:r>
              <a:rPr lang="en-US" sz="2400" b="1" cap="none" dirty="0"/>
              <a:t>Innocent Landowners</a:t>
            </a:r>
            <a:r>
              <a:rPr lang="en-US" sz="2400" cap="none" dirty="0"/>
              <a:t> </a:t>
            </a:r>
            <a:r>
              <a:rPr lang="en-US" sz="2400" b="1" cap="none" dirty="0"/>
              <a:t> Defense</a:t>
            </a:r>
            <a:br>
              <a:rPr lang="en-US" sz="2400" b="1" cap="none" dirty="0">
                <a:cs typeface="Calibri Light"/>
              </a:rPr>
            </a:br>
            <a:r>
              <a:rPr lang="en-US" sz="2400" b="1" cap="none" dirty="0">
                <a:cs typeface="Calibri Light"/>
              </a:rPr>
              <a:t>101(35)(A)</a:t>
            </a:r>
            <a:br>
              <a:rPr lang="en-US" sz="2400" cap="none" dirty="0"/>
            </a:b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619496" y="763293"/>
            <a:ext cx="4888157" cy="4529305"/>
          </a:xfrm>
        </p:spPr>
        <p:txBody>
          <a:bodyPr>
            <a:noAutofit/>
          </a:bodyPr>
          <a:lstStyle/>
          <a:p>
            <a:pPr marL="0" indent="0">
              <a:buNone/>
            </a:pPr>
            <a:r>
              <a:rPr lang="en-US" sz="2000" dirty="0"/>
              <a:t>(2) Governments to acquired the property involuntarily </a:t>
            </a:r>
          </a:p>
          <a:p>
            <a:pPr marL="0" indent="0">
              <a:buNone/>
            </a:pPr>
            <a:r>
              <a:rPr lang="en-US" sz="2000" dirty="0">
                <a:solidFill>
                  <a:srgbClr val="FFC000"/>
                </a:solidFill>
              </a:rPr>
              <a:t>** Expansion of State and Local Governmental</a:t>
            </a:r>
            <a:r>
              <a:rPr lang="en-US" sz="2000" dirty="0">
                <a:solidFill>
                  <a:srgbClr val="FFC000"/>
                </a:solidFill>
                <a:cs typeface="Calibri"/>
              </a:rPr>
              <a:t> Entity Acquisitions Exemptions due to BUILD Act**</a:t>
            </a:r>
            <a:endParaRPr lang="en-US" sz="2000" dirty="0">
              <a:solidFill>
                <a:srgbClr val="FFC000"/>
              </a:solidFill>
            </a:endParaRPr>
          </a:p>
          <a:p>
            <a:pPr marL="0" indent="0">
              <a:buNone/>
            </a:pPr>
            <a:r>
              <a:rPr lang="en-US" sz="2000" dirty="0"/>
              <a:t>(3) Owner who acquired property by inheritance or bequest </a:t>
            </a: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318753"/>
            <a:ext cx="0" cy="3999205"/>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7177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288763" y="1318753"/>
            <a:ext cx="2925678" cy="3418387"/>
          </a:xfrm>
        </p:spPr>
        <p:txBody>
          <a:bodyPr>
            <a:normAutofit/>
          </a:bodyPr>
          <a:lstStyle/>
          <a:p>
            <a:pPr algn="r"/>
            <a:r>
              <a:rPr lang="en-US" dirty="0">
                <a:latin typeface="+mn-lt"/>
              </a:rPr>
              <a:t>CERCLA Liability protections</a:t>
            </a:r>
            <a:br>
              <a:rPr lang="en-US" dirty="0">
                <a:latin typeface="+mn-lt"/>
              </a:rPr>
            </a:br>
            <a:br>
              <a:rPr lang="en-US" cap="none" dirty="0">
                <a:latin typeface="Calibri" panose="020F0502020204030204" pitchFamily="34" charset="0"/>
                <a:cs typeface="Calibri" panose="020F0502020204030204" pitchFamily="34" charset="0"/>
              </a:rPr>
            </a:br>
            <a:r>
              <a:rPr lang="en-US" sz="2400" b="1" cap="none" dirty="0"/>
              <a:t>Third-Party Defense</a:t>
            </a:r>
            <a:br>
              <a:rPr lang="en-US" sz="2400" b="1" cap="none" dirty="0">
                <a:cs typeface="Calibri Light"/>
              </a:rPr>
            </a:br>
            <a:r>
              <a:rPr lang="en-US" sz="2400" b="1" cap="none" dirty="0">
                <a:cs typeface="Calibri Light"/>
              </a:rPr>
              <a:t>107(b)</a:t>
            </a: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619496" y="1053702"/>
            <a:ext cx="5054601" cy="4529305"/>
          </a:xfrm>
        </p:spPr>
        <p:txBody>
          <a:bodyPr>
            <a:noAutofit/>
          </a:bodyPr>
          <a:lstStyle/>
          <a:p>
            <a:r>
              <a:rPr lang="en-US" sz="2400" dirty="0"/>
              <a:t>Contamination was solely caused by:</a:t>
            </a:r>
          </a:p>
          <a:p>
            <a:pPr lvl="1">
              <a:buFont typeface="Wingdings" panose="05000000000000000000" pitchFamily="2" charset="2"/>
              <a:buChar char="v"/>
            </a:pPr>
            <a:r>
              <a:rPr lang="en-US" sz="2400" dirty="0">
                <a:cs typeface="Calibri"/>
              </a:rPr>
              <a:t> Act of God;</a:t>
            </a:r>
          </a:p>
          <a:p>
            <a:pPr lvl="1">
              <a:buFont typeface="Wingdings" panose="05000000000000000000" pitchFamily="2" charset="2"/>
              <a:buChar char="v"/>
            </a:pPr>
            <a:r>
              <a:rPr lang="en-US" sz="2400" dirty="0">
                <a:cs typeface="Calibri"/>
              </a:rPr>
              <a:t> Act of war;</a:t>
            </a:r>
          </a:p>
          <a:p>
            <a:pPr marL="800100" lvl="1" indent="-342900">
              <a:buFont typeface="Wingdings" panose="05000000000000000000" pitchFamily="2" charset="2"/>
              <a:buChar char="v"/>
            </a:pPr>
            <a:r>
              <a:rPr lang="en-US" sz="2400" dirty="0">
                <a:cs typeface="Calibri"/>
              </a:rPr>
              <a:t>Acts or omissions of a third   party (outside of a contractual relationship)</a:t>
            </a:r>
          </a:p>
          <a:p>
            <a:pPr marL="457200" lvl="1" indent="0">
              <a:buNone/>
            </a:pPr>
            <a:r>
              <a:rPr lang="en-US" sz="2400" dirty="0">
                <a:cs typeface="Calibri"/>
              </a:rPr>
              <a:t>AND</a:t>
            </a:r>
          </a:p>
          <a:p>
            <a:r>
              <a:rPr lang="en-US" sz="2400" dirty="0">
                <a:cs typeface="Calibri"/>
              </a:rPr>
              <a:t>Owner must demonstrate that they exercised due care and took precautions against foreseeable acts or omissions</a:t>
            </a: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053702"/>
            <a:ext cx="0" cy="4529305"/>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9993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744542" cy="3418387"/>
          </a:xfrm>
        </p:spPr>
        <p:txBody>
          <a:bodyPr>
            <a:normAutofit/>
          </a:bodyPr>
          <a:lstStyle/>
          <a:p>
            <a:pPr algn="r"/>
            <a:r>
              <a:rPr lang="en-US" dirty="0">
                <a:latin typeface="+mn-lt"/>
              </a:rPr>
              <a:t>CERCLA Liability protections</a:t>
            </a:r>
            <a:br>
              <a:rPr lang="en-US" dirty="0">
                <a:latin typeface="+mn-lt"/>
              </a:rPr>
            </a:br>
            <a:br>
              <a:rPr lang="en-US" cap="none" dirty="0">
                <a:latin typeface="Calibri" panose="020F0502020204030204" pitchFamily="34" charset="0"/>
                <a:cs typeface="Calibri" panose="020F0502020204030204" pitchFamily="34" charset="0"/>
              </a:rPr>
            </a:br>
            <a:r>
              <a:rPr lang="en-US" sz="2400" b="1" cap="none" dirty="0"/>
              <a:t>Contiguous Property Owners</a:t>
            </a:r>
            <a:r>
              <a:rPr lang="en-US" sz="2400" cap="none" dirty="0"/>
              <a:t> </a:t>
            </a:r>
            <a:r>
              <a:rPr lang="en-US" sz="2400" b="1" cap="none" dirty="0"/>
              <a:t> Exemption</a:t>
            </a:r>
            <a:br>
              <a:rPr lang="en-US" sz="2400" b="1" cap="none" dirty="0">
                <a:cs typeface="Calibri Light"/>
              </a:rPr>
            </a:br>
            <a:r>
              <a:rPr lang="en-US" sz="2400" b="1" cap="none" dirty="0">
                <a:cs typeface="Calibri Light"/>
              </a:rPr>
              <a:t>107(q)(1)(A)</a:t>
            </a:r>
            <a:br>
              <a:rPr lang="en-US" sz="2400" dirty="0"/>
            </a:b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619496" y="1075761"/>
            <a:ext cx="4977727" cy="4025628"/>
          </a:xfrm>
        </p:spPr>
        <p:txBody>
          <a:bodyPr>
            <a:noAutofit/>
          </a:bodyPr>
          <a:lstStyle/>
          <a:p>
            <a:r>
              <a:rPr lang="en-US" sz="2000" dirty="0"/>
              <a:t>Owner of property contiguous (or similarly situated) to a facility that is the only source of contamination found on the property;</a:t>
            </a:r>
          </a:p>
          <a:p>
            <a:r>
              <a:rPr lang="en-US" sz="2000" dirty="0"/>
              <a:t>At the time of acquisition “did not know and had no reason to know” about the contamination at the property (AAI);</a:t>
            </a:r>
          </a:p>
          <a:p>
            <a:r>
              <a:rPr lang="en-US" sz="2000" dirty="0"/>
              <a:t> </a:t>
            </a:r>
            <a:r>
              <a:rPr lang="en-US" sz="2000" dirty="0">
                <a:ea typeface="+mn-lt"/>
                <a:cs typeface="+mn-lt"/>
              </a:rPr>
              <a:t>No affiliation with any liable party; AND</a:t>
            </a:r>
          </a:p>
          <a:p>
            <a:r>
              <a:rPr lang="en-US" sz="2000" dirty="0">
                <a:ea typeface="+mn-lt"/>
                <a:cs typeface="+mn-lt"/>
              </a:rPr>
              <a:t>Meets continuing obligations (comply with land use restrictions, etc.)</a:t>
            </a: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318753"/>
            <a:ext cx="0" cy="3782636"/>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1175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744542" cy="3418387"/>
          </a:xfrm>
        </p:spPr>
        <p:txBody>
          <a:bodyPr>
            <a:normAutofit/>
          </a:bodyPr>
          <a:lstStyle/>
          <a:p>
            <a:pPr algn="r"/>
            <a:r>
              <a:rPr lang="en-US" dirty="0">
                <a:latin typeface="+mn-lt"/>
              </a:rPr>
              <a:t>CERCLA Liability protections</a:t>
            </a:r>
            <a:br>
              <a:rPr lang="en-US" dirty="0">
                <a:latin typeface="+mn-lt"/>
              </a:rPr>
            </a:br>
            <a:br>
              <a:rPr lang="en-US" cap="none" dirty="0">
                <a:latin typeface="Calibri" panose="020F0502020204030204" pitchFamily="34" charset="0"/>
                <a:cs typeface="Calibri" panose="020F0502020204030204" pitchFamily="34" charset="0"/>
              </a:rPr>
            </a:br>
            <a:r>
              <a:rPr lang="en-US" sz="2400" b="1" cap="none" dirty="0"/>
              <a:t>Bona Fide Prospective Purchaser Protection</a:t>
            </a:r>
            <a:br>
              <a:rPr lang="en-US" sz="2400" b="1" cap="none" dirty="0"/>
            </a:br>
            <a:r>
              <a:rPr lang="en-US" sz="2400" b="1" cap="none" dirty="0">
                <a:cs typeface="Calibri Light"/>
              </a:rPr>
              <a:t>101(40)</a:t>
            </a: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619496" y="1318753"/>
            <a:ext cx="5543211" cy="4083426"/>
          </a:xfrm>
        </p:spPr>
        <p:txBody>
          <a:bodyPr>
            <a:noAutofit/>
          </a:bodyPr>
          <a:lstStyle/>
          <a:p>
            <a:pPr marL="0" indent="0">
              <a:spcAft>
                <a:spcPts val="0"/>
              </a:spcAft>
              <a:buNone/>
            </a:pPr>
            <a:r>
              <a:rPr lang="en-US" dirty="0"/>
              <a:t>Applies to purchasers with knowledge of</a:t>
            </a:r>
          </a:p>
          <a:p>
            <a:pPr marL="0" indent="0">
              <a:spcAft>
                <a:spcPts val="0"/>
              </a:spcAft>
              <a:buNone/>
            </a:pPr>
            <a:r>
              <a:rPr lang="en-US" dirty="0"/>
              <a:t> contamination, provided the following:</a:t>
            </a:r>
          </a:p>
          <a:p>
            <a:pPr marL="0" indent="0">
              <a:spcAft>
                <a:spcPts val="0"/>
              </a:spcAft>
              <a:buNone/>
            </a:pPr>
            <a:endParaRPr lang="en-US" dirty="0"/>
          </a:p>
          <a:p>
            <a:pPr>
              <a:spcAft>
                <a:spcPts val="0"/>
              </a:spcAft>
            </a:pPr>
            <a:r>
              <a:rPr lang="en-US" dirty="0"/>
              <a:t>Property was acquired after January 11, 2002;</a:t>
            </a:r>
            <a:endParaRPr lang="en-US" dirty="0">
              <a:cs typeface="Calibri" panose="020F0502020204030204"/>
            </a:endParaRPr>
          </a:p>
          <a:p>
            <a:pPr>
              <a:spcAft>
                <a:spcPts val="0"/>
              </a:spcAft>
            </a:pPr>
            <a:r>
              <a:rPr lang="en-US" dirty="0"/>
              <a:t>All Appropriate Inquiries (AAI) conducted prior</a:t>
            </a:r>
          </a:p>
          <a:p>
            <a:pPr marL="292100" indent="0">
              <a:spcAft>
                <a:spcPts val="0"/>
              </a:spcAft>
              <a:buNone/>
            </a:pPr>
            <a:r>
              <a:rPr lang="en-US" dirty="0"/>
              <a:t>to purchase;</a:t>
            </a:r>
            <a:endParaRPr lang="en-US" dirty="0">
              <a:cs typeface="Calibri"/>
            </a:endParaRPr>
          </a:p>
          <a:p>
            <a:r>
              <a:rPr lang="en-US" dirty="0"/>
              <a:t>Not potentially liable or affiliated with potentially liable party</a:t>
            </a:r>
            <a:r>
              <a:rPr lang="en-US" dirty="0">
                <a:ea typeface="+mn-lt"/>
                <a:cs typeface="+mn-lt"/>
              </a:rPr>
              <a:t> other than relationship created by instrument conveying title to property; and</a:t>
            </a:r>
          </a:p>
          <a:p>
            <a:r>
              <a:rPr lang="en-US" dirty="0">
                <a:cs typeface="Calibri" panose="020F0502020204030204"/>
              </a:rPr>
              <a:t>Continuing obligations.</a:t>
            </a:r>
          </a:p>
          <a:p>
            <a:endParaRPr lang="en-US" sz="2400" dirty="0">
              <a:cs typeface="Calibri" panose="020F0502020204030204"/>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318753"/>
            <a:ext cx="0" cy="3782636"/>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7779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744542" cy="3418387"/>
          </a:xfrm>
        </p:spPr>
        <p:txBody>
          <a:bodyPr>
            <a:normAutofit/>
          </a:bodyPr>
          <a:lstStyle/>
          <a:p>
            <a:pPr algn="r"/>
            <a:r>
              <a:rPr lang="en-US" dirty="0">
                <a:latin typeface="+mn-lt"/>
              </a:rPr>
              <a:t>CERCLA Liability protections</a:t>
            </a:r>
            <a:br>
              <a:rPr lang="en-US" dirty="0">
                <a:latin typeface="+mn-lt"/>
              </a:rPr>
            </a:br>
            <a:br>
              <a:rPr lang="en-US" cap="none" dirty="0">
                <a:latin typeface="Calibri" panose="020F0502020204030204" pitchFamily="34" charset="0"/>
                <a:cs typeface="Calibri" panose="020F0502020204030204" pitchFamily="34" charset="0"/>
              </a:rPr>
            </a:br>
            <a:r>
              <a:rPr lang="en-US" sz="2400" b="1" cap="none" dirty="0"/>
              <a:t>Bona Fide Prospective Purchaser Protection</a:t>
            </a:r>
            <a:br>
              <a:rPr lang="en-US" sz="2400" b="1" cap="none" dirty="0"/>
            </a:br>
            <a:r>
              <a:rPr lang="en-US" sz="2400" b="1" cap="none" dirty="0">
                <a:cs typeface="Calibri Light"/>
              </a:rPr>
              <a:t>101(40)</a:t>
            </a: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416968" y="1294690"/>
            <a:ext cx="5543211" cy="4083426"/>
          </a:xfrm>
        </p:spPr>
        <p:txBody>
          <a:bodyPr>
            <a:noAutofit/>
          </a:bodyPr>
          <a:lstStyle/>
          <a:p>
            <a:pPr marL="0" indent="0">
              <a:spcAft>
                <a:spcPts val="0"/>
              </a:spcAft>
              <a:buNone/>
            </a:pPr>
            <a:r>
              <a:rPr lang="en-US" dirty="0"/>
              <a:t>Applies to purchasers with knowledge of contamination, provided the following:</a:t>
            </a:r>
          </a:p>
          <a:p>
            <a:pPr marL="0" indent="0">
              <a:spcAft>
                <a:spcPts val="0"/>
              </a:spcAft>
              <a:buNone/>
            </a:pPr>
            <a:endParaRPr lang="en-US" dirty="0">
              <a:solidFill>
                <a:srgbClr val="92D050"/>
              </a:solidFill>
            </a:endParaRPr>
          </a:p>
          <a:p>
            <a:pPr>
              <a:spcAft>
                <a:spcPts val="0"/>
              </a:spcAft>
            </a:pPr>
            <a:r>
              <a:rPr lang="en-US" dirty="0">
                <a:solidFill>
                  <a:srgbClr val="FFC000"/>
                </a:solidFill>
              </a:rPr>
              <a:t>Property was acquired after January 11, 2002;</a:t>
            </a:r>
            <a:endParaRPr lang="en-US" dirty="0">
              <a:solidFill>
                <a:srgbClr val="FFC000"/>
              </a:solidFill>
              <a:cs typeface="Calibri" panose="020F0502020204030204"/>
            </a:endParaRPr>
          </a:p>
          <a:p>
            <a:pPr>
              <a:spcAft>
                <a:spcPts val="0"/>
              </a:spcAft>
            </a:pPr>
            <a:r>
              <a:rPr lang="en-US" dirty="0"/>
              <a:t>All Appropriate Inquiries (AAI) conducted prior to purchase;</a:t>
            </a:r>
            <a:endParaRPr lang="en-US" dirty="0">
              <a:cs typeface="Calibri"/>
            </a:endParaRPr>
          </a:p>
          <a:p>
            <a:r>
              <a:rPr lang="en-US" dirty="0"/>
              <a:t>Not potentially liable or affiliated with potentially liable party</a:t>
            </a:r>
            <a:r>
              <a:rPr lang="en-US" dirty="0">
                <a:ea typeface="+mn-lt"/>
                <a:cs typeface="+mn-lt"/>
              </a:rPr>
              <a:t> other than relationship created by instrument conveying title to property ; and</a:t>
            </a:r>
          </a:p>
          <a:p>
            <a:r>
              <a:rPr lang="en-US" dirty="0">
                <a:cs typeface="Calibri" panose="020F0502020204030204"/>
              </a:rPr>
              <a:t>Continuing obligations.</a:t>
            </a:r>
          </a:p>
          <a:p>
            <a:endParaRPr lang="en-US" sz="2400" dirty="0">
              <a:cs typeface="Calibri" panose="020F0502020204030204"/>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318753"/>
            <a:ext cx="0" cy="3782636"/>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9680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744542" cy="3418387"/>
          </a:xfrm>
        </p:spPr>
        <p:txBody>
          <a:bodyPr>
            <a:normAutofit/>
          </a:bodyPr>
          <a:lstStyle/>
          <a:p>
            <a:pPr algn="r"/>
            <a:r>
              <a:rPr lang="en-US" dirty="0">
                <a:latin typeface="+mn-lt"/>
              </a:rPr>
              <a:t>CERCLA Liability protections</a:t>
            </a:r>
            <a:br>
              <a:rPr lang="en-US" dirty="0">
                <a:latin typeface="+mn-lt"/>
              </a:rPr>
            </a:br>
            <a:br>
              <a:rPr lang="en-US" cap="none" dirty="0">
                <a:latin typeface="Calibri" panose="020F0502020204030204" pitchFamily="34" charset="0"/>
                <a:cs typeface="Calibri" panose="020F0502020204030204" pitchFamily="34" charset="0"/>
              </a:rPr>
            </a:br>
            <a:r>
              <a:rPr lang="en-US" sz="2400" b="1" cap="none" dirty="0"/>
              <a:t>Bona Fide Prospective Purchaser Protection</a:t>
            </a:r>
            <a:br>
              <a:rPr lang="en-US" sz="2400" b="1" cap="none" dirty="0"/>
            </a:br>
            <a:r>
              <a:rPr lang="en-US" sz="2400" b="1" cap="none" dirty="0">
                <a:cs typeface="Calibri Light"/>
              </a:rPr>
              <a:t>101(40)</a:t>
            </a: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416968" y="1294690"/>
            <a:ext cx="5543211" cy="4083426"/>
          </a:xfrm>
        </p:spPr>
        <p:txBody>
          <a:bodyPr>
            <a:noAutofit/>
          </a:bodyPr>
          <a:lstStyle/>
          <a:p>
            <a:pPr marL="0" indent="0">
              <a:spcAft>
                <a:spcPts val="0"/>
              </a:spcAft>
              <a:buNone/>
            </a:pPr>
            <a:r>
              <a:rPr lang="en-US" dirty="0"/>
              <a:t>Applies to purchasers with knowledge of contamination, provided the following:</a:t>
            </a:r>
          </a:p>
          <a:p>
            <a:pPr marL="0" indent="0">
              <a:spcAft>
                <a:spcPts val="0"/>
              </a:spcAft>
              <a:buNone/>
            </a:pPr>
            <a:endParaRPr lang="en-US" dirty="0"/>
          </a:p>
          <a:p>
            <a:pPr>
              <a:spcAft>
                <a:spcPts val="0"/>
              </a:spcAft>
            </a:pPr>
            <a:r>
              <a:rPr lang="en-US" dirty="0"/>
              <a:t>Property was acquired after January 11, 2002;</a:t>
            </a:r>
            <a:endParaRPr lang="en-US" dirty="0">
              <a:cs typeface="Calibri" panose="020F0502020204030204"/>
            </a:endParaRPr>
          </a:p>
          <a:p>
            <a:pPr>
              <a:spcAft>
                <a:spcPts val="0"/>
              </a:spcAft>
            </a:pPr>
            <a:r>
              <a:rPr lang="en-US" dirty="0">
                <a:solidFill>
                  <a:srgbClr val="FFC000"/>
                </a:solidFill>
              </a:rPr>
              <a:t>All Appropriate Inquiries (AAI) conducted prior to purchase;</a:t>
            </a:r>
            <a:endParaRPr lang="en-US" dirty="0">
              <a:solidFill>
                <a:srgbClr val="FFC000"/>
              </a:solidFill>
              <a:cs typeface="Calibri"/>
            </a:endParaRPr>
          </a:p>
          <a:p>
            <a:r>
              <a:rPr lang="en-US" dirty="0"/>
              <a:t>Not potentially liable or affiliated with potentially liable party</a:t>
            </a:r>
            <a:r>
              <a:rPr lang="en-US" dirty="0">
                <a:ea typeface="+mn-lt"/>
                <a:cs typeface="+mn-lt"/>
              </a:rPr>
              <a:t> other than relationship created by instrument conveying title to property ; and</a:t>
            </a:r>
          </a:p>
          <a:p>
            <a:r>
              <a:rPr lang="en-US" dirty="0">
                <a:cs typeface="Calibri" panose="020F0502020204030204"/>
              </a:rPr>
              <a:t>Continuing obligations.</a:t>
            </a:r>
          </a:p>
          <a:p>
            <a:endParaRPr lang="en-US" sz="2400" dirty="0">
              <a:cs typeface="Calibri" panose="020F0502020204030204"/>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318753"/>
            <a:ext cx="0" cy="3782636"/>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93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C288-C726-46C6-9B6F-0CFA106350EE}"/>
              </a:ext>
            </a:extLst>
          </p:cNvPr>
          <p:cNvSpPr>
            <a:spLocks noGrp="1"/>
          </p:cNvSpPr>
          <p:nvPr>
            <p:ph type="ctrTitle"/>
          </p:nvPr>
        </p:nvSpPr>
        <p:spPr>
          <a:xfrm>
            <a:off x="2608137" y="478453"/>
            <a:ext cx="5714228" cy="807092"/>
          </a:xfrm>
        </p:spPr>
        <p:txBody>
          <a:bodyPr/>
          <a:lstStyle/>
          <a:p>
            <a:r>
              <a:rPr lang="en-US" dirty="0">
                <a:latin typeface="+mn-lt"/>
              </a:rPr>
              <a:t>overview</a:t>
            </a:r>
            <a:endParaRPr lang="en-US" dirty="0"/>
          </a:p>
        </p:txBody>
      </p:sp>
      <p:pic>
        <p:nvPicPr>
          <p:cNvPr id="5" name="Picture 4">
            <a:extLst>
              <a:ext uri="{FF2B5EF4-FFF2-40B4-BE49-F238E27FC236}">
                <a16:creationId xmlns:a16="http://schemas.microsoft.com/office/drawing/2014/main" id="{D1850109-E751-48CF-A56D-7F4971900816}"/>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Rectangle 8">
            <a:extLst>
              <a:ext uri="{FF2B5EF4-FFF2-40B4-BE49-F238E27FC236}">
                <a16:creationId xmlns:a16="http://schemas.microsoft.com/office/drawing/2014/main" id="{12AB3EDA-C15F-4DEF-A7A0-5BE063CD3B96}"/>
              </a:ext>
            </a:extLst>
          </p:cNvPr>
          <p:cNvSpPr/>
          <p:nvPr/>
        </p:nvSpPr>
        <p:spPr>
          <a:xfrm>
            <a:off x="821635" y="2374071"/>
            <a:ext cx="7336349" cy="2246769"/>
          </a:xfrm>
          <a:prstGeom prst="rect">
            <a:avLst/>
          </a:prstGeom>
        </p:spPr>
        <p:txBody>
          <a:bodyPr wrap="square">
            <a:spAutoFit/>
          </a:bodyPr>
          <a:lstStyle/>
          <a:p>
            <a:pPr marL="457200" indent="-457200">
              <a:buFont typeface="Arial" panose="020B0604020202020204" pitchFamily="34" charset="0"/>
              <a:buChar char="•"/>
            </a:pPr>
            <a:r>
              <a:rPr lang="en-US" sz="2800" dirty="0"/>
              <a:t>CERCLA Background</a:t>
            </a:r>
          </a:p>
          <a:p>
            <a:pPr marL="457200" indent="-457200">
              <a:buFont typeface="Arial" panose="020B0604020202020204" pitchFamily="34" charset="0"/>
              <a:buChar char="•"/>
            </a:pPr>
            <a:r>
              <a:rPr lang="en-US" sz="2800" dirty="0"/>
              <a:t>CERCLA Liability Protections and Exemptions</a:t>
            </a:r>
          </a:p>
          <a:p>
            <a:pPr marL="457200" indent="-457200">
              <a:buFont typeface="Arial" panose="020B0604020202020204" pitchFamily="34" charset="0"/>
              <a:buChar char="•"/>
            </a:pPr>
            <a:r>
              <a:rPr lang="en-US" sz="2800" dirty="0"/>
              <a:t>Brownfields Grant Eligibility</a:t>
            </a:r>
          </a:p>
          <a:p>
            <a:pPr marL="457200" indent="-457200">
              <a:buFont typeface="Arial" panose="020B0604020202020204" pitchFamily="34" charset="0"/>
              <a:buChar char="•"/>
            </a:pPr>
            <a:r>
              <a:rPr lang="en-US" sz="2800" dirty="0"/>
              <a:t>Brownfields Liability Threshold</a:t>
            </a:r>
          </a:p>
          <a:p>
            <a:pPr marL="457200" indent="-457200">
              <a:buFont typeface="Arial" panose="020B0604020202020204" pitchFamily="34" charset="0"/>
              <a:buChar char="•"/>
            </a:pPr>
            <a:r>
              <a:rPr lang="en-US" sz="2800" dirty="0"/>
              <a:t>Questions</a:t>
            </a:r>
            <a:endParaRPr lang="en-US" sz="2800" strike="sngStrike" dirty="0">
              <a:solidFill>
                <a:srgbClr val="FFFF00"/>
              </a:solidFill>
            </a:endParaRPr>
          </a:p>
        </p:txBody>
      </p:sp>
    </p:spTree>
    <p:extLst>
      <p:ext uri="{BB962C8B-B14F-4D97-AF65-F5344CB8AC3E}">
        <p14:creationId xmlns:p14="http://schemas.microsoft.com/office/powerpoint/2010/main" val="1818675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E078-0017-45C7-A2A2-50C88EEB6043}"/>
              </a:ext>
            </a:extLst>
          </p:cNvPr>
          <p:cNvSpPr>
            <a:spLocks noGrp="1"/>
          </p:cNvSpPr>
          <p:nvPr>
            <p:ph type="title"/>
          </p:nvPr>
        </p:nvSpPr>
        <p:spPr>
          <a:xfrm>
            <a:off x="499404" y="338665"/>
            <a:ext cx="8229600" cy="1456267"/>
          </a:xfrm>
        </p:spPr>
        <p:txBody>
          <a:bodyPr/>
          <a:lstStyle/>
          <a:p>
            <a:pPr algn="ctr"/>
            <a:r>
              <a:rPr lang="en-US" dirty="0">
                <a:latin typeface="+mn-lt"/>
              </a:rPr>
              <a:t>All  appropriate inquiries</a:t>
            </a:r>
            <a:br>
              <a:rPr lang="en-US" dirty="0"/>
            </a:br>
            <a:endParaRPr lang="en-US" sz="2400" cap="none" dirty="0">
              <a:cs typeface="Calibri Light"/>
            </a:endParaRPr>
          </a:p>
        </p:txBody>
      </p:sp>
      <p:sp>
        <p:nvSpPr>
          <p:cNvPr id="3" name="Content Placeholder 2">
            <a:extLst>
              <a:ext uri="{FF2B5EF4-FFF2-40B4-BE49-F238E27FC236}">
                <a16:creationId xmlns:a16="http://schemas.microsoft.com/office/drawing/2014/main" id="{09902CEB-4CA3-43DB-90B9-E0433EA9D7AC}"/>
              </a:ext>
            </a:extLst>
          </p:cNvPr>
          <p:cNvSpPr>
            <a:spLocks noGrp="1"/>
          </p:cNvSpPr>
          <p:nvPr>
            <p:ph idx="1"/>
          </p:nvPr>
        </p:nvSpPr>
        <p:spPr>
          <a:xfrm>
            <a:off x="499404" y="1604433"/>
            <a:ext cx="8328076" cy="3649133"/>
          </a:xfrm>
        </p:spPr>
        <p:txBody>
          <a:bodyPr>
            <a:noAutofit/>
          </a:bodyPr>
          <a:lstStyle/>
          <a:p>
            <a:pPr marL="0" indent="0">
              <a:buNone/>
            </a:pPr>
            <a:r>
              <a:rPr lang="en-US" sz="2400" dirty="0">
                <a:cs typeface="Calibri" panose="020F0502020204030204"/>
              </a:rPr>
              <a:t>The process of evaluating a property's environmental conditions and assessing the likelihood of the presence of any contamination.</a:t>
            </a:r>
          </a:p>
          <a:p>
            <a:pPr marL="0" indent="0">
              <a:buNone/>
            </a:pPr>
            <a:endParaRPr lang="en-US" sz="2400" dirty="0">
              <a:cs typeface="Calibri" panose="020F0502020204030204"/>
            </a:endParaRPr>
          </a:p>
          <a:p>
            <a:pPr marL="0" indent="0">
              <a:buNone/>
            </a:pPr>
            <a:r>
              <a:rPr lang="en-US" sz="2400" dirty="0">
                <a:cs typeface="Calibri" panose="020F0502020204030204"/>
              </a:rPr>
              <a:t>**Maybe the most common stumbling block related to grant eligibility**</a:t>
            </a:r>
          </a:p>
        </p:txBody>
      </p:sp>
      <p:pic>
        <p:nvPicPr>
          <p:cNvPr id="4" name="Picture 3">
            <a:extLst>
              <a:ext uri="{FF2B5EF4-FFF2-40B4-BE49-F238E27FC236}">
                <a16:creationId xmlns:a16="http://schemas.microsoft.com/office/drawing/2014/main" id="{30AD3A50-8866-4B92-97E4-74F20B6E34A6}"/>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4162308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E078-0017-45C7-A2A2-50C88EEB6043}"/>
              </a:ext>
            </a:extLst>
          </p:cNvPr>
          <p:cNvSpPr>
            <a:spLocks noGrp="1"/>
          </p:cNvSpPr>
          <p:nvPr>
            <p:ph type="title"/>
          </p:nvPr>
        </p:nvSpPr>
        <p:spPr>
          <a:xfrm>
            <a:off x="469899" y="266542"/>
            <a:ext cx="8229600" cy="1456267"/>
          </a:xfrm>
        </p:spPr>
        <p:txBody>
          <a:bodyPr/>
          <a:lstStyle/>
          <a:p>
            <a:r>
              <a:rPr lang="en-US" dirty="0">
                <a:latin typeface="+mn-lt"/>
              </a:rPr>
              <a:t>All  appropriate inquiries</a:t>
            </a:r>
            <a:br>
              <a:rPr lang="en-US" dirty="0"/>
            </a:br>
            <a:r>
              <a:rPr lang="en-US" sz="2400" cap="none" dirty="0">
                <a:latin typeface="+mn-lt"/>
              </a:rPr>
              <a:t>Purpose, Timing and Procedure</a:t>
            </a:r>
          </a:p>
        </p:txBody>
      </p:sp>
      <p:sp>
        <p:nvSpPr>
          <p:cNvPr id="3" name="Content Placeholder 2">
            <a:extLst>
              <a:ext uri="{FF2B5EF4-FFF2-40B4-BE49-F238E27FC236}">
                <a16:creationId xmlns:a16="http://schemas.microsoft.com/office/drawing/2014/main" id="{09902CEB-4CA3-43DB-90B9-E0433EA9D7AC}"/>
              </a:ext>
            </a:extLst>
          </p:cNvPr>
          <p:cNvSpPr>
            <a:spLocks noGrp="1"/>
          </p:cNvSpPr>
          <p:nvPr>
            <p:ph idx="1"/>
          </p:nvPr>
        </p:nvSpPr>
        <p:spPr>
          <a:xfrm>
            <a:off x="414996" y="1964268"/>
            <a:ext cx="8328076" cy="3649133"/>
          </a:xfrm>
        </p:spPr>
        <p:txBody>
          <a:bodyPr>
            <a:noAutofit/>
          </a:bodyPr>
          <a:lstStyle/>
          <a:p>
            <a:r>
              <a:rPr lang="en-US" sz="2400" dirty="0"/>
              <a:t>Due Diligence (Phase I Environmental Site Assessment or equivalent) that determines prior uses and ownership of a property, and assesses the conditions of the property that may indicate releases or threatened releases of hazardous substances, contaminants or pollutants at, on, in, or to the property BEFORE a prospective purchaser acquires the real property.</a:t>
            </a:r>
            <a:endParaRPr lang="en-US" sz="2400" dirty="0">
              <a:cs typeface="Calibri"/>
            </a:endParaRPr>
          </a:p>
          <a:p>
            <a:r>
              <a:rPr lang="en-US" sz="2400" dirty="0">
                <a:cs typeface="Calibri"/>
              </a:rPr>
              <a:t>ASTM E1527-21 most recent standard (-13 standard </a:t>
            </a:r>
            <a:r>
              <a:rPr lang="en-US" sz="2400">
                <a:cs typeface="Calibri"/>
              </a:rPr>
              <a:t>still applies </a:t>
            </a:r>
            <a:r>
              <a:rPr lang="en-US" sz="2400" dirty="0">
                <a:cs typeface="Calibri"/>
              </a:rPr>
              <a:t>this </a:t>
            </a:r>
            <a:r>
              <a:rPr lang="en-US" sz="2400">
                <a:cs typeface="Calibri"/>
              </a:rPr>
              <a:t>award year)</a:t>
            </a:r>
            <a:endParaRPr lang="en-US" sz="2400" dirty="0">
              <a:cs typeface="Calibri"/>
            </a:endParaRPr>
          </a:p>
        </p:txBody>
      </p:sp>
      <p:pic>
        <p:nvPicPr>
          <p:cNvPr id="4" name="Picture 3">
            <a:extLst>
              <a:ext uri="{FF2B5EF4-FFF2-40B4-BE49-F238E27FC236}">
                <a16:creationId xmlns:a16="http://schemas.microsoft.com/office/drawing/2014/main" id="{30AD3A50-8866-4B92-97E4-74F20B6E34A6}"/>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2650634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E078-0017-45C7-A2A2-50C88EEB6043}"/>
              </a:ext>
            </a:extLst>
          </p:cNvPr>
          <p:cNvSpPr>
            <a:spLocks noGrp="1"/>
          </p:cNvSpPr>
          <p:nvPr>
            <p:ph type="title"/>
          </p:nvPr>
        </p:nvSpPr>
        <p:spPr>
          <a:xfrm>
            <a:off x="450166" y="266542"/>
            <a:ext cx="8229600" cy="1456267"/>
          </a:xfrm>
        </p:spPr>
        <p:txBody>
          <a:bodyPr/>
          <a:lstStyle/>
          <a:p>
            <a:r>
              <a:rPr lang="en-US" dirty="0">
                <a:latin typeface="+mn-lt"/>
              </a:rPr>
              <a:t>All  appropriate inquiries</a:t>
            </a:r>
            <a:br>
              <a:rPr lang="en-US" dirty="0"/>
            </a:br>
            <a:r>
              <a:rPr lang="en-US" sz="2400" cap="none" dirty="0">
                <a:latin typeface="+mn-lt"/>
              </a:rPr>
              <a:t>Purpose, Timing and Procedure</a:t>
            </a:r>
          </a:p>
        </p:txBody>
      </p:sp>
      <p:sp>
        <p:nvSpPr>
          <p:cNvPr id="3" name="Content Placeholder 2">
            <a:extLst>
              <a:ext uri="{FF2B5EF4-FFF2-40B4-BE49-F238E27FC236}">
                <a16:creationId xmlns:a16="http://schemas.microsoft.com/office/drawing/2014/main" id="{09902CEB-4CA3-43DB-90B9-E0433EA9D7AC}"/>
              </a:ext>
            </a:extLst>
          </p:cNvPr>
          <p:cNvSpPr>
            <a:spLocks noGrp="1"/>
          </p:cNvSpPr>
          <p:nvPr>
            <p:ph idx="1"/>
          </p:nvPr>
        </p:nvSpPr>
        <p:spPr>
          <a:xfrm>
            <a:off x="450166" y="1392768"/>
            <a:ext cx="8328076" cy="3649133"/>
          </a:xfrm>
        </p:spPr>
        <p:txBody>
          <a:bodyPr>
            <a:noAutofit/>
          </a:bodyPr>
          <a:lstStyle/>
          <a:p>
            <a:r>
              <a:rPr lang="en-US" sz="2400" dirty="0"/>
              <a:t>A Phase I ESA is an initial site assessment to identify potential presence of environmental contamination or Recognized Environmental Conditions (RECs) at the property</a:t>
            </a:r>
          </a:p>
          <a:p>
            <a:r>
              <a:rPr lang="en-US" sz="2400" dirty="0"/>
              <a:t>It does NOT delineate contamination or quantify risk </a:t>
            </a:r>
            <a:endParaRPr lang="en-US" sz="2400" dirty="0">
              <a:cs typeface="Calibri"/>
            </a:endParaRPr>
          </a:p>
        </p:txBody>
      </p:sp>
      <p:pic>
        <p:nvPicPr>
          <p:cNvPr id="4" name="Picture 3">
            <a:extLst>
              <a:ext uri="{FF2B5EF4-FFF2-40B4-BE49-F238E27FC236}">
                <a16:creationId xmlns:a16="http://schemas.microsoft.com/office/drawing/2014/main" id="{30AD3A50-8866-4B92-97E4-74F20B6E34A6}"/>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4019454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A7EE9-2B0E-4291-9F14-361574464860}"/>
              </a:ext>
            </a:extLst>
          </p:cNvPr>
          <p:cNvSpPr>
            <a:spLocks noGrp="1"/>
          </p:cNvSpPr>
          <p:nvPr>
            <p:ph type="title"/>
          </p:nvPr>
        </p:nvSpPr>
        <p:spPr>
          <a:xfrm>
            <a:off x="457200" y="88901"/>
            <a:ext cx="7772400" cy="1456267"/>
          </a:xfrm>
        </p:spPr>
        <p:txBody>
          <a:bodyPr/>
          <a:lstStyle/>
          <a:p>
            <a:pPr algn="ctr"/>
            <a:r>
              <a:rPr lang="en-US" dirty="0">
                <a:latin typeface="+mn-lt"/>
              </a:rPr>
              <a:t>For aai, timing is everything</a:t>
            </a:r>
          </a:p>
        </p:txBody>
      </p:sp>
      <p:sp>
        <p:nvSpPr>
          <p:cNvPr id="3" name="Content Placeholder 2">
            <a:extLst>
              <a:ext uri="{FF2B5EF4-FFF2-40B4-BE49-F238E27FC236}">
                <a16:creationId xmlns:a16="http://schemas.microsoft.com/office/drawing/2014/main" id="{C3716158-CCB3-4426-BDB3-5AC7543AE980}"/>
              </a:ext>
            </a:extLst>
          </p:cNvPr>
          <p:cNvSpPr>
            <a:spLocks noGrp="1"/>
          </p:cNvSpPr>
          <p:nvPr>
            <p:ph idx="1"/>
          </p:nvPr>
        </p:nvSpPr>
        <p:spPr>
          <a:xfrm>
            <a:off x="457200" y="1545168"/>
            <a:ext cx="7772400" cy="3649133"/>
          </a:xfrm>
        </p:spPr>
        <p:txBody>
          <a:bodyPr>
            <a:normAutofit/>
          </a:bodyPr>
          <a:lstStyle/>
          <a:p>
            <a:r>
              <a:rPr lang="en-US" sz="2400" dirty="0"/>
              <a:t>Phase I or equivalent must be performed </a:t>
            </a:r>
            <a:r>
              <a:rPr lang="en-US" sz="2400" b="1" dirty="0"/>
              <a:t>before </a:t>
            </a:r>
            <a:r>
              <a:rPr lang="en-US" sz="2400" dirty="0"/>
              <a:t>date of acquisition</a:t>
            </a:r>
          </a:p>
          <a:p>
            <a:r>
              <a:rPr lang="en-US" sz="2400" dirty="0"/>
              <a:t>Also must be performed or updated within one year prior to acquisition, some portions must be performed/updated within 180 days prior (interviews/records review/site inspection/environmental cleanup lien check)*generally just say “180 days”*</a:t>
            </a:r>
          </a:p>
          <a:p>
            <a:r>
              <a:rPr lang="en-US" sz="2400" dirty="0"/>
              <a:t>This requirement is regardless of whether a Phase II has been performed.</a:t>
            </a:r>
          </a:p>
        </p:txBody>
      </p:sp>
      <p:pic>
        <p:nvPicPr>
          <p:cNvPr id="4" name="Picture 3">
            <a:extLst>
              <a:ext uri="{FF2B5EF4-FFF2-40B4-BE49-F238E27FC236}">
                <a16:creationId xmlns:a16="http://schemas.microsoft.com/office/drawing/2014/main" id="{7429EC26-8D4F-49AE-86C4-82223B777D0F}"/>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921029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744542" cy="3418387"/>
          </a:xfrm>
        </p:spPr>
        <p:txBody>
          <a:bodyPr>
            <a:normAutofit/>
          </a:bodyPr>
          <a:lstStyle/>
          <a:p>
            <a:pPr algn="r"/>
            <a:r>
              <a:rPr lang="en-US" dirty="0">
                <a:latin typeface="+mn-lt"/>
              </a:rPr>
              <a:t>CERCLA Liability protections</a:t>
            </a:r>
            <a:br>
              <a:rPr lang="en-US" dirty="0">
                <a:latin typeface="+mn-lt"/>
              </a:rPr>
            </a:br>
            <a:br>
              <a:rPr lang="en-US" cap="none" dirty="0">
                <a:latin typeface="Calibri" panose="020F0502020204030204" pitchFamily="34" charset="0"/>
                <a:cs typeface="Calibri" panose="020F0502020204030204" pitchFamily="34" charset="0"/>
              </a:rPr>
            </a:br>
            <a:r>
              <a:rPr lang="en-US" sz="2400" b="1" cap="none" dirty="0"/>
              <a:t>Bona Fide Prospective Purchaser Protection</a:t>
            </a:r>
            <a:br>
              <a:rPr lang="en-US" sz="2400" b="1" cap="none" dirty="0"/>
            </a:br>
            <a:r>
              <a:rPr lang="en-US" sz="2400" b="1" cap="none" dirty="0">
                <a:cs typeface="Calibri Light"/>
              </a:rPr>
              <a:t>101(40)</a:t>
            </a: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416968" y="1294690"/>
            <a:ext cx="5543211" cy="4083426"/>
          </a:xfrm>
        </p:spPr>
        <p:txBody>
          <a:bodyPr>
            <a:noAutofit/>
          </a:bodyPr>
          <a:lstStyle/>
          <a:p>
            <a:pPr marL="0" indent="0">
              <a:spcAft>
                <a:spcPts val="0"/>
              </a:spcAft>
              <a:buNone/>
            </a:pPr>
            <a:r>
              <a:rPr lang="en-US" dirty="0"/>
              <a:t>Applies to purchasers with knowledge of contamination, provided the following:</a:t>
            </a:r>
          </a:p>
          <a:p>
            <a:pPr marL="0" indent="0">
              <a:spcAft>
                <a:spcPts val="0"/>
              </a:spcAft>
              <a:buNone/>
            </a:pPr>
            <a:endParaRPr lang="en-US" dirty="0"/>
          </a:p>
          <a:p>
            <a:pPr>
              <a:spcAft>
                <a:spcPts val="0"/>
              </a:spcAft>
            </a:pPr>
            <a:r>
              <a:rPr lang="en-US" dirty="0"/>
              <a:t>Property was acquired after January 11, 2002;</a:t>
            </a:r>
            <a:endParaRPr lang="en-US" dirty="0">
              <a:cs typeface="Calibri" panose="020F0502020204030204"/>
            </a:endParaRPr>
          </a:p>
          <a:p>
            <a:pPr>
              <a:spcAft>
                <a:spcPts val="0"/>
              </a:spcAft>
            </a:pPr>
            <a:r>
              <a:rPr lang="en-US" dirty="0"/>
              <a:t>All Appropriate Inquiries (AAI) conducted prior to purchase;</a:t>
            </a:r>
            <a:endParaRPr lang="en-US" dirty="0">
              <a:cs typeface="Calibri"/>
            </a:endParaRPr>
          </a:p>
          <a:p>
            <a:r>
              <a:rPr lang="en-US" dirty="0">
                <a:solidFill>
                  <a:srgbClr val="FFC000"/>
                </a:solidFill>
              </a:rPr>
              <a:t>Not potentially liable or affiliated with potentially liable party</a:t>
            </a:r>
            <a:r>
              <a:rPr lang="en-US" dirty="0">
                <a:solidFill>
                  <a:srgbClr val="FFC000"/>
                </a:solidFill>
                <a:ea typeface="+mn-lt"/>
                <a:cs typeface="+mn-lt"/>
              </a:rPr>
              <a:t> other than relationship created by instrument conveying title to property </a:t>
            </a:r>
            <a:r>
              <a:rPr lang="en-US" dirty="0">
                <a:ea typeface="+mn-lt"/>
                <a:cs typeface="+mn-lt"/>
              </a:rPr>
              <a:t>; and</a:t>
            </a:r>
          </a:p>
          <a:p>
            <a:r>
              <a:rPr lang="en-US" dirty="0">
                <a:cs typeface="Calibri" panose="020F0502020204030204"/>
              </a:rPr>
              <a:t>Continuing obligations.</a:t>
            </a:r>
          </a:p>
          <a:p>
            <a:endParaRPr lang="en-US" sz="2400" dirty="0">
              <a:cs typeface="Calibri" panose="020F0502020204030204"/>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318753"/>
            <a:ext cx="0" cy="3782636"/>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87571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744542" cy="3418387"/>
          </a:xfrm>
        </p:spPr>
        <p:txBody>
          <a:bodyPr>
            <a:normAutofit/>
          </a:bodyPr>
          <a:lstStyle/>
          <a:p>
            <a:pPr algn="r"/>
            <a:r>
              <a:rPr lang="en-US" dirty="0">
                <a:latin typeface="+mn-lt"/>
              </a:rPr>
              <a:t>CERCLA Liability protections</a:t>
            </a:r>
            <a:br>
              <a:rPr lang="en-US" dirty="0">
                <a:latin typeface="+mn-lt"/>
              </a:rPr>
            </a:br>
            <a:br>
              <a:rPr lang="en-US" cap="none" dirty="0">
                <a:latin typeface="Calibri" panose="020F0502020204030204" pitchFamily="34" charset="0"/>
                <a:cs typeface="Calibri" panose="020F0502020204030204" pitchFamily="34" charset="0"/>
              </a:rPr>
            </a:br>
            <a:r>
              <a:rPr lang="en-US" sz="2400" b="1" cap="none" dirty="0"/>
              <a:t>Bona Fide Prospective Purchaser Protection</a:t>
            </a:r>
            <a:br>
              <a:rPr lang="en-US" sz="2400" b="1" cap="none" dirty="0"/>
            </a:br>
            <a:r>
              <a:rPr lang="en-US" sz="2400" b="1" cap="none" dirty="0">
                <a:cs typeface="Calibri Light"/>
              </a:rPr>
              <a:t>101(40)</a:t>
            </a: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416968" y="1294690"/>
            <a:ext cx="5543211" cy="4083426"/>
          </a:xfrm>
        </p:spPr>
        <p:txBody>
          <a:bodyPr>
            <a:noAutofit/>
          </a:bodyPr>
          <a:lstStyle/>
          <a:p>
            <a:pPr marL="0" indent="0">
              <a:spcAft>
                <a:spcPts val="0"/>
              </a:spcAft>
              <a:buNone/>
            </a:pPr>
            <a:r>
              <a:rPr lang="en-US" dirty="0"/>
              <a:t>Applies to purchasers with knowledge of </a:t>
            </a:r>
          </a:p>
          <a:p>
            <a:pPr marL="0" indent="0">
              <a:spcAft>
                <a:spcPts val="0"/>
              </a:spcAft>
              <a:buNone/>
            </a:pPr>
            <a:r>
              <a:rPr lang="en-US" dirty="0"/>
              <a:t>contamination, provided the following:</a:t>
            </a:r>
          </a:p>
          <a:p>
            <a:pPr marL="0" indent="0">
              <a:spcAft>
                <a:spcPts val="0"/>
              </a:spcAft>
              <a:buNone/>
            </a:pPr>
            <a:endParaRPr lang="en-US" dirty="0"/>
          </a:p>
          <a:p>
            <a:pPr>
              <a:spcAft>
                <a:spcPts val="0"/>
              </a:spcAft>
            </a:pPr>
            <a:r>
              <a:rPr lang="en-US" dirty="0"/>
              <a:t>Property was acquired after January 11, 2002;</a:t>
            </a:r>
            <a:endParaRPr lang="en-US" dirty="0">
              <a:cs typeface="Calibri" panose="020F0502020204030204"/>
            </a:endParaRPr>
          </a:p>
          <a:p>
            <a:pPr>
              <a:spcAft>
                <a:spcPts val="0"/>
              </a:spcAft>
            </a:pPr>
            <a:r>
              <a:rPr lang="en-US" dirty="0"/>
              <a:t>All Appropriate Inquiries (AAI) conducted prior to purchase;</a:t>
            </a:r>
            <a:endParaRPr lang="en-US" dirty="0">
              <a:cs typeface="Calibri"/>
            </a:endParaRPr>
          </a:p>
          <a:p>
            <a:r>
              <a:rPr lang="en-US" dirty="0"/>
              <a:t>Not potentially liable or affiliated with potentially liable party</a:t>
            </a:r>
            <a:r>
              <a:rPr lang="en-US" dirty="0">
                <a:ea typeface="+mn-lt"/>
                <a:cs typeface="+mn-lt"/>
              </a:rPr>
              <a:t> other than relationship created by instrument conveying title to property ; and</a:t>
            </a:r>
          </a:p>
          <a:p>
            <a:r>
              <a:rPr lang="en-US" dirty="0">
                <a:solidFill>
                  <a:srgbClr val="FFC000"/>
                </a:solidFill>
                <a:cs typeface="Calibri" panose="020F0502020204030204"/>
              </a:rPr>
              <a:t>Continuing obligations.</a:t>
            </a:r>
          </a:p>
          <a:p>
            <a:endParaRPr lang="en-US" sz="2400" dirty="0">
              <a:cs typeface="Calibri" panose="020F0502020204030204"/>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318753"/>
            <a:ext cx="0" cy="3782636"/>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2094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682375" cy="3782636"/>
          </a:xfrm>
        </p:spPr>
        <p:txBody>
          <a:bodyPr>
            <a:normAutofit/>
          </a:bodyPr>
          <a:lstStyle/>
          <a:p>
            <a:pPr algn="r"/>
            <a:r>
              <a:rPr lang="en-US" dirty="0">
                <a:latin typeface="+mn-lt"/>
              </a:rPr>
              <a:t>CERCLA Liability protections</a:t>
            </a:r>
            <a:br>
              <a:rPr lang="en-US" cap="none" dirty="0">
                <a:latin typeface="Calibri" panose="020F0502020204030204" pitchFamily="34" charset="0"/>
                <a:cs typeface="Calibri" panose="020F0502020204030204" pitchFamily="34" charset="0"/>
              </a:rPr>
            </a:br>
            <a:r>
              <a:rPr lang="en-US" sz="2400" b="1" cap="none" dirty="0"/>
              <a:t>Bona Fide Prospective Purchaser Protection</a:t>
            </a:r>
            <a:br>
              <a:rPr lang="en-US" sz="2400" cap="none" dirty="0"/>
            </a:br>
            <a:r>
              <a:rPr lang="en-US" sz="2400" b="1" cap="none" dirty="0">
                <a:cs typeface="Calibri Light"/>
              </a:rPr>
              <a:t>107(40)</a:t>
            </a: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416968" y="1294690"/>
            <a:ext cx="5543211" cy="4083426"/>
          </a:xfrm>
        </p:spPr>
        <p:txBody>
          <a:bodyPr>
            <a:noAutofit/>
          </a:bodyPr>
          <a:lstStyle/>
          <a:p>
            <a:pPr marL="0" indent="0">
              <a:buNone/>
            </a:pPr>
            <a:r>
              <a:rPr lang="en-US" sz="2000" dirty="0"/>
              <a:t>Continuing Obligations</a:t>
            </a:r>
          </a:p>
          <a:p>
            <a:pPr marL="342900" indent="-342900"/>
            <a:r>
              <a:rPr lang="en-US" sz="2000" u="sng" dirty="0">
                <a:ea typeface="+mn-lt"/>
                <a:cs typeface="+mn-lt"/>
              </a:rPr>
              <a:t>Notice</a:t>
            </a:r>
            <a:r>
              <a:rPr lang="en-US" sz="2000" dirty="0">
                <a:ea typeface="+mn-lt"/>
                <a:cs typeface="+mn-lt"/>
              </a:rPr>
              <a:t>: Provide all legally required notices</a:t>
            </a:r>
            <a:endParaRPr lang="en-US" sz="2000" u="sng" dirty="0">
              <a:ea typeface="+mn-lt"/>
              <a:cs typeface="+mn-lt"/>
            </a:endParaRPr>
          </a:p>
          <a:p>
            <a:pPr marL="342900" indent="-342900"/>
            <a:r>
              <a:rPr lang="en-US" sz="2000" u="sng" dirty="0">
                <a:ea typeface="+mn-lt"/>
                <a:cs typeface="+mn-lt"/>
              </a:rPr>
              <a:t>Care</a:t>
            </a:r>
            <a:r>
              <a:rPr lang="en-US" sz="2000" dirty="0">
                <a:ea typeface="+mn-lt"/>
                <a:cs typeface="+mn-lt"/>
              </a:rPr>
              <a:t>: </a:t>
            </a:r>
            <a:r>
              <a:rPr lang="en-US" sz="2000" dirty="0">
                <a:cs typeface="Calibri"/>
              </a:rPr>
              <a:t>Reasonable steps taken to stop continuing release/prevent any threatened future release/prevent or limit any human, environmental, or natural resource exposure;</a:t>
            </a:r>
          </a:p>
          <a:p>
            <a:pPr marL="0" indent="0">
              <a:buNone/>
            </a:pPr>
            <a:endParaRPr lang="en-US" sz="2400" dirty="0">
              <a:cs typeface="Calibri"/>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318753"/>
            <a:ext cx="0" cy="3782636"/>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481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682375" cy="3782636"/>
          </a:xfrm>
        </p:spPr>
        <p:txBody>
          <a:bodyPr>
            <a:normAutofit/>
          </a:bodyPr>
          <a:lstStyle/>
          <a:p>
            <a:pPr algn="r"/>
            <a:r>
              <a:rPr lang="en-US" dirty="0">
                <a:latin typeface="+mn-lt"/>
              </a:rPr>
              <a:t>CERCLA Liability protections</a:t>
            </a:r>
            <a:br>
              <a:rPr lang="en-US" cap="none" dirty="0">
                <a:latin typeface="Calibri" panose="020F0502020204030204" pitchFamily="34" charset="0"/>
                <a:cs typeface="Calibri" panose="020F0502020204030204" pitchFamily="34" charset="0"/>
              </a:rPr>
            </a:br>
            <a:r>
              <a:rPr lang="en-US" sz="2400" b="1" cap="none" dirty="0"/>
              <a:t>Bona Fide Prospective Purchaser Protection</a:t>
            </a:r>
            <a:br>
              <a:rPr lang="en-US" sz="2400" cap="none" dirty="0"/>
            </a:br>
            <a:r>
              <a:rPr lang="en-US" sz="2400" b="1" cap="none" dirty="0">
                <a:cs typeface="Calibri Light"/>
              </a:rPr>
              <a:t>107(40)</a:t>
            </a: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416968" y="1323444"/>
            <a:ext cx="5543211" cy="4629766"/>
          </a:xfrm>
        </p:spPr>
        <p:txBody>
          <a:bodyPr>
            <a:noAutofit/>
          </a:bodyPr>
          <a:lstStyle/>
          <a:p>
            <a:pPr marL="0" indent="0">
              <a:buNone/>
            </a:pPr>
            <a:r>
              <a:rPr lang="en-US" sz="2000" dirty="0"/>
              <a:t>Continuing Obligations ct'd</a:t>
            </a:r>
          </a:p>
          <a:p>
            <a:pPr marL="342900" indent="-342900"/>
            <a:r>
              <a:rPr lang="en-US" sz="2000" u="sng" dirty="0">
                <a:cs typeface="Calibri"/>
              </a:rPr>
              <a:t>Access</a:t>
            </a:r>
            <a:r>
              <a:rPr lang="en-US" sz="2000" dirty="0">
                <a:cs typeface="Calibri"/>
              </a:rPr>
              <a:t>: Provide full cooperation and access to parties undertaking any response action or natural resource restoration;</a:t>
            </a:r>
          </a:p>
          <a:p>
            <a:pPr marL="342900" indent="-342900"/>
            <a:r>
              <a:rPr lang="en-US" sz="2000" u="sng" dirty="0">
                <a:ea typeface="+mn-lt"/>
                <a:cs typeface="+mn-lt"/>
              </a:rPr>
              <a:t>ICs:</a:t>
            </a:r>
            <a:r>
              <a:rPr lang="en-US" sz="2000" dirty="0">
                <a:ea typeface="+mn-lt"/>
                <a:cs typeface="+mn-lt"/>
              </a:rPr>
              <a:t> Comply with land use restrictions and not impede the effectiveness or integrity of any institutional control; and</a:t>
            </a:r>
            <a:endParaRPr lang="en-US" sz="2000" dirty="0">
              <a:cs typeface="Calibri"/>
            </a:endParaRPr>
          </a:p>
          <a:p>
            <a:pPr marL="342900" indent="-342900"/>
            <a:r>
              <a:rPr lang="en-US" sz="2000" u="sng" dirty="0">
                <a:cs typeface="Calibri"/>
              </a:rPr>
              <a:t>Requests: </a:t>
            </a:r>
            <a:r>
              <a:rPr lang="en-US" sz="2000" dirty="0">
                <a:cs typeface="Calibri"/>
              </a:rPr>
              <a:t>Comply with all governmental information requests and subpoenas.</a:t>
            </a:r>
          </a:p>
          <a:p>
            <a:endParaRPr lang="en-US" u="sng" dirty="0">
              <a:cs typeface="Calibri"/>
            </a:endParaRPr>
          </a:p>
          <a:p>
            <a:pPr marL="0" indent="0">
              <a:buNone/>
            </a:pPr>
            <a:endParaRPr lang="en-US" sz="2400" dirty="0">
              <a:cs typeface="Calibri"/>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318753"/>
            <a:ext cx="0" cy="3782636"/>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4189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682375" cy="3782636"/>
          </a:xfrm>
        </p:spPr>
        <p:txBody>
          <a:bodyPr>
            <a:normAutofit/>
          </a:bodyPr>
          <a:lstStyle/>
          <a:p>
            <a:pPr algn="r"/>
            <a:r>
              <a:rPr lang="en-US" dirty="0">
                <a:latin typeface="+mn-lt"/>
              </a:rPr>
              <a:t>CERCLA Liability protections</a:t>
            </a:r>
            <a:br>
              <a:rPr lang="en-US" cap="none" dirty="0">
                <a:latin typeface="Calibri" panose="020F0502020204030204" pitchFamily="34" charset="0"/>
                <a:cs typeface="Calibri" panose="020F0502020204030204" pitchFamily="34" charset="0"/>
              </a:rPr>
            </a:br>
            <a:r>
              <a:rPr lang="en-US" sz="2400" b="1" cap="none" dirty="0">
                <a:latin typeface="Calibri Light"/>
                <a:cs typeface="Calibri"/>
              </a:rPr>
              <a:t>B</a:t>
            </a:r>
            <a:r>
              <a:rPr lang="en-US" sz="2400" b="1" cap="none" dirty="0">
                <a:latin typeface="Calibri Light"/>
                <a:cs typeface="Calibri Light"/>
              </a:rPr>
              <a:t>ona</a:t>
            </a:r>
            <a:r>
              <a:rPr lang="en-US" sz="2400" b="1" cap="none" dirty="0"/>
              <a:t> Fide Prospective Purchaser Protection</a:t>
            </a:r>
            <a:br>
              <a:rPr lang="en-US" sz="2400" b="1" cap="none" dirty="0">
                <a:cs typeface="Calibri Light"/>
              </a:rPr>
            </a:br>
            <a:r>
              <a:rPr lang="en-US" sz="2400" b="1" cap="none" dirty="0">
                <a:cs typeface="Calibri Light"/>
              </a:rPr>
              <a:t>101(40)</a:t>
            </a:r>
            <a:br>
              <a:rPr lang="en-US" sz="2400" cap="none" dirty="0"/>
            </a:br>
            <a:endParaRPr lang="en-US" sz="2400"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600789" y="1092200"/>
            <a:ext cx="5543211" cy="4866147"/>
          </a:xfrm>
        </p:spPr>
        <p:txBody>
          <a:bodyPr>
            <a:noAutofit/>
          </a:bodyPr>
          <a:lstStyle/>
          <a:p>
            <a:pPr marL="0" indent="0">
              <a:buNone/>
            </a:pPr>
            <a:r>
              <a:rPr lang="en-US" sz="2000" dirty="0">
                <a:cs typeface="Calibri"/>
              </a:rPr>
              <a:t>BFPP TENANTS </a:t>
            </a:r>
            <a:r>
              <a:rPr lang="en-US" sz="2000" dirty="0">
                <a:solidFill>
                  <a:srgbClr val="FFC000"/>
                </a:solidFill>
                <a:cs typeface="Calibri"/>
              </a:rPr>
              <a:t>(BUILD Act change)</a:t>
            </a:r>
            <a:endParaRPr lang="en-US" sz="2000" dirty="0">
              <a:solidFill>
                <a:srgbClr val="FFC000"/>
              </a:solidFill>
            </a:endParaRPr>
          </a:p>
          <a:p>
            <a:pPr>
              <a:spcAft>
                <a:spcPts val="0"/>
              </a:spcAft>
              <a:buNone/>
            </a:pPr>
            <a:r>
              <a:rPr lang="en-US" sz="2000" dirty="0">
                <a:cs typeface="Calibri"/>
              </a:rPr>
              <a:t>Person who acquired a "leasehold interest" in a property after January 11, 2002 may be treated </a:t>
            </a:r>
          </a:p>
          <a:p>
            <a:pPr>
              <a:buNone/>
            </a:pPr>
            <a:r>
              <a:rPr lang="en-US" sz="2000" dirty="0">
                <a:cs typeface="Calibri"/>
              </a:rPr>
              <a:t>as BFPP, if:</a:t>
            </a:r>
          </a:p>
          <a:p>
            <a:r>
              <a:rPr lang="en-US" sz="2000" dirty="0">
                <a:cs typeface="Calibri"/>
              </a:rPr>
              <a:t>the interest is not designed to avoid CERCLA liability; and </a:t>
            </a:r>
            <a:r>
              <a:rPr lang="en-US" sz="2000" u="sng" dirty="0">
                <a:cs typeface="Calibri"/>
              </a:rPr>
              <a:t>either</a:t>
            </a:r>
            <a:endParaRPr lang="en-US" sz="2000" dirty="0">
              <a:cs typeface="Calibri"/>
            </a:endParaRPr>
          </a:p>
          <a:p>
            <a:r>
              <a:rPr lang="en-US" sz="2000" dirty="0">
                <a:cs typeface="Calibri"/>
              </a:rPr>
              <a:t>Property owner is a BFPP; </a:t>
            </a:r>
            <a:r>
              <a:rPr lang="en-US" sz="2000" u="sng" dirty="0">
                <a:cs typeface="Calibri"/>
              </a:rPr>
              <a:t>OR</a:t>
            </a:r>
          </a:p>
          <a:p>
            <a:pPr>
              <a:spcAft>
                <a:spcPts val="0"/>
              </a:spcAft>
            </a:pPr>
            <a:r>
              <a:rPr lang="en-US" sz="2000" dirty="0">
                <a:cs typeface="Calibri"/>
              </a:rPr>
              <a:t>Owner was BFPP at the time of lease, lost </a:t>
            </a:r>
          </a:p>
          <a:p>
            <a:pPr>
              <a:spcAft>
                <a:spcPts val="0"/>
              </a:spcAft>
              <a:buNone/>
            </a:pPr>
            <a:r>
              <a:rPr lang="en-US" sz="2000" dirty="0">
                <a:cs typeface="Calibri"/>
              </a:rPr>
              <a:t>	status through no action of lessee, and lessee qualifies for all BFPP criteria other than AAI; </a:t>
            </a:r>
          </a:p>
          <a:p>
            <a:pPr>
              <a:spcAft>
                <a:spcPts val="0"/>
              </a:spcAft>
              <a:buNone/>
            </a:pPr>
            <a:r>
              <a:rPr lang="en-US" sz="2000" dirty="0">
                <a:cs typeface="Calibri"/>
              </a:rPr>
              <a:t>	</a:t>
            </a:r>
            <a:r>
              <a:rPr lang="en-US" sz="2000" u="sng" dirty="0">
                <a:cs typeface="Calibri"/>
              </a:rPr>
              <a:t>OR</a:t>
            </a:r>
          </a:p>
          <a:p>
            <a:pPr>
              <a:spcAft>
                <a:spcPts val="0"/>
              </a:spcAft>
            </a:pPr>
            <a:r>
              <a:rPr lang="en-US" sz="2000" dirty="0">
                <a:cs typeface="Calibri"/>
              </a:rPr>
              <a:t>Lessee qualifies for all BFPP criteria.</a:t>
            </a:r>
            <a:endParaRPr lang="en-US" sz="2000" u="sng" dirty="0">
              <a:cs typeface="Calibri"/>
            </a:endParaRPr>
          </a:p>
          <a:p>
            <a:endParaRPr lang="en-US" sz="2000" u="sng" dirty="0">
              <a:cs typeface="Calibri"/>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092200"/>
            <a:ext cx="0" cy="450850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1036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682375" cy="3782636"/>
          </a:xfrm>
        </p:spPr>
        <p:txBody>
          <a:bodyPr>
            <a:normAutofit/>
          </a:bodyPr>
          <a:lstStyle/>
          <a:p>
            <a:pPr algn="r"/>
            <a:r>
              <a:rPr lang="en-US" dirty="0">
                <a:latin typeface="+mn-lt"/>
              </a:rPr>
              <a:t>CERCLA Liability protections</a:t>
            </a:r>
            <a:br>
              <a:rPr lang="en-US" cap="none" dirty="0">
                <a:latin typeface="Calibri" panose="020F0502020204030204" pitchFamily="34" charset="0"/>
                <a:cs typeface="Calibri" panose="020F0502020204030204" pitchFamily="34" charset="0"/>
              </a:rPr>
            </a:br>
            <a:r>
              <a:rPr lang="en-US" sz="2400" cap="none" dirty="0">
                <a:latin typeface="Calibri"/>
                <a:cs typeface="Calibri"/>
              </a:rPr>
              <a:t>State and Local Governmental Entity Acquisitions Exemptions</a:t>
            </a:r>
            <a:br>
              <a:rPr lang="en-US" sz="2400" cap="none" dirty="0"/>
            </a:br>
            <a:r>
              <a:rPr lang="en-US" sz="2400" cap="none" dirty="0">
                <a:latin typeface="Calibri"/>
                <a:cs typeface="Calibri"/>
              </a:rPr>
              <a:t>101(20)(D) and 101(35)(A)(ii)</a:t>
            </a:r>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441033" y="671794"/>
            <a:ext cx="5543211" cy="5076554"/>
          </a:xfrm>
        </p:spPr>
        <p:txBody>
          <a:bodyPr>
            <a:noAutofit/>
          </a:bodyPr>
          <a:lstStyle/>
          <a:p>
            <a:pPr marL="0" indent="0">
              <a:buNone/>
            </a:pPr>
            <a:r>
              <a:rPr lang="en-US" sz="2000" dirty="0"/>
              <a:t>Exempts state and local government entities from owner/operator liability if:</a:t>
            </a:r>
          </a:p>
          <a:p>
            <a:pPr>
              <a:spcAft>
                <a:spcPts val="0"/>
              </a:spcAft>
            </a:pPr>
            <a:r>
              <a:rPr lang="en-US" sz="2000" dirty="0"/>
              <a:t>Property acquired “by virtue of their function </a:t>
            </a:r>
          </a:p>
          <a:p>
            <a:pPr marL="292100" indent="-292100">
              <a:spcAft>
                <a:spcPts val="0"/>
              </a:spcAft>
              <a:buNone/>
            </a:pPr>
            <a:r>
              <a:rPr lang="en-US" sz="2000" dirty="0"/>
              <a:t>	as a sovereign“ (uniquely </a:t>
            </a:r>
            <a:r>
              <a:rPr lang="en-US" sz="2000" dirty="0" err="1"/>
              <a:t>gov’tl</a:t>
            </a:r>
            <a:r>
              <a:rPr lang="en-US" sz="2000" dirty="0"/>
              <a:t> authority);</a:t>
            </a:r>
          </a:p>
          <a:p>
            <a:r>
              <a:rPr lang="en-US" sz="2000" dirty="0"/>
              <a:t>Government entity did not cause or contribute to the contamination;</a:t>
            </a:r>
          </a:p>
          <a:p>
            <a:r>
              <a:rPr lang="en-US" sz="2000" dirty="0">
                <a:cs typeface="Calibri"/>
              </a:rPr>
              <a:t>No affiliation with the liable party; and</a:t>
            </a:r>
          </a:p>
          <a:p>
            <a:r>
              <a:rPr lang="en-US" sz="2000" dirty="0">
                <a:cs typeface="Calibri"/>
              </a:rPr>
              <a:t>Due care is exercised after acquisition.</a:t>
            </a: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296653" y="1419726"/>
            <a:ext cx="0" cy="4511842"/>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98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24A7-9C1A-4743-9D49-8788D8E74192}"/>
              </a:ext>
            </a:extLst>
          </p:cNvPr>
          <p:cNvSpPr>
            <a:spLocks noGrp="1"/>
          </p:cNvSpPr>
          <p:nvPr>
            <p:ph type="title"/>
          </p:nvPr>
        </p:nvSpPr>
        <p:spPr>
          <a:xfrm>
            <a:off x="685800" y="127001"/>
            <a:ext cx="7772400" cy="2431264"/>
          </a:xfrm>
        </p:spPr>
        <p:txBody>
          <a:bodyPr>
            <a:normAutofit fontScale="90000"/>
          </a:bodyPr>
          <a:lstStyle/>
          <a:p>
            <a:pPr algn="ctr">
              <a:spcAft>
                <a:spcPts val="0"/>
              </a:spcAft>
            </a:pPr>
            <a:r>
              <a:rPr lang="en-US" sz="3200" dirty="0"/>
              <a:t>Comprehensive environmental Response, compensation &amp; Liability act (“CERCLA”)(1980)</a:t>
            </a:r>
            <a:br>
              <a:rPr lang="en-US" sz="3200" dirty="0"/>
            </a:br>
            <a:r>
              <a:rPr lang="en-US" sz="3200" dirty="0"/>
              <a:t>42 U.S.C. </a:t>
            </a:r>
            <a:r>
              <a:rPr lang="en-US" sz="3200" dirty="0">
                <a:ea typeface="+mn-lt"/>
                <a:cs typeface="+mn-lt"/>
              </a:rPr>
              <a:t>§  9601</a:t>
            </a:r>
            <a:r>
              <a:rPr lang="en-US" sz="3200" dirty="0"/>
              <a:t>  </a:t>
            </a:r>
            <a:r>
              <a:rPr lang="en-US" sz="3200" dirty="0">
                <a:ea typeface="+mn-lt"/>
                <a:cs typeface="+mn-lt"/>
              </a:rPr>
              <a:t>et seq. </a:t>
            </a:r>
            <a:br>
              <a:rPr lang="en-US" sz="3200" dirty="0">
                <a:ea typeface="+mn-lt"/>
                <a:cs typeface="+mn-lt"/>
              </a:rPr>
            </a:br>
            <a:r>
              <a:rPr lang="en-US" sz="3200" dirty="0">
                <a:ea typeface="+mn-lt"/>
                <a:cs typeface="+mn-lt"/>
              </a:rPr>
              <a:t>Aka </a:t>
            </a:r>
            <a:r>
              <a:rPr lang="en-US" sz="3200" dirty="0"/>
              <a:t>"Superfund Law"</a:t>
            </a:r>
            <a:endParaRPr lang="en-US" sz="3200" dirty="0">
              <a:cs typeface="Calibri"/>
            </a:endParaRPr>
          </a:p>
        </p:txBody>
      </p:sp>
      <p:sp>
        <p:nvSpPr>
          <p:cNvPr id="3" name="Content Placeholder 2">
            <a:extLst>
              <a:ext uri="{FF2B5EF4-FFF2-40B4-BE49-F238E27FC236}">
                <a16:creationId xmlns:a16="http://schemas.microsoft.com/office/drawing/2014/main" id="{F9D35AAC-E7BB-46F0-ABBA-7575A1A0E794}"/>
              </a:ext>
            </a:extLst>
          </p:cNvPr>
          <p:cNvSpPr>
            <a:spLocks noGrp="1"/>
          </p:cNvSpPr>
          <p:nvPr>
            <p:ph idx="1"/>
          </p:nvPr>
        </p:nvSpPr>
        <p:spPr>
          <a:xfrm>
            <a:off x="584200" y="1329268"/>
            <a:ext cx="7772400" cy="4411133"/>
          </a:xfrm>
        </p:spPr>
        <p:txBody>
          <a:bodyPr vert="horz" lIns="91440" tIns="45720" rIns="91440" bIns="45720" rtlCol="0" anchor="ctr">
            <a:noAutofit/>
          </a:bodyPr>
          <a:lstStyle/>
          <a:p>
            <a:r>
              <a:rPr lang="en-US" sz="2400" dirty="0">
                <a:ea typeface="+mn-lt"/>
                <a:cs typeface="+mn-lt"/>
              </a:rPr>
              <a:t>Established an environmental liability scheme </a:t>
            </a:r>
            <a:endParaRPr lang="en-US" sz="2400" dirty="0">
              <a:cs typeface="Calibri"/>
            </a:endParaRPr>
          </a:p>
          <a:p>
            <a:r>
              <a:rPr lang="en-US" sz="2400" dirty="0">
                <a:ea typeface="+mn-lt"/>
                <a:cs typeface="+mn-lt"/>
              </a:rPr>
              <a:t> Provided protection from liability for certain entities </a:t>
            </a:r>
            <a:endParaRPr lang="en-US" sz="2400" dirty="0">
              <a:cs typeface="Calibri"/>
            </a:endParaRPr>
          </a:p>
          <a:p>
            <a:r>
              <a:rPr lang="en-US" sz="2400" dirty="0">
                <a:ea typeface="+mn-lt"/>
                <a:cs typeface="+mn-lt"/>
              </a:rPr>
              <a:t> Established a due diligence standard necessary to obtain liability protection</a:t>
            </a:r>
          </a:p>
        </p:txBody>
      </p:sp>
      <p:pic>
        <p:nvPicPr>
          <p:cNvPr id="4" name="Picture 3">
            <a:extLst>
              <a:ext uri="{FF2B5EF4-FFF2-40B4-BE49-F238E27FC236}">
                <a16:creationId xmlns:a16="http://schemas.microsoft.com/office/drawing/2014/main" id="{740A6A38-61B1-464C-825A-8DBB79ABE6EE}"/>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1636146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682375" cy="3782636"/>
          </a:xfrm>
        </p:spPr>
        <p:txBody>
          <a:bodyPr>
            <a:normAutofit/>
          </a:bodyPr>
          <a:lstStyle/>
          <a:p>
            <a:pPr algn="r"/>
            <a:r>
              <a:rPr lang="en-US" dirty="0">
                <a:latin typeface="+mn-lt"/>
              </a:rPr>
              <a:t>CERCLA Liability protections</a:t>
            </a:r>
            <a:br>
              <a:rPr lang="en-US" cap="none" dirty="0">
                <a:latin typeface="Calibri" panose="020F0502020204030204" pitchFamily="34" charset="0"/>
                <a:cs typeface="Calibri" panose="020F0502020204030204" pitchFamily="34" charset="0"/>
              </a:rPr>
            </a:br>
            <a:r>
              <a:rPr lang="en-US" sz="2400" cap="none" dirty="0">
                <a:latin typeface="Calibri"/>
                <a:cs typeface="Calibri"/>
              </a:rPr>
              <a:t>State and Local Governmental Entity Acquisitions Exemptions</a:t>
            </a:r>
            <a:br>
              <a:rPr lang="en-US" sz="2400" cap="none" dirty="0"/>
            </a:br>
            <a:r>
              <a:rPr lang="en-US" sz="2400" cap="none" dirty="0">
                <a:latin typeface="Calibri"/>
                <a:cs typeface="Calibri"/>
              </a:rPr>
              <a:t>101(20)(D) and 101(35)(A)(ii)</a:t>
            </a:r>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441033" y="671794"/>
            <a:ext cx="5543211" cy="5076554"/>
          </a:xfrm>
        </p:spPr>
        <p:txBody>
          <a:bodyPr>
            <a:noAutofit/>
          </a:bodyPr>
          <a:lstStyle/>
          <a:p>
            <a:pPr marL="0" indent="0">
              <a:buNone/>
            </a:pPr>
            <a:r>
              <a:rPr lang="en-US" sz="2000" dirty="0"/>
              <a:t>Acquisitions made by government entity “functioning as a sovereign” include:</a:t>
            </a:r>
            <a:endParaRPr lang="en-US" sz="2000" dirty="0">
              <a:cs typeface="Calibri"/>
            </a:endParaRPr>
          </a:p>
          <a:p>
            <a:pPr lvl="1">
              <a:buFont typeface="Wingdings" panose="05000000000000000000" pitchFamily="2" charset="2"/>
              <a:buChar char="ü"/>
            </a:pPr>
            <a:r>
              <a:rPr lang="en-US" sz="1800" dirty="0"/>
              <a:t>Bankruptcy</a:t>
            </a:r>
          </a:p>
          <a:p>
            <a:pPr lvl="1">
              <a:buFont typeface="Wingdings" panose="05000000000000000000" pitchFamily="2" charset="2"/>
              <a:buChar char="ü"/>
            </a:pPr>
            <a:r>
              <a:rPr lang="en-US" sz="1800" dirty="0"/>
              <a:t>Tax delinquency</a:t>
            </a:r>
          </a:p>
          <a:p>
            <a:pPr lvl="1">
              <a:buFont typeface="Wingdings" panose="05000000000000000000" pitchFamily="2" charset="2"/>
              <a:buChar char="ü"/>
            </a:pPr>
            <a:r>
              <a:rPr lang="en-US" sz="1800" dirty="0"/>
              <a:t>Abandonment</a:t>
            </a:r>
          </a:p>
          <a:p>
            <a:pPr lvl="1">
              <a:buFont typeface="Wingdings" panose="05000000000000000000" pitchFamily="2" charset="2"/>
              <a:buChar char="ü"/>
            </a:pPr>
            <a:r>
              <a:rPr lang="en-US" sz="1800" dirty="0"/>
              <a:t>Escheat (owner died intestate)</a:t>
            </a:r>
            <a:endParaRPr lang="en-US" sz="1800" dirty="0">
              <a:cs typeface="Calibri"/>
            </a:endParaRPr>
          </a:p>
          <a:p>
            <a:pPr lvl="1">
              <a:buFont typeface="Wingdings" panose="05000000000000000000" pitchFamily="2" charset="2"/>
              <a:buChar char="ü"/>
            </a:pPr>
            <a:r>
              <a:rPr lang="en-US" sz="1800" dirty="0"/>
              <a:t>Seizure/Forfeiture Authority</a:t>
            </a:r>
            <a:endParaRPr lang="en-US" sz="1800" dirty="0">
              <a:cs typeface="Calibri"/>
            </a:endParaRPr>
          </a:p>
          <a:p>
            <a:pPr lvl="1">
              <a:spcAft>
                <a:spcPts val="0"/>
              </a:spcAft>
              <a:buFont typeface="Wingdings" panose="05000000000000000000" pitchFamily="2" charset="2"/>
              <a:buChar char="ü"/>
            </a:pPr>
            <a:r>
              <a:rPr lang="en-US" sz="1800" dirty="0">
                <a:cs typeface="Calibri"/>
              </a:rPr>
              <a:t>Eminent Domain (purchase or condemnation </a:t>
            </a:r>
          </a:p>
          <a:p>
            <a:pPr marL="749300" lvl="1" indent="-292100">
              <a:spcAft>
                <a:spcPts val="0"/>
              </a:spcAft>
              <a:buNone/>
            </a:pPr>
            <a:r>
              <a:rPr lang="en-US" sz="1800" dirty="0">
                <a:cs typeface="Calibri"/>
              </a:rPr>
              <a:t>	for future public use) </a:t>
            </a: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296653" y="1419726"/>
            <a:ext cx="0" cy="4511842"/>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7580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354881" y="1318753"/>
            <a:ext cx="2797393" cy="3782636"/>
          </a:xfrm>
        </p:spPr>
        <p:txBody>
          <a:bodyPr>
            <a:normAutofit/>
          </a:bodyPr>
          <a:lstStyle/>
          <a:p>
            <a:pPr algn="r"/>
            <a:r>
              <a:rPr lang="en-US" dirty="0">
                <a:latin typeface="+mn-lt"/>
              </a:rPr>
              <a:t>CERCLA LIABILITY</a:t>
            </a:r>
            <a:br>
              <a:rPr lang="en-US" dirty="0">
                <a:latin typeface="+mn-lt"/>
                <a:cs typeface="Calibri"/>
              </a:rPr>
            </a:br>
            <a:r>
              <a:rPr lang="en-US" dirty="0">
                <a:latin typeface="+mn-lt"/>
              </a:rPr>
              <a:t>PROTECTIONS</a:t>
            </a:r>
            <a:br>
              <a:rPr lang="en-US" dirty="0">
                <a:latin typeface="+mn-lt"/>
                <a:cs typeface="Calibri"/>
              </a:rPr>
            </a:br>
            <a:r>
              <a:rPr lang="en-US" sz="2400" cap="none" dirty="0">
                <a:latin typeface="+mn-lt"/>
              </a:rPr>
              <a:t>State and Local Governmental</a:t>
            </a:r>
            <a:br>
              <a:rPr lang="en-US" sz="2400" cap="none" dirty="0">
                <a:latin typeface="+mn-lt"/>
                <a:cs typeface="Calibri"/>
              </a:rPr>
            </a:br>
            <a:r>
              <a:rPr lang="en-US" sz="2400" cap="none" dirty="0">
                <a:latin typeface="Calibri"/>
                <a:cs typeface="Calibri"/>
              </a:rPr>
              <a:t>Entity Acquisitions</a:t>
            </a:r>
            <a:br>
              <a:rPr lang="en-US" sz="2400" cap="none" dirty="0">
                <a:latin typeface="Calibri"/>
                <a:cs typeface="Calibri"/>
              </a:rPr>
            </a:br>
            <a:r>
              <a:rPr lang="en-US" sz="2400" cap="none" dirty="0">
                <a:latin typeface="Calibri"/>
                <a:cs typeface="Calibri"/>
              </a:rPr>
              <a:t>Exemptions</a:t>
            </a:r>
            <a:br>
              <a:rPr lang="en-US" sz="2400" cap="none" dirty="0">
                <a:latin typeface="Calibri"/>
                <a:cs typeface="Calibri"/>
              </a:rPr>
            </a:br>
            <a:r>
              <a:rPr lang="en-US" sz="2400" cap="none" dirty="0">
                <a:latin typeface="Calibri"/>
                <a:cs typeface="Calibri"/>
              </a:rPr>
              <a:t>101(20)(D) and 101(35)(A)(ii)</a:t>
            </a:r>
            <a:endParaRPr lang="en-US" dirty="0">
              <a:cs typeface="Calibri Light" panose="020F0302020204030204"/>
            </a:endParaRPr>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681663" y="371621"/>
            <a:ext cx="5543211" cy="5676900"/>
          </a:xfrm>
        </p:spPr>
        <p:txBody>
          <a:bodyPr>
            <a:noAutofit/>
          </a:bodyPr>
          <a:lstStyle/>
          <a:p>
            <a:pPr marL="0" indent="0">
              <a:buNone/>
            </a:pPr>
            <a:r>
              <a:rPr lang="en-US" sz="2400" cap="all" dirty="0">
                <a:solidFill>
                  <a:srgbClr val="FFC000"/>
                </a:solidFill>
                <a:cs typeface="Calibri"/>
              </a:rPr>
              <a:t>BUILD Act changes:</a:t>
            </a:r>
          </a:p>
          <a:p>
            <a:pPr marL="342900" indent="-342900"/>
            <a:r>
              <a:rPr lang="en-US" sz="2000" dirty="0">
                <a:cs typeface="Calibri"/>
              </a:rPr>
              <a:t>Removed requirement that the government acquisition must be "involuntary."</a:t>
            </a:r>
          </a:p>
          <a:p>
            <a:pPr marL="342900" indent="-342900">
              <a:spcAft>
                <a:spcPts val="0"/>
              </a:spcAft>
            </a:pPr>
            <a:r>
              <a:rPr lang="en-US" sz="2000" dirty="0">
                <a:cs typeface="Calibri"/>
              </a:rPr>
              <a:t>There was previous confusion surrounding whether some acquisitions, such as planned "eminent domain," was an allowable method </a:t>
            </a:r>
          </a:p>
          <a:p>
            <a:pPr marL="0" indent="0">
              <a:buNone/>
            </a:pPr>
            <a:r>
              <a:rPr lang="en-US" sz="2000" dirty="0">
                <a:cs typeface="Calibri"/>
              </a:rPr>
              <a:t>	of acquisition.</a:t>
            </a:r>
          </a:p>
          <a:p>
            <a:pPr marL="342900" indent="-342900"/>
            <a:r>
              <a:rPr lang="en-US" sz="2000" u="sng" dirty="0">
                <a:cs typeface="Calibri"/>
              </a:rPr>
              <a:t>However</a:t>
            </a:r>
            <a:r>
              <a:rPr lang="en-US" sz="2000" dirty="0">
                <a:cs typeface="Calibri"/>
              </a:rPr>
              <a:t>, this does not mean all "voluntary" acquisitions fall within this exemption.</a:t>
            </a:r>
          </a:p>
          <a:p>
            <a:pPr marL="342900" indent="-342900">
              <a:spcAft>
                <a:spcPts val="0"/>
              </a:spcAft>
            </a:pPr>
            <a:r>
              <a:rPr lang="en-US" sz="2000" dirty="0">
                <a:cs typeface="Calibri"/>
              </a:rPr>
              <a:t>For example, acquisition of a property for </a:t>
            </a:r>
          </a:p>
          <a:p>
            <a:pPr marL="342900" indent="0">
              <a:spcAft>
                <a:spcPts val="0"/>
              </a:spcAft>
              <a:buNone/>
            </a:pPr>
            <a:r>
              <a:rPr lang="en-US" sz="2000" dirty="0">
                <a:cs typeface="Calibri"/>
              </a:rPr>
              <a:t>future </a:t>
            </a:r>
            <a:r>
              <a:rPr lang="en-US" sz="2000" u="sng" dirty="0">
                <a:cs typeface="Calibri"/>
              </a:rPr>
              <a:t>private</a:t>
            </a:r>
            <a:r>
              <a:rPr lang="en-US" sz="2000" dirty="0">
                <a:cs typeface="Calibri"/>
              </a:rPr>
              <a:t> use (or primarily </a:t>
            </a:r>
            <a:r>
              <a:rPr lang="en-US" sz="2000">
                <a:cs typeface="Calibri"/>
              </a:rPr>
              <a:t>private benefit), </a:t>
            </a:r>
            <a:r>
              <a:rPr lang="en-US" sz="2000" dirty="0">
                <a:cs typeface="Calibri"/>
              </a:rPr>
              <a:t>and acceptance </a:t>
            </a:r>
            <a:r>
              <a:rPr lang="en-US" sz="2000">
                <a:cs typeface="Calibri"/>
              </a:rPr>
              <a:t>of donated </a:t>
            </a:r>
            <a:r>
              <a:rPr lang="en-US" sz="2000" dirty="0">
                <a:cs typeface="Calibri"/>
              </a:rPr>
              <a:t>property, do NOT qualify </a:t>
            </a:r>
            <a:r>
              <a:rPr lang="en-US" sz="2000">
                <a:cs typeface="Calibri"/>
              </a:rPr>
              <a:t>under this </a:t>
            </a:r>
            <a:r>
              <a:rPr lang="en-US" sz="2000" dirty="0">
                <a:cs typeface="Calibri"/>
              </a:rPr>
              <a:t>exemption.</a:t>
            </a:r>
            <a:endParaRPr lang="en-US" dirty="0">
              <a:cs typeface="Calibri"/>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952500"/>
            <a:ext cx="0" cy="4546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8CEED49D-5F41-44F9-B3C2-72C5B42523FB}"/>
              </a:ext>
            </a:extLst>
          </p:cNvPr>
          <p:cNvSpPr txBox="1">
            <a:spLocks/>
          </p:cNvSpPr>
          <p:nvPr/>
        </p:nvSpPr>
        <p:spPr>
          <a:xfrm>
            <a:off x="6026354" y="2624938"/>
            <a:ext cx="2780072" cy="160812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2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latin typeface="+mn-lt"/>
            </a:endParaRPr>
          </a:p>
        </p:txBody>
      </p:sp>
      <p:sp>
        <p:nvSpPr>
          <p:cNvPr id="7" name="Title 1">
            <a:extLst>
              <a:ext uri="{FF2B5EF4-FFF2-40B4-BE49-F238E27FC236}">
                <a16:creationId xmlns:a16="http://schemas.microsoft.com/office/drawing/2014/main" id="{1C15ECC6-5805-4F6E-8151-A71342304213}"/>
              </a:ext>
            </a:extLst>
          </p:cNvPr>
          <p:cNvSpPr txBox="1">
            <a:spLocks/>
          </p:cNvSpPr>
          <p:nvPr/>
        </p:nvSpPr>
        <p:spPr>
          <a:xfrm>
            <a:off x="6178754" y="2777338"/>
            <a:ext cx="2780072" cy="160812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2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latin typeface="+mn-lt"/>
            </a:endParaRPr>
          </a:p>
        </p:txBody>
      </p:sp>
    </p:spTree>
    <p:extLst>
      <p:ext uri="{BB962C8B-B14F-4D97-AF65-F5344CB8AC3E}">
        <p14:creationId xmlns:p14="http://schemas.microsoft.com/office/powerpoint/2010/main" val="802358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9A7F8-6B49-4D7D-9846-84C16A7DB4FF}"/>
              </a:ext>
            </a:extLst>
          </p:cNvPr>
          <p:cNvSpPr>
            <a:spLocks noGrp="1"/>
          </p:cNvSpPr>
          <p:nvPr>
            <p:ph type="title"/>
          </p:nvPr>
        </p:nvSpPr>
        <p:spPr>
          <a:xfrm>
            <a:off x="685800" y="7278"/>
            <a:ext cx="7772400" cy="1456267"/>
          </a:xfrm>
        </p:spPr>
        <p:txBody>
          <a:bodyPr/>
          <a:lstStyle/>
          <a:p>
            <a:pPr algn="ctr"/>
            <a:r>
              <a:rPr lang="en-US" dirty="0">
                <a:latin typeface="+mn-lt"/>
                <a:cs typeface="Calibri Light"/>
              </a:rPr>
              <a:t>Brownfields grant eligibility</a:t>
            </a:r>
            <a:endParaRPr lang="en-US" dirty="0">
              <a:latin typeface="+mn-lt"/>
            </a:endParaRPr>
          </a:p>
        </p:txBody>
      </p:sp>
      <p:sp>
        <p:nvSpPr>
          <p:cNvPr id="3" name="Content Placeholder 2">
            <a:extLst>
              <a:ext uri="{FF2B5EF4-FFF2-40B4-BE49-F238E27FC236}">
                <a16:creationId xmlns:a16="http://schemas.microsoft.com/office/drawing/2014/main" id="{A81C357B-D29D-4B84-A448-842BA03E0DE3}"/>
              </a:ext>
            </a:extLst>
          </p:cNvPr>
          <p:cNvSpPr>
            <a:spLocks noGrp="1"/>
          </p:cNvSpPr>
          <p:nvPr>
            <p:ph idx="1"/>
          </p:nvPr>
        </p:nvSpPr>
        <p:spPr>
          <a:xfrm>
            <a:off x="946989" y="1745323"/>
            <a:ext cx="7772400" cy="2534578"/>
          </a:xfrm>
        </p:spPr>
        <p:txBody>
          <a:bodyPr>
            <a:normAutofit/>
          </a:bodyPr>
          <a:lstStyle/>
          <a:p>
            <a:r>
              <a:rPr lang="en-US" sz="2800" dirty="0">
                <a:cs typeface="Calibri"/>
              </a:rPr>
              <a:t>Applicant eligibility</a:t>
            </a:r>
          </a:p>
          <a:p>
            <a:r>
              <a:rPr lang="en-US" sz="2800" dirty="0">
                <a:cs typeface="Calibri"/>
              </a:rPr>
              <a:t>Site eligibility</a:t>
            </a:r>
          </a:p>
          <a:p>
            <a:r>
              <a:rPr lang="en-US" sz="2800" dirty="0">
                <a:cs typeface="Calibri"/>
              </a:rPr>
              <a:t>Liability Threshold</a:t>
            </a:r>
          </a:p>
        </p:txBody>
      </p:sp>
      <p:pic>
        <p:nvPicPr>
          <p:cNvPr id="4" name="Picture 3">
            <a:extLst>
              <a:ext uri="{FF2B5EF4-FFF2-40B4-BE49-F238E27FC236}">
                <a16:creationId xmlns:a16="http://schemas.microsoft.com/office/drawing/2014/main" id="{46912AD2-B975-49E7-9459-2C00618DF397}"/>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564387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CF33D-DFEE-4F68-9251-68262C993821}"/>
              </a:ext>
            </a:extLst>
          </p:cNvPr>
          <p:cNvSpPr>
            <a:spLocks noGrp="1"/>
          </p:cNvSpPr>
          <p:nvPr>
            <p:ph type="title"/>
          </p:nvPr>
        </p:nvSpPr>
        <p:spPr>
          <a:xfrm>
            <a:off x="774700" y="114301"/>
            <a:ext cx="7772400" cy="1456267"/>
          </a:xfrm>
        </p:spPr>
        <p:txBody>
          <a:bodyPr/>
          <a:lstStyle/>
          <a:p>
            <a:pPr algn="ctr"/>
            <a:r>
              <a:rPr lang="en-US" dirty="0">
                <a:latin typeface="+mn-lt"/>
                <a:cs typeface="Calibri Light"/>
              </a:rPr>
              <a:t>Brownfields grant applicant eligibility</a:t>
            </a:r>
            <a:endParaRPr lang="en-US" dirty="0">
              <a:latin typeface="+mn-lt"/>
            </a:endParaRPr>
          </a:p>
        </p:txBody>
      </p:sp>
      <p:sp>
        <p:nvSpPr>
          <p:cNvPr id="3" name="Content Placeholder 2">
            <a:extLst>
              <a:ext uri="{FF2B5EF4-FFF2-40B4-BE49-F238E27FC236}">
                <a16:creationId xmlns:a16="http://schemas.microsoft.com/office/drawing/2014/main" id="{EBE91E94-FD5B-44D7-84D1-BACBCD3D9F42}"/>
              </a:ext>
            </a:extLst>
          </p:cNvPr>
          <p:cNvSpPr>
            <a:spLocks noGrp="1"/>
          </p:cNvSpPr>
          <p:nvPr>
            <p:ph idx="1"/>
          </p:nvPr>
        </p:nvSpPr>
        <p:spPr>
          <a:xfrm>
            <a:off x="685800" y="1333500"/>
            <a:ext cx="7772400" cy="4775200"/>
          </a:xfrm>
        </p:spPr>
        <p:txBody>
          <a:bodyPr>
            <a:normAutofit/>
          </a:bodyPr>
          <a:lstStyle/>
          <a:p>
            <a:pPr marL="0" indent="0">
              <a:buNone/>
            </a:pPr>
            <a:r>
              <a:rPr lang="en-US" sz="2200" dirty="0">
                <a:cs typeface="Calibri" panose="020F0502020204030204"/>
              </a:rPr>
              <a:t>Eligible Entities:</a:t>
            </a:r>
          </a:p>
          <a:p>
            <a:r>
              <a:rPr lang="en-US" sz="2200" dirty="0">
                <a:cs typeface="Calibri" panose="020F0502020204030204"/>
              </a:rPr>
              <a:t>Local government including redevelopment authority</a:t>
            </a:r>
          </a:p>
          <a:p>
            <a:r>
              <a:rPr lang="en-US" sz="2200" dirty="0">
                <a:cs typeface="Calibri" panose="020F0502020204030204"/>
              </a:rPr>
              <a:t>State government including development authority</a:t>
            </a:r>
          </a:p>
          <a:p>
            <a:r>
              <a:rPr lang="en-US" sz="2200" dirty="0">
                <a:cs typeface="Calibri" panose="020F0502020204030204"/>
              </a:rPr>
              <a:t>Indian tribe other than in Alaska (statutory requirement)</a:t>
            </a:r>
          </a:p>
          <a:p>
            <a:r>
              <a:rPr lang="en-US" sz="2200" dirty="0">
                <a:cs typeface="Calibri" panose="020F0502020204030204"/>
              </a:rPr>
              <a:t>Alaska Native Regional Corporation, Alaska Native Village Corporation, and Metlakatla Indian Community (</a:t>
            </a:r>
            <a:r>
              <a:rPr lang="en-US" sz="2200" dirty="0">
                <a:solidFill>
                  <a:srgbClr val="FFC000"/>
                </a:solidFill>
                <a:cs typeface="Calibri" panose="020F0502020204030204"/>
              </a:rPr>
              <a:t>BUILD ACT CHANGE</a:t>
            </a:r>
            <a:r>
              <a:rPr lang="en-US" sz="2200" dirty="0">
                <a:cs typeface="Calibri" panose="020F0502020204030204"/>
              </a:rPr>
              <a:t>)</a:t>
            </a:r>
          </a:p>
          <a:p>
            <a:r>
              <a:rPr lang="en-US" sz="2200" dirty="0">
                <a:cs typeface="Calibri" panose="020F0502020204030204"/>
              </a:rPr>
              <a:t>501(c)(3) nonprofit organizations (</a:t>
            </a:r>
            <a:r>
              <a:rPr lang="en-US" sz="2200" dirty="0">
                <a:solidFill>
                  <a:srgbClr val="FFC000"/>
                </a:solidFill>
                <a:cs typeface="Calibri" panose="020F0502020204030204"/>
              </a:rPr>
              <a:t>BUILD ACT CHANGE </a:t>
            </a:r>
            <a:r>
              <a:rPr lang="en-US" sz="2200" dirty="0">
                <a:cs typeface="Calibri" panose="020F0502020204030204"/>
              </a:rPr>
              <a:t>– now eligible for ALL grants, not just cleanup grants). Cannot lobby.</a:t>
            </a:r>
          </a:p>
          <a:p>
            <a:pPr marL="0" indent="0">
              <a:buNone/>
            </a:pPr>
            <a:r>
              <a:rPr lang="en-US" sz="2200" dirty="0">
                <a:cs typeface="Calibri" panose="020F0502020204030204"/>
              </a:rPr>
              <a:t>For Cleanup Grants, the applicant must be the sole owner of the property.</a:t>
            </a:r>
          </a:p>
          <a:p>
            <a:pPr marL="0" indent="0">
              <a:buNone/>
            </a:pPr>
            <a:endParaRPr lang="en-US" dirty="0">
              <a:cs typeface="Calibri" panose="020F0502020204030204"/>
            </a:endParaRPr>
          </a:p>
        </p:txBody>
      </p:sp>
      <p:pic>
        <p:nvPicPr>
          <p:cNvPr id="4" name="Picture 3">
            <a:extLst>
              <a:ext uri="{FF2B5EF4-FFF2-40B4-BE49-F238E27FC236}">
                <a16:creationId xmlns:a16="http://schemas.microsoft.com/office/drawing/2014/main" id="{D36C124C-EDC1-4E98-9CB4-CC8D18E1E476}"/>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28315349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CF33D-DFEE-4F68-9251-68262C993821}"/>
              </a:ext>
            </a:extLst>
          </p:cNvPr>
          <p:cNvSpPr>
            <a:spLocks noGrp="1"/>
          </p:cNvSpPr>
          <p:nvPr>
            <p:ph type="title"/>
          </p:nvPr>
        </p:nvSpPr>
        <p:spPr>
          <a:xfrm>
            <a:off x="685800" y="609602"/>
            <a:ext cx="7772400" cy="457198"/>
          </a:xfrm>
        </p:spPr>
        <p:txBody>
          <a:bodyPr>
            <a:noAutofit/>
          </a:bodyPr>
          <a:lstStyle/>
          <a:p>
            <a:pPr algn="ctr"/>
            <a:r>
              <a:rPr lang="en-US" dirty="0">
                <a:latin typeface="+mn-lt"/>
                <a:cs typeface="Calibri Light"/>
              </a:rPr>
              <a:t>Brownfields grant SITE eligibility</a:t>
            </a:r>
          </a:p>
        </p:txBody>
      </p:sp>
      <p:sp>
        <p:nvSpPr>
          <p:cNvPr id="3" name="Content Placeholder 2">
            <a:extLst>
              <a:ext uri="{FF2B5EF4-FFF2-40B4-BE49-F238E27FC236}">
                <a16:creationId xmlns:a16="http://schemas.microsoft.com/office/drawing/2014/main" id="{EBE91E94-FD5B-44D7-84D1-BACBCD3D9F42}"/>
              </a:ext>
            </a:extLst>
          </p:cNvPr>
          <p:cNvSpPr>
            <a:spLocks noGrp="1"/>
          </p:cNvSpPr>
          <p:nvPr>
            <p:ph idx="1"/>
          </p:nvPr>
        </p:nvSpPr>
        <p:spPr>
          <a:xfrm>
            <a:off x="685800" y="1494368"/>
            <a:ext cx="7772400" cy="3649133"/>
          </a:xfrm>
        </p:spPr>
        <p:txBody>
          <a:bodyPr>
            <a:normAutofit fontScale="92500" lnSpcReduction="10000"/>
          </a:bodyPr>
          <a:lstStyle/>
          <a:p>
            <a:pPr marL="0" indent="0">
              <a:buNone/>
            </a:pPr>
            <a:r>
              <a:rPr lang="en-US" sz="2400" dirty="0">
                <a:ea typeface="+mn-lt"/>
                <a:cs typeface="+mn-lt"/>
              </a:rPr>
              <a:t>The following are NOT eligible for Brownfields grants:</a:t>
            </a:r>
          </a:p>
          <a:p>
            <a:r>
              <a:rPr lang="en-US" sz="2400" dirty="0">
                <a:ea typeface="+mn-lt"/>
                <a:cs typeface="+mn-lt"/>
              </a:rPr>
              <a:t>Facilities listed or proposed for listing on the National Priorities List (NPL);</a:t>
            </a:r>
            <a:endParaRPr lang="en-US" sz="2400" dirty="0"/>
          </a:p>
          <a:p>
            <a:r>
              <a:rPr lang="en-US" sz="2400" dirty="0">
                <a:ea typeface="+mn-lt"/>
                <a:cs typeface="+mn-lt"/>
              </a:rPr>
              <a:t>Facilities subject to unilateral administrative orders, court orders, administrative orders on consent, or judicial consent decrees under CERCLA;</a:t>
            </a:r>
          </a:p>
          <a:p>
            <a:r>
              <a:rPr lang="en-US" sz="2400" dirty="0">
                <a:ea typeface="+mn-lt"/>
                <a:cs typeface="+mn-lt"/>
              </a:rPr>
              <a:t>Facilities subject to the jurisdiction, custody, or control of the U.S. government (however, land held in trust by U.S. government for an Indian tribe </a:t>
            </a:r>
            <a:r>
              <a:rPr lang="en-US" sz="2400" b="1" dirty="0">
                <a:ea typeface="+mn-lt"/>
                <a:cs typeface="+mn-lt"/>
              </a:rPr>
              <a:t>is generally eligible</a:t>
            </a:r>
            <a:r>
              <a:rPr lang="en-US" sz="2400" dirty="0">
                <a:ea typeface="+mn-lt"/>
                <a:cs typeface="+mn-lt"/>
              </a:rPr>
              <a:t> for brownfields funding).</a:t>
            </a:r>
            <a:endParaRPr lang="en-US" sz="2400" dirty="0"/>
          </a:p>
          <a:p>
            <a:pPr marL="0" indent="0">
              <a:buNone/>
            </a:pPr>
            <a:endParaRPr lang="en-US" dirty="0">
              <a:cs typeface="Calibri" panose="020F0502020204030204"/>
            </a:endParaRPr>
          </a:p>
        </p:txBody>
      </p:sp>
      <p:pic>
        <p:nvPicPr>
          <p:cNvPr id="5" name="Picture 4">
            <a:extLst>
              <a:ext uri="{FF2B5EF4-FFF2-40B4-BE49-F238E27FC236}">
                <a16:creationId xmlns:a16="http://schemas.microsoft.com/office/drawing/2014/main" id="{03DD65CE-3E60-4C38-96CF-FABAC9E7AB01}"/>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4210654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E078-0017-45C7-A2A2-50C88EEB6043}"/>
              </a:ext>
            </a:extLst>
          </p:cNvPr>
          <p:cNvSpPr>
            <a:spLocks noGrp="1"/>
          </p:cNvSpPr>
          <p:nvPr>
            <p:ph type="title"/>
          </p:nvPr>
        </p:nvSpPr>
        <p:spPr>
          <a:xfrm>
            <a:off x="499404" y="90013"/>
            <a:ext cx="8229600" cy="1456267"/>
          </a:xfrm>
        </p:spPr>
        <p:txBody>
          <a:bodyPr/>
          <a:lstStyle/>
          <a:p>
            <a:pPr algn="ctr"/>
            <a:r>
              <a:rPr lang="en-US" cap="none" dirty="0">
                <a:latin typeface="+mn-lt"/>
              </a:rPr>
              <a:t>BROWNFIELDS SITE ELIGIBILITY, CT'D</a:t>
            </a:r>
            <a:endParaRPr lang="en-US" dirty="0">
              <a:latin typeface="+mn-lt"/>
            </a:endParaRPr>
          </a:p>
        </p:txBody>
      </p:sp>
      <p:sp>
        <p:nvSpPr>
          <p:cNvPr id="3" name="Content Placeholder 2">
            <a:extLst>
              <a:ext uri="{FF2B5EF4-FFF2-40B4-BE49-F238E27FC236}">
                <a16:creationId xmlns:a16="http://schemas.microsoft.com/office/drawing/2014/main" id="{09902CEB-4CA3-43DB-90B9-E0433EA9D7AC}"/>
              </a:ext>
            </a:extLst>
          </p:cNvPr>
          <p:cNvSpPr>
            <a:spLocks noGrp="1"/>
          </p:cNvSpPr>
          <p:nvPr>
            <p:ph idx="1"/>
          </p:nvPr>
        </p:nvSpPr>
        <p:spPr>
          <a:xfrm>
            <a:off x="400928" y="1257300"/>
            <a:ext cx="8328076" cy="4782553"/>
          </a:xfrm>
        </p:spPr>
        <p:txBody>
          <a:bodyPr>
            <a:noAutofit/>
          </a:bodyPr>
          <a:lstStyle/>
          <a:p>
            <a:pPr marL="0" indent="0">
              <a:buNone/>
            </a:pPr>
            <a:r>
              <a:rPr lang="en-US" sz="2400" dirty="0">
                <a:cs typeface="Calibri"/>
              </a:rPr>
              <a:t>Certain types of sites require "property-specific" determinations:</a:t>
            </a:r>
          </a:p>
          <a:p>
            <a:r>
              <a:rPr lang="en-US" sz="2400" dirty="0"/>
              <a:t>Properties subject to planned/ongoing CERCLA removal actions</a:t>
            </a:r>
            <a:endParaRPr lang="en-US" sz="2400" dirty="0">
              <a:cs typeface="Calibri" panose="020F0502020204030204"/>
            </a:endParaRPr>
          </a:p>
          <a:p>
            <a:r>
              <a:rPr lang="en-US" sz="2400" dirty="0"/>
              <a:t>Properties subject to administrative/judicial order, or consent decree, or which permit has been issued by US/State under:</a:t>
            </a:r>
          </a:p>
          <a:p>
            <a:pPr lvl="1">
              <a:buFont typeface="Wingdings" panose="05000000000000000000" pitchFamily="2" charset="2"/>
              <a:buChar char="ü"/>
            </a:pPr>
            <a:r>
              <a:rPr lang="en-US" sz="2200" dirty="0"/>
              <a:t>Resource Conservation and Recovery Act (RCRA); Treatment/storage/disposal facilities</a:t>
            </a:r>
          </a:p>
          <a:p>
            <a:pPr lvl="1">
              <a:buFont typeface="Wingdings" panose="05000000000000000000" pitchFamily="2" charset="2"/>
              <a:buChar char="ü"/>
            </a:pPr>
            <a:r>
              <a:rPr lang="en-US" sz="2200" dirty="0"/>
              <a:t>Federal Water Pollution Control Act (Clean Water Act)</a:t>
            </a:r>
            <a:endParaRPr lang="en-US" sz="2200" dirty="0">
              <a:cs typeface="Calibri"/>
            </a:endParaRPr>
          </a:p>
          <a:p>
            <a:pPr lvl="1">
              <a:buFont typeface="Wingdings" panose="05000000000000000000" pitchFamily="2" charset="2"/>
              <a:buChar char="ü"/>
            </a:pPr>
            <a:r>
              <a:rPr lang="en-US" sz="2200" dirty="0"/>
              <a:t>Toxic Substances Control Act (TSCA)</a:t>
            </a:r>
            <a:endParaRPr lang="en-US" sz="2200" dirty="0">
              <a:cs typeface="Calibri" panose="020F0502020204030204"/>
            </a:endParaRPr>
          </a:p>
          <a:p>
            <a:pPr lvl="1">
              <a:buFont typeface="Wingdings" panose="05000000000000000000" pitchFamily="2" charset="2"/>
              <a:buChar char="ü"/>
            </a:pPr>
            <a:r>
              <a:rPr lang="en-US" sz="2200" dirty="0"/>
              <a:t>Safe Water Drinking Act (SWDA)</a:t>
            </a:r>
            <a:endParaRPr lang="en-US" sz="2200" dirty="0">
              <a:cs typeface="Calibri" panose="020F0502020204030204"/>
            </a:endParaRPr>
          </a:p>
          <a:p>
            <a:endParaRPr lang="en-US" dirty="0"/>
          </a:p>
        </p:txBody>
      </p:sp>
      <p:pic>
        <p:nvPicPr>
          <p:cNvPr id="4" name="Picture 3">
            <a:extLst>
              <a:ext uri="{FF2B5EF4-FFF2-40B4-BE49-F238E27FC236}">
                <a16:creationId xmlns:a16="http://schemas.microsoft.com/office/drawing/2014/main" id="{30AD3A50-8866-4B92-97E4-74F20B6E34A6}"/>
              </a:ext>
            </a:extLst>
          </p:cNvPr>
          <p:cNvPicPr>
            <a:picLocks noChangeAspect="1"/>
          </p:cNvPicPr>
          <p:nvPr/>
        </p:nvPicPr>
        <p:blipFill rotWithShape="1">
          <a:blip r:embed="rId3"/>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5659340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E078-0017-45C7-A2A2-50C88EEB6043}"/>
              </a:ext>
            </a:extLst>
          </p:cNvPr>
          <p:cNvSpPr>
            <a:spLocks noGrp="1"/>
          </p:cNvSpPr>
          <p:nvPr>
            <p:ph type="title"/>
          </p:nvPr>
        </p:nvSpPr>
        <p:spPr>
          <a:xfrm>
            <a:off x="457200" y="443497"/>
            <a:ext cx="8229600" cy="749299"/>
          </a:xfrm>
        </p:spPr>
        <p:txBody>
          <a:bodyPr/>
          <a:lstStyle/>
          <a:p>
            <a:pPr algn="ctr"/>
            <a:r>
              <a:rPr lang="en-US" cap="none" dirty="0">
                <a:latin typeface="+mn-lt"/>
              </a:rPr>
              <a:t>BROWNFIELDS SITE ELIGIBILITY, CT'D</a:t>
            </a:r>
            <a:endParaRPr lang="en-US" dirty="0">
              <a:latin typeface="+mn-lt"/>
            </a:endParaRPr>
          </a:p>
        </p:txBody>
      </p:sp>
      <p:sp>
        <p:nvSpPr>
          <p:cNvPr id="3" name="Content Placeholder 2">
            <a:extLst>
              <a:ext uri="{FF2B5EF4-FFF2-40B4-BE49-F238E27FC236}">
                <a16:creationId xmlns:a16="http://schemas.microsoft.com/office/drawing/2014/main" id="{09902CEB-4CA3-43DB-90B9-E0433EA9D7AC}"/>
              </a:ext>
            </a:extLst>
          </p:cNvPr>
          <p:cNvSpPr>
            <a:spLocks noGrp="1"/>
          </p:cNvSpPr>
          <p:nvPr>
            <p:ph idx="1"/>
          </p:nvPr>
        </p:nvSpPr>
        <p:spPr>
          <a:xfrm>
            <a:off x="358724" y="1316568"/>
            <a:ext cx="8328076" cy="3897785"/>
          </a:xfrm>
        </p:spPr>
        <p:txBody>
          <a:bodyPr>
            <a:noAutofit/>
          </a:bodyPr>
          <a:lstStyle/>
          <a:p>
            <a:pPr marL="0" indent="0">
              <a:buNone/>
            </a:pPr>
            <a:r>
              <a:rPr lang="en-US" sz="2400" dirty="0">
                <a:cs typeface="Calibri"/>
              </a:rPr>
              <a:t>More sites requiring Property-Specific determinations:</a:t>
            </a:r>
          </a:p>
          <a:p>
            <a:r>
              <a:rPr lang="en-US" sz="2400" dirty="0">
                <a:cs typeface="Calibri"/>
              </a:rPr>
              <a:t>Properties subject to RCRA </a:t>
            </a:r>
            <a:r>
              <a:rPr lang="en-US" sz="2400" cap="all" dirty="0">
                <a:cs typeface="Calibri"/>
              </a:rPr>
              <a:t>§ </a:t>
            </a:r>
            <a:r>
              <a:rPr lang="en-US" sz="2400" dirty="0">
                <a:cs typeface="Calibri"/>
              </a:rPr>
              <a:t>3004(u) or  </a:t>
            </a:r>
            <a:r>
              <a:rPr lang="en-US" sz="2400" cap="all" dirty="0">
                <a:cs typeface="Calibri"/>
              </a:rPr>
              <a:t>§ </a:t>
            </a:r>
            <a:r>
              <a:rPr lang="en-US" sz="2400" dirty="0">
                <a:cs typeface="Calibri"/>
              </a:rPr>
              <a:t>3008(h) corrective action permits or orders</a:t>
            </a:r>
          </a:p>
          <a:p>
            <a:r>
              <a:rPr lang="en-US" sz="2400" dirty="0">
                <a:cs typeface="Calibri"/>
              </a:rPr>
              <a:t>Land disposal units that have submitted RCRA closure notification or subject to closure requirements</a:t>
            </a:r>
          </a:p>
          <a:p>
            <a:r>
              <a:rPr lang="en-US" sz="2400" dirty="0">
                <a:cs typeface="Calibri"/>
              </a:rPr>
              <a:t>Properties subject to a TSCA remediation for PCBs</a:t>
            </a:r>
          </a:p>
          <a:p>
            <a:r>
              <a:rPr lang="en-US" sz="2400" dirty="0">
                <a:cs typeface="Calibri"/>
              </a:rPr>
              <a:t>Receiving cleanup funding from Leaking Underground Storage Tank (LUST) Trust Fund</a:t>
            </a:r>
          </a:p>
        </p:txBody>
      </p:sp>
      <p:pic>
        <p:nvPicPr>
          <p:cNvPr id="4" name="Picture 3">
            <a:extLst>
              <a:ext uri="{FF2B5EF4-FFF2-40B4-BE49-F238E27FC236}">
                <a16:creationId xmlns:a16="http://schemas.microsoft.com/office/drawing/2014/main" id="{30AD3A50-8866-4B92-97E4-74F20B6E34A6}"/>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5141764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E078-0017-45C7-A2A2-50C88EEB6043}"/>
              </a:ext>
            </a:extLst>
          </p:cNvPr>
          <p:cNvSpPr>
            <a:spLocks noGrp="1"/>
          </p:cNvSpPr>
          <p:nvPr>
            <p:ph type="title"/>
          </p:nvPr>
        </p:nvSpPr>
        <p:spPr>
          <a:xfrm>
            <a:off x="685115" y="418097"/>
            <a:ext cx="7759701" cy="800099"/>
          </a:xfrm>
        </p:spPr>
        <p:txBody>
          <a:bodyPr/>
          <a:lstStyle/>
          <a:p>
            <a:pPr algn="ctr"/>
            <a:r>
              <a:rPr lang="en-US" cap="none" dirty="0">
                <a:latin typeface="+mn-lt"/>
              </a:rPr>
              <a:t>BROWNFIELDS SITE ELIGIBILITY, CT'D</a:t>
            </a:r>
            <a:endParaRPr lang="en-US" dirty="0">
              <a:latin typeface="+mn-lt"/>
            </a:endParaRPr>
          </a:p>
        </p:txBody>
      </p:sp>
      <p:sp>
        <p:nvSpPr>
          <p:cNvPr id="3" name="Content Placeholder 2">
            <a:extLst>
              <a:ext uri="{FF2B5EF4-FFF2-40B4-BE49-F238E27FC236}">
                <a16:creationId xmlns:a16="http://schemas.microsoft.com/office/drawing/2014/main" id="{09902CEB-4CA3-43DB-90B9-E0433EA9D7AC}"/>
              </a:ext>
            </a:extLst>
          </p:cNvPr>
          <p:cNvSpPr>
            <a:spLocks noGrp="1"/>
          </p:cNvSpPr>
          <p:nvPr>
            <p:ph idx="1"/>
          </p:nvPr>
        </p:nvSpPr>
        <p:spPr>
          <a:xfrm>
            <a:off x="685115" y="1218196"/>
            <a:ext cx="8328076" cy="3897785"/>
          </a:xfrm>
        </p:spPr>
        <p:txBody>
          <a:bodyPr>
            <a:noAutofit/>
          </a:bodyPr>
          <a:lstStyle/>
          <a:p>
            <a:pPr marL="0" indent="0">
              <a:buNone/>
            </a:pPr>
            <a:r>
              <a:rPr lang="en-US" sz="2400" dirty="0">
                <a:cs typeface="Calibri"/>
              </a:rPr>
              <a:t>Approval of Property-Specific Determinations:</a:t>
            </a:r>
          </a:p>
          <a:p>
            <a:r>
              <a:rPr lang="en-US" sz="2400" dirty="0">
                <a:cs typeface="Calibri"/>
              </a:rPr>
              <a:t> whether the grant will protect human health and the environment; AND either</a:t>
            </a:r>
          </a:p>
          <a:p>
            <a:r>
              <a:rPr lang="en-US" sz="2400" dirty="0">
                <a:cs typeface="Calibri"/>
              </a:rPr>
              <a:t>promote economic development OR</a:t>
            </a:r>
          </a:p>
          <a:p>
            <a:r>
              <a:rPr lang="en-US" sz="2400" dirty="0">
                <a:cs typeface="Calibri"/>
              </a:rPr>
              <a:t>enable the property to be used for parks, greenways, and similar recreational or nonprofit purposes.</a:t>
            </a:r>
          </a:p>
        </p:txBody>
      </p:sp>
      <p:pic>
        <p:nvPicPr>
          <p:cNvPr id="4" name="Picture 3">
            <a:extLst>
              <a:ext uri="{FF2B5EF4-FFF2-40B4-BE49-F238E27FC236}">
                <a16:creationId xmlns:a16="http://schemas.microsoft.com/office/drawing/2014/main" id="{30AD3A50-8866-4B92-97E4-74F20B6E34A6}"/>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1325097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9F359-33FA-4995-96F5-F5CBC7EE42FB}"/>
              </a:ext>
            </a:extLst>
          </p:cNvPr>
          <p:cNvSpPr>
            <a:spLocks noGrp="1"/>
          </p:cNvSpPr>
          <p:nvPr>
            <p:ph type="title"/>
          </p:nvPr>
        </p:nvSpPr>
        <p:spPr>
          <a:xfrm>
            <a:off x="571500" y="365458"/>
            <a:ext cx="7772400" cy="888999"/>
          </a:xfrm>
        </p:spPr>
        <p:txBody>
          <a:bodyPr/>
          <a:lstStyle/>
          <a:p>
            <a:r>
              <a:rPr lang="en-US" dirty="0">
                <a:latin typeface="+mn-lt"/>
                <a:cs typeface="Calibri Light"/>
              </a:rPr>
              <a:t>Brownfields liability threshold</a:t>
            </a:r>
            <a:endParaRPr lang="en-US" dirty="0">
              <a:latin typeface="+mn-lt"/>
            </a:endParaRPr>
          </a:p>
        </p:txBody>
      </p:sp>
      <p:sp>
        <p:nvSpPr>
          <p:cNvPr id="3" name="Content Placeholder 2">
            <a:extLst>
              <a:ext uri="{FF2B5EF4-FFF2-40B4-BE49-F238E27FC236}">
                <a16:creationId xmlns:a16="http://schemas.microsoft.com/office/drawing/2014/main" id="{7355707B-5950-4106-BB4E-C131A39BCC46}"/>
              </a:ext>
            </a:extLst>
          </p:cNvPr>
          <p:cNvSpPr>
            <a:spLocks noGrp="1"/>
          </p:cNvSpPr>
          <p:nvPr>
            <p:ph idx="1"/>
          </p:nvPr>
        </p:nvSpPr>
        <p:spPr>
          <a:xfrm>
            <a:off x="571500" y="1392768"/>
            <a:ext cx="7772400" cy="3649133"/>
          </a:xfrm>
        </p:spPr>
        <p:txBody>
          <a:bodyPr>
            <a:normAutofit/>
          </a:bodyPr>
          <a:lstStyle/>
          <a:p>
            <a:pPr marL="0" indent="0">
              <a:buNone/>
            </a:pPr>
            <a:r>
              <a:rPr lang="en-US" sz="2400" dirty="0">
                <a:cs typeface="Calibri"/>
              </a:rPr>
              <a:t>Applicants cannot be liable under CERCLA for contamination for any site.</a:t>
            </a:r>
          </a:p>
          <a:p>
            <a:pPr marL="0" indent="0">
              <a:buNone/>
            </a:pPr>
            <a:r>
              <a:rPr lang="en-US" sz="2400" u="sng" dirty="0">
                <a:cs typeface="Calibri"/>
              </a:rPr>
              <a:t>Hazardous substances</a:t>
            </a:r>
            <a:r>
              <a:rPr lang="en-US" sz="2400" dirty="0">
                <a:cs typeface="Calibri"/>
              </a:rPr>
              <a:t>: Must demonstrate that they are either exempt from CERCLA liability OR that property was publicly owned and acquired prior to January 11, 2002 OR qualify for a CERCLA liability protection.</a:t>
            </a:r>
          </a:p>
          <a:p>
            <a:pPr marL="0" indent="0">
              <a:buNone/>
            </a:pPr>
            <a:r>
              <a:rPr lang="en-US" sz="2400" u="sng" dirty="0">
                <a:cs typeface="Calibri"/>
              </a:rPr>
              <a:t>Petroleum</a:t>
            </a:r>
            <a:r>
              <a:rPr lang="en-US" sz="2400" dirty="0">
                <a:cs typeface="Calibri"/>
              </a:rPr>
              <a:t>: Additional requirements (discussed later)</a:t>
            </a:r>
          </a:p>
        </p:txBody>
      </p:sp>
      <p:pic>
        <p:nvPicPr>
          <p:cNvPr id="4" name="Picture 3">
            <a:extLst>
              <a:ext uri="{FF2B5EF4-FFF2-40B4-BE49-F238E27FC236}">
                <a16:creationId xmlns:a16="http://schemas.microsoft.com/office/drawing/2014/main" id="{9BDC00F6-A2B7-4212-A2C3-1E9D67212102}"/>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37460233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72AE4-E453-4008-B76B-9E8FB7FB59C5}"/>
              </a:ext>
            </a:extLst>
          </p:cNvPr>
          <p:cNvSpPr>
            <a:spLocks noGrp="1"/>
          </p:cNvSpPr>
          <p:nvPr>
            <p:ph type="title"/>
          </p:nvPr>
        </p:nvSpPr>
        <p:spPr>
          <a:xfrm>
            <a:off x="457200" y="338665"/>
            <a:ext cx="7772400" cy="1456267"/>
          </a:xfrm>
        </p:spPr>
        <p:txBody>
          <a:bodyPr/>
          <a:lstStyle/>
          <a:p>
            <a:r>
              <a:rPr lang="en-US" dirty="0">
                <a:latin typeface="+mn-lt"/>
              </a:rPr>
              <a:t>BROWNFIELDS GRANTS: </a:t>
            </a:r>
            <a:br>
              <a:rPr lang="en-US" dirty="0">
                <a:latin typeface="+mn-lt"/>
              </a:rPr>
            </a:br>
            <a:r>
              <a:rPr lang="en-US" dirty="0">
                <a:latin typeface="+mn-lt"/>
              </a:rPr>
              <a:t>Exemptions to cercla liability	</a:t>
            </a:r>
          </a:p>
        </p:txBody>
      </p:sp>
      <p:sp>
        <p:nvSpPr>
          <p:cNvPr id="3" name="Content Placeholder 2">
            <a:extLst>
              <a:ext uri="{FF2B5EF4-FFF2-40B4-BE49-F238E27FC236}">
                <a16:creationId xmlns:a16="http://schemas.microsoft.com/office/drawing/2014/main" id="{2F3F0D74-6370-4240-8A60-5574078279FC}"/>
              </a:ext>
            </a:extLst>
          </p:cNvPr>
          <p:cNvSpPr>
            <a:spLocks noGrp="1"/>
          </p:cNvSpPr>
          <p:nvPr>
            <p:ph idx="1"/>
          </p:nvPr>
        </p:nvSpPr>
        <p:spPr>
          <a:xfrm>
            <a:off x="457200" y="1604433"/>
            <a:ext cx="7772400" cy="3649133"/>
          </a:xfrm>
        </p:spPr>
        <p:txBody>
          <a:bodyPr>
            <a:normAutofit/>
          </a:bodyPr>
          <a:lstStyle/>
          <a:p>
            <a:r>
              <a:rPr lang="en-US" sz="2400" dirty="0"/>
              <a:t>Applicant does/will not own the site at time of application (Assessment grant ONLY)</a:t>
            </a:r>
          </a:p>
          <a:p>
            <a:r>
              <a:rPr lang="en-US" sz="2400" dirty="0"/>
              <a:t>Indian Tribes</a:t>
            </a:r>
          </a:p>
          <a:p>
            <a:r>
              <a:rPr lang="en-US" sz="2400" dirty="0"/>
              <a:t>Alaska Native Village Corporations and Alaska Native Regional Corporations </a:t>
            </a:r>
            <a:r>
              <a:rPr lang="en-US" sz="2400" dirty="0">
                <a:solidFill>
                  <a:srgbClr val="FFC000"/>
                </a:solidFill>
              </a:rPr>
              <a:t>(BUILD Act change)</a:t>
            </a:r>
          </a:p>
          <a:p>
            <a:r>
              <a:rPr lang="en-US" sz="2400" dirty="0"/>
              <a:t>Exempted State and Local Government Acquisitions</a:t>
            </a:r>
          </a:p>
        </p:txBody>
      </p:sp>
      <p:pic>
        <p:nvPicPr>
          <p:cNvPr id="4" name="Picture 3">
            <a:extLst>
              <a:ext uri="{FF2B5EF4-FFF2-40B4-BE49-F238E27FC236}">
                <a16:creationId xmlns:a16="http://schemas.microsoft.com/office/drawing/2014/main" id="{1AB9C922-B322-4477-A848-7A336754B609}"/>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2696408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744542" cy="3418387"/>
          </a:xfrm>
        </p:spPr>
        <p:txBody>
          <a:bodyPr>
            <a:normAutofit/>
          </a:bodyPr>
          <a:lstStyle/>
          <a:p>
            <a:pPr algn="r"/>
            <a:r>
              <a:rPr lang="en-US" dirty="0">
                <a:latin typeface="+mn-lt"/>
              </a:rPr>
              <a:t>Classes of</a:t>
            </a:r>
            <a:br>
              <a:rPr lang="en-US" dirty="0">
                <a:latin typeface="+mn-lt"/>
              </a:rPr>
            </a:br>
            <a:r>
              <a:rPr lang="en-US" dirty="0">
                <a:latin typeface="+mn-lt"/>
              </a:rPr>
              <a:t>potentially responsible parties</a:t>
            </a:r>
            <a:br>
              <a:rPr lang="en-US" dirty="0">
                <a:latin typeface="+mn-lt"/>
              </a:rPr>
            </a:br>
            <a:r>
              <a:rPr lang="en-US" dirty="0">
                <a:latin typeface="+mn-lt"/>
              </a:rPr>
              <a:t>(PRP</a:t>
            </a:r>
            <a:r>
              <a:rPr lang="en-US" sz="1600" dirty="0">
                <a:latin typeface="+mn-lt"/>
              </a:rPr>
              <a:t>s</a:t>
            </a:r>
            <a:r>
              <a:rPr lang="en-US" dirty="0">
                <a:latin typeface="+mn-lt"/>
              </a:rPr>
              <a:t>)</a:t>
            </a:r>
            <a:br>
              <a:rPr lang="en-US" dirty="0">
                <a:latin typeface="+mn-lt"/>
              </a:rPr>
            </a:br>
            <a:r>
              <a:rPr lang="en-US" dirty="0">
                <a:latin typeface="+mn-lt"/>
              </a:rPr>
              <a:t>CERCLA </a:t>
            </a:r>
            <a:r>
              <a:rPr lang="en-US" cap="none" dirty="0">
                <a:latin typeface="Calibri"/>
                <a:cs typeface="Calibri"/>
              </a:rPr>
              <a:t>§ 107</a:t>
            </a:r>
            <a:br>
              <a:rPr lang="en-US" cap="none" dirty="0">
                <a:latin typeface="Calibri" panose="020F0502020204030204" pitchFamily="34" charset="0"/>
                <a:cs typeface="Calibri" panose="020F0502020204030204" pitchFamily="34" charset="0"/>
              </a:rPr>
            </a:br>
            <a:endParaRPr lang="en-US"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600791" y="1306011"/>
            <a:ext cx="4888157" cy="3418387"/>
          </a:xfrm>
        </p:spPr>
        <p:txBody>
          <a:bodyPr>
            <a:normAutofit fontScale="85000" lnSpcReduction="20000"/>
          </a:bodyPr>
          <a:lstStyle/>
          <a:p>
            <a:r>
              <a:rPr lang="en-US" sz="2800" dirty="0"/>
              <a:t>Current owner/operator of the site</a:t>
            </a:r>
          </a:p>
          <a:p>
            <a:r>
              <a:rPr lang="en-US" sz="2800" dirty="0"/>
              <a:t>Owner/operator of a site at the time of disposal</a:t>
            </a:r>
          </a:p>
          <a:p>
            <a:r>
              <a:rPr lang="en-US" sz="2800" dirty="0"/>
              <a:t>Person who arranged for the disposal of a hazardous substance at a site</a:t>
            </a:r>
          </a:p>
          <a:p>
            <a:r>
              <a:rPr lang="en-US" sz="2800" dirty="0"/>
              <a:t>Person who transported a hazardous substance to a site (who selected that site for disposal)</a:t>
            </a:r>
          </a:p>
          <a:p>
            <a:endParaRPr lang="en-US" dirty="0"/>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079500"/>
            <a:ext cx="0" cy="365764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77296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72AE4-E453-4008-B76B-9E8FB7FB59C5}"/>
              </a:ext>
            </a:extLst>
          </p:cNvPr>
          <p:cNvSpPr>
            <a:spLocks noGrp="1"/>
          </p:cNvSpPr>
          <p:nvPr>
            <p:ph type="title"/>
          </p:nvPr>
        </p:nvSpPr>
        <p:spPr/>
        <p:txBody>
          <a:bodyPr/>
          <a:lstStyle/>
          <a:p>
            <a:r>
              <a:rPr lang="en-US" dirty="0">
                <a:latin typeface="+mn-lt"/>
              </a:rPr>
              <a:t>BROWNFIELDS GRANTS: </a:t>
            </a:r>
            <a:br>
              <a:rPr lang="en-US" dirty="0">
                <a:latin typeface="+mn-lt"/>
              </a:rPr>
            </a:br>
            <a:r>
              <a:rPr lang="en-US" dirty="0" err="1">
                <a:latin typeface="+mn-lt"/>
              </a:rPr>
              <a:t>cercla</a:t>
            </a:r>
            <a:r>
              <a:rPr lang="en-US" dirty="0">
                <a:latin typeface="+mn-lt"/>
              </a:rPr>
              <a:t> liability protections </a:t>
            </a:r>
            <a:br>
              <a:rPr lang="en-US" dirty="0">
                <a:latin typeface="+mn-lt"/>
              </a:rPr>
            </a:br>
            <a:r>
              <a:rPr lang="en-US" dirty="0">
                <a:latin typeface="+mn-lt"/>
              </a:rPr>
              <a:t>(discussed earlier)</a:t>
            </a:r>
          </a:p>
        </p:txBody>
      </p:sp>
      <p:sp>
        <p:nvSpPr>
          <p:cNvPr id="3" name="Content Placeholder 2">
            <a:extLst>
              <a:ext uri="{FF2B5EF4-FFF2-40B4-BE49-F238E27FC236}">
                <a16:creationId xmlns:a16="http://schemas.microsoft.com/office/drawing/2014/main" id="{2F3F0D74-6370-4240-8A60-5574078279FC}"/>
              </a:ext>
            </a:extLst>
          </p:cNvPr>
          <p:cNvSpPr>
            <a:spLocks noGrp="1"/>
          </p:cNvSpPr>
          <p:nvPr>
            <p:ph idx="1"/>
          </p:nvPr>
        </p:nvSpPr>
        <p:spPr>
          <a:xfrm>
            <a:off x="469899" y="2231696"/>
            <a:ext cx="7772400" cy="3649133"/>
          </a:xfrm>
        </p:spPr>
        <p:txBody>
          <a:bodyPr/>
          <a:lstStyle/>
          <a:p>
            <a:r>
              <a:rPr lang="en-US" sz="2400" dirty="0"/>
              <a:t>Innocent Landowner</a:t>
            </a:r>
          </a:p>
          <a:p>
            <a:r>
              <a:rPr lang="en-US" sz="2400" dirty="0"/>
              <a:t>Contiguous Property Owner</a:t>
            </a:r>
          </a:p>
          <a:p>
            <a:r>
              <a:rPr lang="en-US" sz="2400" dirty="0"/>
              <a:t>BFPP – In addition, </a:t>
            </a:r>
            <a:r>
              <a:rPr lang="en-US" sz="2400" u="sng" dirty="0"/>
              <a:t>for grant purposes only</a:t>
            </a:r>
            <a:r>
              <a:rPr lang="en-US" sz="2400" dirty="0"/>
              <a:t>, applicant may be eligible for non-publicly-owned property acquired pre- January 11, 2002, if they can demonstrate they performed environmental due diligence customary of the time and did not cause/contribute to the contamination.</a:t>
            </a:r>
          </a:p>
          <a:p>
            <a:endParaRPr lang="en-US" dirty="0"/>
          </a:p>
          <a:p>
            <a:endParaRPr lang="en-US" dirty="0"/>
          </a:p>
        </p:txBody>
      </p:sp>
      <p:pic>
        <p:nvPicPr>
          <p:cNvPr id="4" name="Picture 3">
            <a:extLst>
              <a:ext uri="{FF2B5EF4-FFF2-40B4-BE49-F238E27FC236}">
                <a16:creationId xmlns:a16="http://schemas.microsoft.com/office/drawing/2014/main" id="{5D820730-5D38-4CA5-A781-65B9ACAE381B}"/>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6600020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9F359-33FA-4995-96F5-F5CBC7EE42FB}"/>
              </a:ext>
            </a:extLst>
          </p:cNvPr>
          <p:cNvSpPr>
            <a:spLocks noGrp="1"/>
          </p:cNvSpPr>
          <p:nvPr>
            <p:ph type="title"/>
          </p:nvPr>
        </p:nvSpPr>
        <p:spPr>
          <a:xfrm>
            <a:off x="457200" y="127001"/>
            <a:ext cx="7772400" cy="1456267"/>
          </a:xfrm>
        </p:spPr>
        <p:txBody>
          <a:bodyPr/>
          <a:lstStyle/>
          <a:p>
            <a:r>
              <a:rPr lang="en-US" dirty="0">
                <a:latin typeface="+mn-lt"/>
                <a:cs typeface="Calibri Light"/>
              </a:rPr>
              <a:t>Brownfields liability threshold</a:t>
            </a:r>
            <a:endParaRPr lang="en-US" dirty="0">
              <a:latin typeface="+mn-lt"/>
            </a:endParaRPr>
          </a:p>
        </p:txBody>
      </p:sp>
      <p:sp>
        <p:nvSpPr>
          <p:cNvPr id="3" name="Content Placeholder 2">
            <a:extLst>
              <a:ext uri="{FF2B5EF4-FFF2-40B4-BE49-F238E27FC236}">
                <a16:creationId xmlns:a16="http://schemas.microsoft.com/office/drawing/2014/main" id="{7355707B-5950-4106-BB4E-C131A39BCC46}"/>
              </a:ext>
            </a:extLst>
          </p:cNvPr>
          <p:cNvSpPr>
            <a:spLocks noGrp="1"/>
          </p:cNvSpPr>
          <p:nvPr>
            <p:ph idx="1"/>
          </p:nvPr>
        </p:nvSpPr>
        <p:spPr>
          <a:xfrm>
            <a:off x="457200" y="1533196"/>
            <a:ext cx="7772400" cy="3649133"/>
          </a:xfrm>
        </p:spPr>
        <p:txBody>
          <a:bodyPr>
            <a:normAutofit fontScale="92500" lnSpcReduction="10000"/>
          </a:bodyPr>
          <a:lstStyle/>
          <a:p>
            <a:r>
              <a:rPr lang="en-US" sz="2400" dirty="0">
                <a:cs typeface="Calibri"/>
              </a:rPr>
              <a:t>Petroleum: In addition to other BF criteria, there can be no viable responsible party (current or immediate past owner), AND a Petroleum Site Eligibility Determination Letter must be provided by EPA (Tribal) or the State (non-Tribal).</a:t>
            </a:r>
          </a:p>
          <a:p>
            <a:r>
              <a:rPr lang="en-US" sz="2400" dirty="0">
                <a:solidFill>
                  <a:srgbClr val="FFC000"/>
                </a:solidFill>
                <a:cs typeface="Calibri"/>
              </a:rPr>
              <a:t>BUILD Act change</a:t>
            </a:r>
            <a:r>
              <a:rPr lang="en-US" sz="2400" dirty="0">
                <a:cs typeface="Calibri"/>
              </a:rPr>
              <a:t>:  There is no longer a requirement that a petroleum site be “of relative low risk” to be eligible.</a:t>
            </a:r>
          </a:p>
          <a:p>
            <a:r>
              <a:rPr lang="en-US" sz="2400" dirty="0">
                <a:cs typeface="Calibri"/>
              </a:rPr>
              <a:t>EPA gives considerable deference to State’s petroleum determination.</a:t>
            </a:r>
          </a:p>
          <a:p>
            <a:r>
              <a:rPr lang="en-US" sz="2400" dirty="0">
                <a:cs typeface="Calibri"/>
              </a:rPr>
              <a:t>“Petroleum” includes petroleum contaminants (benzene, polyaromatic hydrocarbons, total petroleum hydrocarbons, etc.)</a:t>
            </a:r>
          </a:p>
        </p:txBody>
      </p:sp>
      <p:pic>
        <p:nvPicPr>
          <p:cNvPr id="4" name="Picture 3">
            <a:extLst>
              <a:ext uri="{FF2B5EF4-FFF2-40B4-BE49-F238E27FC236}">
                <a16:creationId xmlns:a16="http://schemas.microsoft.com/office/drawing/2014/main" id="{E0468470-6E72-4AB1-B2DB-E519E6933C35}"/>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9983033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E4DBF-BBB0-4A1E-A7F4-D166C9903D17}"/>
              </a:ext>
            </a:extLst>
          </p:cNvPr>
          <p:cNvSpPr>
            <a:spLocks noGrp="1"/>
          </p:cNvSpPr>
          <p:nvPr>
            <p:ph type="title"/>
          </p:nvPr>
        </p:nvSpPr>
        <p:spPr>
          <a:xfrm>
            <a:off x="469899" y="114301"/>
            <a:ext cx="7772400" cy="1456267"/>
          </a:xfrm>
        </p:spPr>
        <p:txBody>
          <a:bodyPr/>
          <a:lstStyle/>
          <a:p>
            <a:r>
              <a:rPr lang="en-US" dirty="0">
                <a:latin typeface="+mn-lt"/>
              </a:rPr>
              <a:t>RLF Grants	- the basics</a:t>
            </a:r>
          </a:p>
        </p:txBody>
      </p:sp>
      <p:sp>
        <p:nvSpPr>
          <p:cNvPr id="3" name="Content Placeholder 2">
            <a:extLst>
              <a:ext uri="{FF2B5EF4-FFF2-40B4-BE49-F238E27FC236}">
                <a16:creationId xmlns:a16="http://schemas.microsoft.com/office/drawing/2014/main" id="{89C305C6-D209-4947-A530-C5C235C13778}"/>
              </a:ext>
            </a:extLst>
          </p:cNvPr>
          <p:cNvSpPr>
            <a:spLocks noGrp="1"/>
          </p:cNvSpPr>
          <p:nvPr>
            <p:ph idx="1"/>
          </p:nvPr>
        </p:nvSpPr>
        <p:spPr>
          <a:xfrm>
            <a:off x="469899" y="1456268"/>
            <a:ext cx="7772400" cy="3649133"/>
          </a:xfrm>
        </p:spPr>
        <p:txBody>
          <a:bodyPr>
            <a:normAutofit/>
          </a:bodyPr>
          <a:lstStyle/>
          <a:p>
            <a:pPr marL="0" indent="0">
              <a:buNone/>
            </a:pPr>
            <a:r>
              <a:rPr lang="en-US" sz="2400" dirty="0"/>
              <a:t>Provide no- and low-interest loans, and subgrants for brownfield cleanups.</a:t>
            </a:r>
          </a:p>
          <a:p>
            <a:r>
              <a:rPr lang="en-US" sz="2400" dirty="0"/>
              <a:t>RLF Coalitions = lead entity and one or more other entities (may not be member of other RLF coalitions)</a:t>
            </a:r>
          </a:p>
          <a:p>
            <a:r>
              <a:rPr lang="en-US" sz="2400" dirty="0"/>
              <a:t>RLF Grant recipients may make intra-governmental loans.</a:t>
            </a:r>
          </a:p>
          <a:p>
            <a:r>
              <a:rPr lang="en-US" sz="2400" dirty="0"/>
              <a:t>RLF Grant recipients may NOT make intra-governmental cleanup subgrants (they can still apply to EPA for separate Brownfields Cleanup Grant).</a:t>
            </a:r>
          </a:p>
        </p:txBody>
      </p:sp>
      <p:pic>
        <p:nvPicPr>
          <p:cNvPr id="4" name="Picture 3">
            <a:extLst>
              <a:ext uri="{FF2B5EF4-FFF2-40B4-BE49-F238E27FC236}">
                <a16:creationId xmlns:a16="http://schemas.microsoft.com/office/drawing/2014/main" id="{575DABAD-8A59-43AC-A66A-92C59CAEE5DC}"/>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34782623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271D3-3C82-4779-A836-A66C34225261}"/>
              </a:ext>
            </a:extLst>
          </p:cNvPr>
          <p:cNvSpPr>
            <a:spLocks noGrp="1"/>
          </p:cNvSpPr>
          <p:nvPr>
            <p:ph type="title"/>
          </p:nvPr>
        </p:nvSpPr>
        <p:spPr>
          <a:xfrm>
            <a:off x="469899" y="431801"/>
            <a:ext cx="7772400" cy="876299"/>
          </a:xfrm>
        </p:spPr>
        <p:txBody>
          <a:bodyPr>
            <a:normAutofit/>
          </a:bodyPr>
          <a:lstStyle/>
          <a:p>
            <a:pPr algn="ctr"/>
            <a:r>
              <a:rPr lang="en-US" sz="3600" dirty="0">
                <a:latin typeface="+mn-lt"/>
              </a:rPr>
              <a:t>Additional resources</a:t>
            </a:r>
          </a:p>
        </p:txBody>
      </p:sp>
      <p:sp>
        <p:nvSpPr>
          <p:cNvPr id="3" name="Content Placeholder 2">
            <a:extLst>
              <a:ext uri="{FF2B5EF4-FFF2-40B4-BE49-F238E27FC236}">
                <a16:creationId xmlns:a16="http://schemas.microsoft.com/office/drawing/2014/main" id="{C3F649FC-3790-402F-9FE2-A1CD8F5F5B0F}"/>
              </a:ext>
            </a:extLst>
          </p:cNvPr>
          <p:cNvSpPr>
            <a:spLocks noGrp="1"/>
          </p:cNvSpPr>
          <p:nvPr>
            <p:ph idx="1"/>
          </p:nvPr>
        </p:nvSpPr>
        <p:spPr>
          <a:xfrm>
            <a:off x="469899" y="1308100"/>
            <a:ext cx="7772400" cy="4749800"/>
          </a:xfrm>
        </p:spPr>
        <p:txBody>
          <a:bodyPr>
            <a:normAutofit fontScale="77500" lnSpcReduction="20000"/>
          </a:bodyPr>
          <a:lstStyle/>
          <a:p>
            <a:r>
              <a:rPr lang="en-US" sz="3400" u="sng" dirty="0"/>
              <a:t>This was by no means a complete overview!</a:t>
            </a:r>
          </a:p>
          <a:p>
            <a:r>
              <a:rPr lang="en-US" sz="3400" dirty="0"/>
              <a:t>Helpful resources can be found at:</a:t>
            </a:r>
          </a:p>
          <a:p>
            <a:pPr lvl="1">
              <a:lnSpc>
                <a:spcPct val="120000"/>
              </a:lnSpc>
            </a:pPr>
            <a:r>
              <a:rPr lang="en-US" sz="3400" dirty="0"/>
              <a:t>EPA Brownfields Information: </a:t>
            </a:r>
            <a:r>
              <a:rPr lang="en-US" sz="3400" dirty="0">
                <a:hlinkClick r:id="rId3"/>
              </a:rPr>
              <a:t>https://www.epa.gov/brownfields</a:t>
            </a:r>
            <a:endParaRPr lang="en-US" sz="3400" dirty="0"/>
          </a:p>
          <a:p>
            <a:pPr lvl="1"/>
            <a:r>
              <a:rPr lang="en-US" sz="3400" dirty="0"/>
              <a:t>EPA Region 6 Brownfields Information: </a:t>
            </a:r>
            <a:r>
              <a:rPr lang="en-US" sz="3400" dirty="0">
                <a:hlinkClick r:id="rId4"/>
              </a:rPr>
              <a:t>https://www.epa.gov/brownfields/brownfields-and-land-revitalization-region-6</a:t>
            </a:r>
            <a:endParaRPr lang="en-US" sz="3400" dirty="0"/>
          </a:p>
          <a:p>
            <a:pPr lvl="1"/>
            <a:r>
              <a:rPr lang="en-US" sz="3400" dirty="0"/>
              <a:t>Brownfields FAQs for FY2023: </a:t>
            </a:r>
            <a:r>
              <a:rPr lang="en-US" sz="3400" dirty="0">
                <a:hlinkClick r:id="rId5"/>
              </a:rPr>
              <a:t>https://www.epa.gov/brownfields/frequently-asked-questions-about-multipurpose-assessment-rlf-and-cleanup-grants</a:t>
            </a:r>
            <a:endParaRPr lang="en-US" sz="3400" dirty="0"/>
          </a:p>
          <a:p>
            <a:pPr lvl="1"/>
            <a:endParaRPr lang="en-US" dirty="0"/>
          </a:p>
        </p:txBody>
      </p:sp>
      <p:pic>
        <p:nvPicPr>
          <p:cNvPr id="4" name="Picture 3">
            <a:extLst>
              <a:ext uri="{FF2B5EF4-FFF2-40B4-BE49-F238E27FC236}">
                <a16:creationId xmlns:a16="http://schemas.microsoft.com/office/drawing/2014/main" id="{0226C88F-2951-4860-871C-E09D0C3DD19F}"/>
              </a:ext>
            </a:extLst>
          </p:cNvPr>
          <p:cNvPicPr>
            <a:picLocks noChangeAspect="1"/>
          </p:cNvPicPr>
          <p:nvPr/>
        </p:nvPicPr>
        <p:blipFill rotWithShape="1">
          <a:blip r:embed="rId6"/>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9593002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2E15B-5E1D-4822-88E3-4B68B7E247D0}"/>
              </a:ext>
            </a:extLst>
          </p:cNvPr>
          <p:cNvSpPr>
            <a:spLocks noGrp="1"/>
          </p:cNvSpPr>
          <p:nvPr>
            <p:ph type="title"/>
          </p:nvPr>
        </p:nvSpPr>
        <p:spPr>
          <a:xfrm>
            <a:off x="685800" y="430696"/>
            <a:ext cx="7772400" cy="825499"/>
          </a:xfrm>
        </p:spPr>
        <p:txBody>
          <a:bodyPr>
            <a:normAutofit/>
          </a:bodyPr>
          <a:lstStyle/>
          <a:p>
            <a:pPr algn="ctr"/>
            <a:r>
              <a:rPr lang="en-US" sz="3600" dirty="0">
                <a:latin typeface="+mn-lt"/>
              </a:rPr>
              <a:t>Questions?</a:t>
            </a:r>
          </a:p>
        </p:txBody>
      </p:sp>
      <p:pic>
        <p:nvPicPr>
          <p:cNvPr id="5" name="Content Placeholder 4">
            <a:extLst>
              <a:ext uri="{FF2B5EF4-FFF2-40B4-BE49-F238E27FC236}">
                <a16:creationId xmlns:a16="http://schemas.microsoft.com/office/drawing/2014/main" id="{3D75E203-FA7F-4B5B-9A7E-62FD4893B0FA}"/>
              </a:ext>
            </a:extLst>
          </p:cNvPr>
          <p:cNvPicPr>
            <a:picLocks noGrp="1" noChangeAspect="1"/>
          </p:cNvPicPr>
          <p:nvPr>
            <p:ph idx="1"/>
          </p:nvPr>
        </p:nvPicPr>
        <p:blipFill>
          <a:blip r:embed="rId2"/>
          <a:stretch>
            <a:fillRect/>
          </a:stretch>
        </p:blipFill>
        <p:spPr>
          <a:xfrm>
            <a:off x="924986" y="1352042"/>
            <a:ext cx="7294028" cy="4694262"/>
          </a:xfrm>
        </p:spPr>
      </p:pic>
    </p:spTree>
    <p:extLst>
      <p:ext uri="{BB962C8B-B14F-4D97-AF65-F5344CB8AC3E}">
        <p14:creationId xmlns:p14="http://schemas.microsoft.com/office/powerpoint/2010/main" val="2204691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744542" cy="3418387"/>
          </a:xfrm>
        </p:spPr>
        <p:txBody>
          <a:bodyPr>
            <a:normAutofit/>
          </a:bodyPr>
          <a:lstStyle/>
          <a:p>
            <a:pPr algn="r"/>
            <a:r>
              <a:rPr lang="en-US" dirty="0">
                <a:latin typeface="+mn-lt"/>
              </a:rPr>
              <a:t>Classes OF potentially responsible parties</a:t>
            </a:r>
            <a:br>
              <a:rPr lang="en-US" dirty="0">
                <a:latin typeface="+mn-lt"/>
              </a:rPr>
            </a:br>
            <a:r>
              <a:rPr lang="en-US" dirty="0">
                <a:latin typeface="+mn-lt"/>
              </a:rPr>
              <a:t>(PRP</a:t>
            </a:r>
            <a:r>
              <a:rPr lang="en-US" sz="1600" dirty="0">
                <a:latin typeface="+mn-lt"/>
              </a:rPr>
              <a:t>S</a:t>
            </a:r>
            <a:r>
              <a:rPr lang="en-US" dirty="0">
                <a:latin typeface="+mn-lt"/>
              </a:rPr>
              <a:t>)</a:t>
            </a:r>
            <a:br>
              <a:rPr lang="en-US" dirty="0">
                <a:latin typeface="+mn-lt"/>
              </a:rPr>
            </a:br>
            <a:r>
              <a:rPr lang="en-US" dirty="0">
                <a:latin typeface="+mn-lt"/>
              </a:rPr>
              <a:t>CERCLA </a:t>
            </a:r>
            <a:r>
              <a:rPr lang="en-US" cap="none" dirty="0">
                <a:latin typeface="Calibri"/>
                <a:cs typeface="Calibri"/>
              </a:rPr>
              <a:t>§ 107</a:t>
            </a:r>
            <a:br>
              <a:rPr lang="en-US" cap="none" dirty="0">
                <a:latin typeface="Calibri" panose="020F0502020204030204" pitchFamily="34" charset="0"/>
                <a:cs typeface="Calibri" panose="020F0502020204030204" pitchFamily="34" charset="0"/>
              </a:rPr>
            </a:br>
            <a:endParaRPr lang="en-US"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600791" y="1320388"/>
            <a:ext cx="4888157" cy="4568576"/>
          </a:xfrm>
        </p:spPr>
        <p:txBody>
          <a:bodyPr>
            <a:normAutofit/>
          </a:bodyPr>
          <a:lstStyle/>
          <a:p>
            <a:pPr marL="0" indent="0">
              <a:buNone/>
            </a:pPr>
            <a:r>
              <a:rPr lang="en-US" sz="2600" dirty="0"/>
              <a:t>There are exceptions, including: </a:t>
            </a:r>
          </a:p>
          <a:p>
            <a:r>
              <a:rPr lang="en-US" sz="2600" dirty="0"/>
              <a:t>De minimis / De micromis </a:t>
            </a:r>
            <a:endParaRPr lang="en-US" sz="2600" dirty="0">
              <a:cs typeface="Calibri"/>
            </a:endParaRPr>
          </a:p>
          <a:p>
            <a:r>
              <a:rPr lang="en-US" sz="2600" dirty="0"/>
              <a:t>Service Station (recycled oil)</a:t>
            </a:r>
          </a:p>
          <a:p>
            <a:r>
              <a:rPr lang="en-US" sz="2600" dirty="0"/>
              <a:t>Indian Tribes</a:t>
            </a:r>
          </a:p>
          <a:p>
            <a:r>
              <a:rPr lang="en-US" sz="2600" dirty="0"/>
              <a:t>Municipal Solid Waste generators and transporters </a:t>
            </a:r>
            <a:endParaRPr lang="en-US" sz="2600" dirty="0">
              <a:cs typeface="Calibri"/>
            </a:endParaRPr>
          </a:p>
          <a:p>
            <a:r>
              <a:rPr lang="en-US" sz="2600" dirty="0"/>
              <a:t>Secured Creditor Exemption</a:t>
            </a:r>
            <a:endParaRPr lang="en-US" sz="2600" dirty="0">
              <a:cs typeface="Calibri" panose="020F0502020204030204"/>
            </a:endParaRPr>
          </a:p>
          <a:p>
            <a:r>
              <a:rPr lang="en-US" sz="2600" dirty="0"/>
              <a:t> Residential Homeowners </a:t>
            </a:r>
            <a:endParaRPr lang="en-US" sz="2600" dirty="0">
              <a:cs typeface="Calibri" panose="020F0502020204030204"/>
            </a:endParaRPr>
          </a:p>
          <a:p>
            <a:endParaRPr lang="en-US" sz="2400" dirty="0"/>
          </a:p>
          <a:p>
            <a:endParaRPr lang="en-US" dirty="0"/>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965200"/>
            <a:ext cx="0" cy="431800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7939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B824AA-D43E-4568-85E0-456211CA56D0}"/>
              </a:ext>
            </a:extLst>
          </p:cNvPr>
          <p:cNvPicPr>
            <a:picLocks noChangeAspect="1"/>
          </p:cNvPicPr>
          <p:nvPr/>
        </p:nvPicPr>
        <p:blipFill rotWithShape="1">
          <a:blip r:embed="rId2"/>
          <a:srcRect r="56758" b="1385"/>
          <a:stretch/>
        </p:blipFill>
        <p:spPr>
          <a:xfrm>
            <a:off x="469899" y="6207522"/>
            <a:ext cx="1183743" cy="383936"/>
          </a:xfrm>
          <a:prstGeom prst="rect">
            <a:avLst/>
          </a:prstGeom>
        </p:spPr>
      </p:pic>
      <p:sp>
        <p:nvSpPr>
          <p:cNvPr id="9" name="Title 1">
            <a:extLst>
              <a:ext uri="{FF2B5EF4-FFF2-40B4-BE49-F238E27FC236}">
                <a16:creationId xmlns:a16="http://schemas.microsoft.com/office/drawing/2014/main" id="{ADDAF19F-F269-4F42-8DBD-FB75B7A94C3D}"/>
              </a:ext>
            </a:extLst>
          </p:cNvPr>
          <p:cNvSpPr>
            <a:spLocks noGrp="1"/>
          </p:cNvSpPr>
          <p:nvPr>
            <p:ph type="title"/>
          </p:nvPr>
        </p:nvSpPr>
        <p:spPr>
          <a:xfrm>
            <a:off x="469899" y="1318753"/>
            <a:ext cx="2744542" cy="3418387"/>
          </a:xfrm>
        </p:spPr>
        <p:txBody>
          <a:bodyPr>
            <a:normAutofit/>
          </a:bodyPr>
          <a:lstStyle/>
          <a:p>
            <a:pPr algn="r"/>
            <a:r>
              <a:rPr lang="en-US" dirty="0">
                <a:latin typeface="+mn-lt"/>
              </a:rPr>
              <a:t>Classes OF potentially responsible parties</a:t>
            </a:r>
            <a:br>
              <a:rPr lang="en-US" dirty="0">
                <a:latin typeface="+mn-lt"/>
              </a:rPr>
            </a:br>
            <a:r>
              <a:rPr lang="en-US" dirty="0">
                <a:latin typeface="+mn-lt"/>
              </a:rPr>
              <a:t>(PRP</a:t>
            </a:r>
            <a:r>
              <a:rPr lang="en-US" sz="1600" dirty="0">
                <a:latin typeface="+mn-lt"/>
              </a:rPr>
              <a:t>s</a:t>
            </a:r>
            <a:r>
              <a:rPr lang="en-US" dirty="0">
                <a:latin typeface="+mn-lt"/>
              </a:rPr>
              <a:t>)</a:t>
            </a:r>
            <a:br>
              <a:rPr lang="en-US" dirty="0">
                <a:latin typeface="+mn-lt"/>
              </a:rPr>
            </a:br>
            <a:r>
              <a:rPr lang="en-US" dirty="0">
                <a:latin typeface="+mn-lt"/>
              </a:rPr>
              <a:t>CERCLA </a:t>
            </a:r>
            <a:r>
              <a:rPr lang="en-US" cap="none" dirty="0">
                <a:latin typeface="Calibri"/>
                <a:cs typeface="Calibri"/>
              </a:rPr>
              <a:t>§ 107</a:t>
            </a:r>
            <a:br>
              <a:rPr lang="en-US" cap="none" dirty="0">
                <a:latin typeface="Calibri" panose="020F0502020204030204" pitchFamily="34" charset="0"/>
                <a:cs typeface="Calibri" panose="020F0502020204030204" pitchFamily="34" charset="0"/>
              </a:rPr>
            </a:br>
            <a:endParaRPr lang="en-US" cap="none" dirty="0"/>
          </a:p>
        </p:txBody>
      </p:sp>
      <p:sp>
        <p:nvSpPr>
          <p:cNvPr id="10" name="Content Placeholder 2">
            <a:extLst>
              <a:ext uri="{FF2B5EF4-FFF2-40B4-BE49-F238E27FC236}">
                <a16:creationId xmlns:a16="http://schemas.microsoft.com/office/drawing/2014/main" id="{DACCFC29-E2D0-4E7F-9C21-88D00A28A015}"/>
              </a:ext>
            </a:extLst>
          </p:cNvPr>
          <p:cNvSpPr>
            <a:spLocks noGrp="1"/>
          </p:cNvSpPr>
          <p:nvPr>
            <p:ph idx="1"/>
          </p:nvPr>
        </p:nvSpPr>
        <p:spPr>
          <a:xfrm>
            <a:off x="3485482" y="965200"/>
            <a:ext cx="4888157" cy="4954338"/>
          </a:xfrm>
        </p:spPr>
        <p:txBody>
          <a:bodyPr>
            <a:normAutofit/>
          </a:bodyPr>
          <a:lstStyle/>
          <a:p>
            <a:pPr marL="0" indent="0">
              <a:lnSpc>
                <a:spcPts val="3200"/>
              </a:lnSpc>
              <a:spcAft>
                <a:spcPts val="0"/>
              </a:spcAft>
              <a:buNone/>
            </a:pPr>
            <a:r>
              <a:rPr lang="en-US" sz="2400" dirty="0"/>
              <a:t>Under CERCLA, persons may be held </a:t>
            </a:r>
            <a:r>
              <a:rPr lang="en-US" sz="2400" b="1" dirty="0"/>
              <a:t>strictly liable </a:t>
            </a:r>
            <a:r>
              <a:rPr lang="en-US" sz="2400" dirty="0"/>
              <a:t>(without fault/culpability, just by virtue of ownership), and</a:t>
            </a:r>
            <a:r>
              <a:rPr lang="en-US" sz="2400" b="1" dirty="0"/>
              <a:t> jointly and severally liable </a:t>
            </a:r>
            <a:r>
              <a:rPr lang="en-US" sz="2400" dirty="0"/>
              <a:t>(held individually or collectively accountable) for cleaning up hazardous substances at properties where they own/operate, or owned/operated in the past at the time of disposal.</a:t>
            </a:r>
          </a:p>
          <a:p>
            <a:endParaRPr lang="en-US" dirty="0">
              <a:cs typeface="Calibri" panose="020F0502020204030204"/>
            </a:endParaRPr>
          </a:p>
        </p:txBody>
      </p:sp>
      <p:cxnSp>
        <p:nvCxnSpPr>
          <p:cNvPr id="12" name="Straight Connector 11">
            <a:extLst>
              <a:ext uri="{FF2B5EF4-FFF2-40B4-BE49-F238E27FC236}">
                <a16:creationId xmlns:a16="http://schemas.microsoft.com/office/drawing/2014/main" id="{5E4762C7-7D66-4250-812F-ADEF912877E4}"/>
              </a:ext>
            </a:extLst>
          </p:cNvPr>
          <p:cNvCxnSpPr>
            <a:cxnSpLocks/>
          </p:cNvCxnSpPr>
          <p:nvPr/>
        </p:nvCxnSpPr>
        <p:spPr>
          <a:xfrm>
            <a:off x="3416968" y="1064607"/>
            <a:ext cx="0" cy="485493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707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E078-0017-45C7-A2A2-50C88EEB6043}"/>
              </a:ext>
            </a:extLst>
          </p:cNvPr>
          <p:cNvSpPr>
            <a:spLocks noGrp="1"/>
          </p:cNvSpPr>
          <p:nvPr>
            <p:ph type="title"/>
          </p:nvPr>
        </p:nvSpPr>
        <p:spPr>
          <a:xfrm>
            <a:off x="469899" y="513718"/>
            <a:ext cx="8229600" cy="1393004"/>
          </a:xfrm>
        </p:spPr>
        <p:txBody>
          <a:bodyPr>
            <a:normAutofit fontScale="90000"/>
          </a:bodyPr>
          <a:lstStyle/>
          <a:p>
            <a:pPr algn="ctr"/>
            <a:r>
              <a:rPr lang="en-US" dirty="0">
                <a:latin typeface="+mn-lt"/>
              </a:rPr>
              <a:t>Small business Liability relief and brownfields revitalization Act (2002)</a:t>
            </a:r>
            <a:br>
              <a:rPr lang="en-US" dirty="0">
                <a:latin typeface="+mn-lt"/>
              </a:rPr>
            </a:br>
            <a:r>
              <a:rPr lang="en-US" dirty="0">
                <a:latin typeface="+mn-lt"/>
              </a:rPr>
              <a:t>aka “Brownfields Amendments”</a:t>
            </a:r>
            <a:br>
              <a:rPr lang="en-US" dirty="0"/>
            </a:br>
            <a:endParaRPr lang="en-US" sz="2400" cap="none" dirty="0">
              <a:latin typeface="+mn-lt"/>
            </a:endParaRPr>
          </a:p>
        </p:txBody>
      </p:sp>
      <p:sp>
        <p:nvSpPr>
          <p:cNvPr id="3" name="Content Placeholder 2">
            <a:extLst>
              <a:ext uri="{FF2B5EF4-FFF2-40B4-BE49-F238E27FC236}">
                <a16:creationId xmlns:a16="http://schemas.microsoft.com/office/drawing/2014/main" id="{09902CEB-4CA3-43DB-90B9-E0433EA9D7AC}"/>
              </a:ext>
            </a:extLst>
          </p:cNvPr>
          <p:cNvSpPr>
            <a:spLocks noGrp="1"/>
          </p:cNvSpPr>
          <p:nvPr>
            <p:ph idx="1"/>
          </p:nvPr>
        </p:nvSpPr>
        <p:spPr>
          <a:xfrm>
            <a:off x="385800" y="2182284"/>
            <a:ext cx="8313699" cy="2493432"/>
          </a:xfrm>
        </p:spPr>
        <p:txBody>
          <a:bodyPr>
            <a:noAutofit/>
          </a:bodyPr>
          <a:lstStyle/>
          <a:p>
            <a:r>
              <a:rPr lang="en-US" sz="2400" dirty="0"/>
              <a:t>Fear of potential liability prevented development</a:t>
            </a:r>
          </a:p>
          <a:p>
            <a:r>
              <a:rPr lang="en-US" sz="2400" dirty="0"/>
              <a:t>Amended CERCLA to provide liability protections for landowners/potential purchasers who did not cause/contribute to contamination</a:t>
            </a:r>
          </a:p>
          <a:p>
            <a:endParaRPr lang="en-US" sz="2400" dirty="0">
              <a:cs typeface="Calibri" panose="020F0502020204030204"/>
            </a:endParaRPr>
          </a:p>
        </p:txBody>
      </p:sp>
      <p:pic>
        <p:nvPicPr>
          <p:cNvPr id="4" name="Picture 3">
            <a:extLst>
              <a:ext uri="{FF2B5EF4-FFF2-40B4-BE49-F238E27FC236}">
                <a16:creationId xmlns:a16="http://schemas.microsoft.com/office/drawing/2014/main" id="{30AD3A50-8866-4B92-97E4-74F20B6E34A6}"/>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303001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E078-0017-45C7-A2A2-50C88EEB6043}"/>
              </a:ext>
            </a:extLst>
          </p:cNvPr>
          <p:cNvSpPr>
            <a:spLocks noGrp="1"/>
          </p:cNvSpPr>
          <p:nvPr>
            <p:ph type="title"/>
          </p:nvPr>
        </p:nvSpPr>
        <p:spPr>
          <a:xfrm>
            <a:off x="450166" y="477640"/>
            <a:ext cx="8229600" cy="1456267"/>
          </a:xfrm>
        </p:spPr>
        <p:txBody>
          <a:bodyPr>
            <a:normAutofit/>
          </a:bodyPr>
          <a:lstStyle/>
          <a:p>
            <a:pPr algn="ctr"/>
            <a:r>
              <a:rPr lang="en-US" sz="2500" dirty="0">
                <a:latin typeface="+mn-lt"/>
              </a:rPr>
              <a:t>Small business Liability relief and brownfields revitalization Act (2002)</a:t>
            </a:r>
            <a:br>
              <a:rPr lang="en-US" sz="2500" dirty="0">
                <a:latin typeface="+mn-lt"/>
              </a:rPr>
            </a:br>
            <a:r>
              <a:rPr lang="en-US" sz="2500" dirty="0">
                <a:latin typeface="+mn-lt"/>
              </a:rPr>
              <a:t>aka “Brownfields Amendments”</a:t>
            </a:r>
            <a:endParaRPr lang="en-US" sz="2500" cap="none" dirty="0">
              <a:latin typeface="+mn-lt"/>
            </a:endParaRPr>
          </a:p>
        </p:txBody>
      </p:sp>
      <p:sp>
        <p:nvSpPr>
          <p:cNvPr id="3" name="Content Placeholder 2">
            <a:extLst>
              <a:ext uri="{FF2B5EF4-FFF2-40B4-BE49-F238E27FC236}">
                <a16:creationId xmlns:a16="http://schemas.microsoft.com/office/drawing/2014/main" id="{09902CEB-4CA3-43DB-90B9-E0433EA9D7AC}"/>
              </a:ext>
            </a:extLst>
          </p:cNvPr>
          <p:cNvSpPr>
            <a:spLocks noGrp="1"/>
          </p:cNvSpPr>
          <p:nvPr>
            <p:ph idx="1"/>
          </p:nvPr>
        </p:nvSpPr>
        <p:spPr>
          <a:xfrm>
            <a:off x="407962" y="1933907"/>
            <a:ext cx="8328076" cy="3649133"/>
          </a:xfrm>
        </p:spPr>
        <p:txBody>
          <a:bodyPr>
            <a:noAutofit/>
          </a:bodyPr>
          <a:lstStyle/>
          <a:p>
            <a:r>
              <a:rPr lang="en-US" sz="2400" dirty="0">
                <a:ea typeface="+mn-lt"/>
                <a:cs typeface="+mn-lt"/>
              </a:rPr>
              <a:t>Defines a "Brownfield" as "real property, the expansion, redevelopment, or reuse of which may be complicated by the presence or potential presence of a hazardous substance, pollutant, or contaminant." CERCLA 101(39)(A)</a:t>
            </a:r>
            <a:endParaRPr lang="en-US" sz="2400" dirty="0">
              <a:cs typeface="Calibri"/>
            </a:endParaRPr>
          </a:p>
          <a:p>
            <a:r>
              <a:rPr lang="en-US" sz="2400" dirty="0"/>
              <a:t>Also includes sites contaminated by petroleum or petroleum product, controlled substances (e.g. methamphetamine lab) and mine-scarred lands.</a:t>
            </a:r>
          </a:p>
        </p:txBody>
      </p:sp>
      <p:pic>
        <p:nvPicPr>
          <p:cNvPr id="4" name="Picture 3">
            <a:extLst>
              <a:ext uri="{FF2B5EF4-FFF2-40B4-BE49-F238E27FC236}">
                <a16:creationId xmlns:a16="http://schemas.microsoft.com/office/drawing/2014/main" id="{30AD3A50-8866-4B92-97E4-74F20B6E34A6}"/>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2766554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E078-0017-45C7-A2A2-50C88EEB6043}"/>
              </a:ext>
            </a:extLst>
          </p:cNvPr>
          <p:cNvSpPr>
            <a:spLocks noGrp="1"/>
          </p:cNvSpPr>
          <p:nvPr>
            <p:ph type="title"/>
          </p:nvPr>
        </p:nvSpPr>
        <p:spPr>
          <a:xfrm>
            <a:off x="469899" y="477640"/>
            <a:ext cx="8229600" cy="1456267"/>
          </a:xfrm>
        </p:spPr>
        <p:txBody>
          <a:bodyPr>
            <a:normAutofit/>
          </a:bodyPr>
          <a:lstStyle/>
          <a:p>
            <a:pPr algn="ctr"/>
            <a:r>
              <a:rPr lang="en-US" sz="2500" dirty="0">
                <a:latin typeface="+mn-lt"/>
              </a:rPr>
              <a:t>Small business Liability relief and brownfields revitalization Act (2002)</a:t>
            </a:r>
            <a:br>
              <a:rPr lang="en-US" sz="2500" dirty="0">
                <a:latin typeface="+mn-lt"/>
              </a:rPr>
            </a:br>
            <a:r>
              <a:rPr lang="en-US" sz="2500" dirty="0">
                <a:latin typeface="+mn-lt"/>
              </a:rPr>
              <a:t>aka “Brownfields Amendments”</a:t>
            </a:r>
            <a:endParaRPr lang="en-US" sz="2500" cap="none" dirty="0">
              <a:latin typeface="+mn-lt"/>
            </a:endParaRPr>
          </a:p>
        </p:txBody>
      </p:sp>
      <p:sp>
        <p:nvSpPr>
          <p:cNvPr id="3" name="Content Placeholder 2">
            <a:extLst>
              <a:ext uri="{FF2B5EF4-FFF2-40B4-BE49-F238E27FC236}">
                <a16:creationId xmlns:a16="http://schemas.microsoft.com/office/drawing/2014/main" id="{09902CEB-4CA3-43DB-90B9-E0433EA9D7AC}"/>
              </a:ext>
            </a:extLst>
          </p:cNvPr>
          <p:cNvSpPr>
            <a:spLocks noGrp="1"/>
          </p:cNvSpPr>
          <p:nvPr>
            <p:ph idx="1"/>
          </p:nvPr>
        </p:nvSpPr>
        <p:spPr>
          <a:xfrm>
            <a:off x="469899" y="1933907"/>
            <a:ext cx="8328076" cy="3649133"/>
          </a:xfrm>
        </p:spPr>
        <p:txBody>
          <a:bodyPr>
            <a:noAutofit/>
          </a:bodyPr>
          <a:lstStyle/>
          <a:p>
            <a:pPr marL="0" indent="0">
              <a:buNone/>
            </a:pPr>
            <a:r>
              <a:rPr lang="en-US" sz="2400" dirty="0"/>
              <a:t>The types of contaminants include, but are not limited to the following:</a:t>
            </a:r>
          </a:p>
          <a:p>
            <a:r>
              <a:rPr lang="en-US" sz="2400" dirty="0"/>
              <a:t>Heavy metals</a:t>
            </a:r>
          </a:p>
          <a:p>
            <a:r>
              <a:rPr lang="en-US" sz="2400" dirty="0"/>
              <a:t>Polynuclear aromatic hydrocarbons (PAHs)</a:t>
            </a:r>
          </a:p>
          <a:p>
            <a:r>
              <a:rPr lang="en-US" sz="2400" dirty="0"/>
              <a:t>Volatile organic compounds (VOCs)</a:t>
            </a:r>
          </a:p>
          <a:p>
            <a:r>
              <a:rPr lang="en-US" sz="2400" dirty="0"/>
              <a:t>Brine</a:t>
            </a:r>
          </a:p>
          <a:p>
            <a:r>
              <a:rPr lang="en-US" sz="2400" dirty="0"/>
              <a:t>Asbestos</a:t>
            </a:r>
          </a:p>
        </p:txBody>
      </p:sp>
      <p:pic>
        <p:nvPicPr>
          <p:cNvPr id="4" name="Picture 3">
            <a:extLst>
              <a:ext uri="{FF2B5EF4-FFF2-40B4-BE49-F238E27FC236}">
                <a16:creationId xmlns:a16="http://schemas.microsoft.com/office/drawing/2014/main" id="{30AD3A50-8866-4B92-97E4-74F20B6E34A6}"/>
              </a:ext>
            </a:extLst>
          </p:cNvPr>
          <p:cNvPicPr>
            <a:picLocks noChangeAspect="1"/>
          </p:cNvPicPr>
          <p:nvPr/>
        </p:nvPicPr>
        <p:blipFill rotWithShape="1">
          <a:blip r:embed="rId2"/>
          <a:srcRect r="56758" b="1385"/>
          <a:stretch/>
        </p:blipFill>
        <p:spPr>
          <a:xfrm>
            <a:off x="469899" y="6207522"/>
            <a:ext cx="1183743" cy="383936"/>
          </a:xfrm>
          <a:prstGeom prst="rect">
            <a:avLst/>
          </a:prstGeom>
        </p:spPr>
      </p:pic>
    </p:spTree>
    <p:extLst>
      <p:ext uri="{BB962C8B-B14F-4D97-AF65-F5344CB8AC3E}">
        <p14:creationId xmlns:p14="http://schemas.microsoft.com/office/powerpoint/2010/main" val="11462050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F2596C230B894BBF0DF582D3AA23B0" ma:contentTypeVersion="37" ma:contentTypeDescription="Create a new document." ma:contentTypeScope="" ma:versionID="a7cddfa5eb1b8d2e63886d4644b4152b">
  <xsd:schema xmlns:xsd="http://www.w3.org/2001/XMLSchema" xmlns:xs="http://www.w3.org/2001/XMLSchema" xmlns:p="http://schemas.microsoft.com/office/2006/metadata/properties" xmlns:ns1="http://schemas.microsoft.com/sharepoint/v3" xmlns:ns3="4ffa91fb-a0ff-4ac5-b2db-65c790d184a4" xmlns:ns4="http://schemas.microsoft.com/sharepoint.v3" xmlns:ns5="http://schemas.microsoft.com/sharepoint/v3/fields" xmlns:ns6="930af129-3ae9-41d0-9d09-7dae7ca65259" xmlns:ns7="b5fdd22c-5e35-401d-9264-3a61a4b629a7" targetNamespace="http://schemas.microsoft.com/office/2006/metadata/properties" ma:root="true" ma:fieldsID="db885155b681bcc331e036ac4f038e23" ns1:_="" ns3:_="" ns4:_="" ns5:_="" ns6:_="" ns7:_="">
    <xsd:import namespace="http://schemas.microsoft.com/sharepoint/v3"/>
    <xsd:import namespace="4ffa91fb-a0ff-4ac5-b2db-65c790d184a4"/>
    <xsd:import namespace="http://schemas.microsoft.com/sharepoint.v3"/>
    <xsd:import namespace="http://schemas.microsoft.com/sharepoint/v3/fields"/>
    <xsd:import namespace="930af129-3ae9-41d0-9d09-7dae7ca65259"/>
    <xsd:import namespace="b5fdd22c-5e35-401d-9264-3a61a4b629a7"/>
    <xsd:element name="properties">
      <xsd:complexType>
        <xsd:sequence>
          <xsd:element name="documentManagement">
            <xsd:complexType>
              <xsd:all>
                <xsd:element ref="ns3:Document_x0020_Creation_x0020_Date" minOccurs="0"/>
                <xsd:element ref="ns3:Creator" minOccurs="0"/>
                <xsd:element ref="ns3:EPA_x0020_Office" minOccurs="0"/>
                <xsd:element ref="ns3:Record" minOccurs="0"/>
                <xsd:element ref="ns4:CategoryDescription" minOccurs="0"/>
                <xsd:element ref="ns3:Identifier" minOccurs="0"/>
                <xsd:element ref="ns3:EPA_x0020_Contributor" minOccurs="0"/>
                <xsd:element ref="ns3:External_x0020_Contributor" minOccurs="0"/>
                <xsd:element ref="ns5:_Coverage" minOccurs="0"/>
                <xsd:element ref="ns3:EPA_x0020_Related_x0020_Documents" minOccurs="0"/>
                <xsd:element ref="ns5:_Source" minOccurs="0"/>
                <xsd:element ref="ns3:Rights" minOccurs="0"/>
                <xsd:element ref="ns1:Language" minOccurs="0"/>
                <xsd:element ref="ns3:j747ac98061d40f0aa7bd47e1db5675d" minOccurs="0"/>
                <xsd:element ref="ns3:TaxKeywordTaxHTField" minOccurs="0"/>
                <xsd:element ref="ns3:TaxCatchAllLabel" minOccurs="0"/>
                <xsd:element ref="ns3:TaxCatchAll" minOccurs="0"/>
                <xsd:element ref="ns6:SharedWithUsers" minOccurs="0"/>
                <xsd:element ref="ns6:SharedWithDetails" minOccurs="0"/>
                <xsd:element ref="ns6:SharingHintHash" minOccurs="0"/>
                <xsd:element ref="ns7:MediaServiceMetadata" minOccurs="0"/>
                <xsd:element ref="ns7:MediaServiceFastMetadata" minOccurs="0"/>
                <xsd:element ref="ns6:Records_x0020_Status" minOccurs="0"/>
                <xsd:element ref="ns6:Records_x0020_Date" minOccurs="0"/>
                <xsd:element ref="ns7:MediaServiceAutoKeyPoints" minOccurs="0"/>
                <xsd:element ref="ns7:MediaServiceKeyPoints" minOccurs="0"/>
                <xsd:element ref="ns7:MediaServiceAutoTags" minOccurs="0"/>
                <xsd:element ref="ns7:MediaServiceGenerationTime" minOccurs="0"/>
                <xsd:element ref="ns7:MediaServiceEventHashCode" minOccurs="0"/>
                <xsd:element ref="ns7:MediaServiceDateTaken" minOccurs="0"/>
                <xsd:element ref="ns7:MediaServiceLocation" minOccurs="0"/>
                <xsd:element ref="ns7: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562482f9-ebc8-4340-bfc7-01885571f177}" ma:internalName="TaxCatchAllLabel" ma:readOnly="true" ma:showField="CatchAllDataLabel" ma:web="930af129-3ae9-41d0-9d09-7dae7ca65259">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562482f9-ebc8-4340-bfc7-01885571f177}" ma:internalName="TaxCatchAll" ma:showField="CatchAllData" ma:web="930af129-3ae9-41d0-9d09-7dae7ca6525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0af129-3ae9-41d0-9d09-7dae7ca65259" elementFormDefault="qualified">
    <xsd:import namespace="http://schemas.microsoft.com/office/2006/documentManagement/types"/>
    <xsd:import namespace="http://schemas.microsoft.com/office/infopath/2007/PartnerControls"/>
    <xsd:element name="SharedWithUsers" ma:index="2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description="" ma:internalName="SharedWithDetails" ma:readOnly="true">
      <xsd:simpleType>
        <xsd:restriction base="dms:Note">
          <xsd:maxLength value="255"/>
        </xsd:restriction>
      </xsd:simpleType>
    </xsd:element>
    <xsd:element name="SharingHintHash" ma:index="30" nillable="true" ma:displayName="Sharing Hint Hash" ma:description="" ma:hidden="true" ma:internalName="SharingHintHash" ma:readOnly="true">
      <xsd:simpleType>
        <xsd:restriction base="dms:Text"/>
      </xsd:simpleType>
    </xsd:element>
    <xsd:element name="Records_x0020_Status" ma:index="33" nillable="true" ma:displayName="Records Status" ma:default="Pending" ma:internalName="Records_x0020_Status">
      <xsd:simpleType>
        <xsd:restriction base="dms:Text"/>
      </xsd:simpleType>
    </xsd:element>
    <xsd:element name="Records_x0020_Date" ma:index="34" nillable="true" ma:displayName="Records Date" ma:hidden="true" ma:internalName="Records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5fdd22c-5e35-401d-9264-3a61a4b629a7" elementFormDefault="qualified">
    <xsd:import namespace="http://schemas.microsoft.com/office/2006/documentManagement/types"/>
    <xsd:import namespace="http://schemas.microsoft.com/office/infopath/2007/PartnerControls"/>
    <xsd:element name="MediaServiceMetadata" ma:index="31" nillable="true" ma:displayName="MediaServiceMetadata" ma:hidden="true" ma:internalName="MediaServiceMetadata" ma:readOnly="true">
      <xsd:simpleType>
        <xsd:restriction base="dms:Note"/>
      </xsd:simpleType>
    </xsd:element>
    <xsd:element name="MediaServiceFastMetadata" ma:index="32" nillable="true" ma:displayName="MediaServiceFastMetadata" ma:hidden="true" ma:internalName="MediaServiceFastMetadata" ma:readOnly="true">
      <xsd:simpleType>
        <xsd:restriction base="dms:Note"/>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element name="MediaServiceAutoTags" ma:index="37" nillable="true" ma:displayName="Tags" ma:internalName="MediaServiceAutoTags" ma:readOnly="true">
      <xsd:simpleType>
        <xsd:restriction base="dms:Text"/>
      </xsd:simpleType>
    </xsd:element>
    <xsd:element name="MediaServiceGenerationTime" ma:index="38" nillable="true" ma:displayName="MediaServiceGenerationTime" ma:hidden="true" ma:internalName="MediaServiceGenerationTime" ma:readOnly="true">
      <xsd:simpleType>
        <xsd:restriction base="dms:Text"/>
      </xsd:simpleType>
    </xsd:element>
    <xsd:element name="MediaServiceEventHashCode" ma:index="39" nillable="true" ma:displayName="MediaServiceEventHashCode" ma:hidden="true" ma:internalName="MediaServiceEventHashCode" ma:readOnly="true">
      <xsd:simpleType>
        <xsd:restriction base="dms:Text"/>
      </xsd:simpleType>
    </xsd:element>
    <xsd:element name="MediaServiceDateTaken" ma:index="40" nillable="true" ma:displayName="MediaServiceDateTaken" ma:hidden="true" ma:internalName="MediaServiceDateTaken" ma:readOnly="true">
      <xsd:simpleType>
        <xsd:restriction base="dms:Text"/>
      </xsd:simpleType>
    </xsd:element>
    <xsd:element name="MediaServiceLocation" ma:index="41" nillable="true" ma:displayName="Location" ma:internalName="MediaServiceLocation" ma:readOnly="true">
      <xsd:simpleType>
        <xsd:restriction base="dms:Text"/>
      </xsd:simpleType>
    </xsd:element>
    <xsd:element name="MediaServiceOCR" ma:index="4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C3615BFCC1FF8748903B6351413D8121" ma:contentTypeVersion="0" ma:contentTypeDescription="Upload an image." ma:contentTypeScope="" ma:versionID="bbc9787af59954ec9a6c95c56243e5e0">
  <xsd:schema xmlns:xsd="http://www.w3.org/2001/XMLSchema" xmlns:xs="http://www.w3.org/2001/XMLSchema" xmlns:p="http://schemas.microsoft.com/office/2006/metadata/properties" xmlns:ns1="http://schemas.microsoft.com/sharepoint/v3" xmlns:ns2="AB1723BE-F4F4-4A1F-ADBC-D7D92A741EFA" xmlns:ns3="http://schemas.microsoft.com/sharepoint/v3/fields" targetNamespace="http://schemas.microsoft.com/office/2006/metadata/properties" ma:root="true" ma:fieldsID="03affb7e1c25c59ac9e9e233561cb25f" ns1:_="" ns2:_="" ns3:_="">
    <xsd:import namespace="http://schemas.microsoft.com/sharepoint/v3"/>
    <xsd:import namespace="AB1723BE-F4F4-4A1F-ADBC-D7D92A741EFA"/>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1723BE-F4F4-4A1F-ADBC-D7D92A741EF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2"/>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ImageCreateDate xmlns="AB1723BE-F4F4-4A1F-ADBC-D7D92A741EFA" xsi:nil="true"/>
    <PublishingStartDate xmlns="http://schemas.microsoft.com/sharepoint/v3" xsi:nil="true"/>
    <wic_System_Copyright xmlns="http://schemas.microsoft.com/sharepoint/v3/fields" xsi:nil="true"/>
  </documentManagement>
</p:properties>
</file>

<file path=customXml/itemProps1.xml><?xml version="1.0" encoding="utf-8"?>
<ds:datastoreItem xmlns:ds="http://schemas.openxmlformats.org/officeDocument/2006/customXml" ds:itemID="{7EDAC4A7-D357-4437-8757-370FB6E440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fa91fb-a0ff-4ac5-b2db-65c790d184a4"/>
    <ds:schemaRef ds:uri="http://schemas.microsoft.com/sharepoint.v3"/>
    <ds:schemaRef ds:uri="http://schemas.microsoft.com/sharepoint/v3/fields"/>
    <ds:schemaRef ds:uri="930af129-3ae9-41d0-9d09-7dae7ca65259"/>
    <ds:schemaRef ds:uri="b5fdd22c-5e35-401d-9264-3a61a4b629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150DD8-FB40-4413-B4EA-B09B6F7BE690}">
  <ds:schemaRefs>
    <ds:schemaRef ds:uri="http://schemas.microsoft.com/sharepoint/v3/contenttype/forms"/>
  </ds:schemaRefs>
</ds:datastoreItem>
</file>

<file path=customXml/itemProps3.xml><?xml version="1.0" encoding="utf-8"?>
<ds:datastoreItem xmlns:ds="http://schemas.openxmlformats.org/officeDocument/2006/customXml" ds:itemID="{3F4BEE67-7638-4A87-B13C-F81B416DCFD6}"/>
</file>

<file path=customXml/itemProps4.xml><?xml version="1.0" encoding="utf-8"?>
<ds:datastoreItem xmlns:ds="http://schemas.openxmlformats.org/officeDocument/2006/customXml" ds:itemID="{50055D71-B7ED-447A-A0FF-E938BD4DB48F}">
  <ds:schemaRefs>
    <ds:schemaRef ds:uri="http://schemas.microsoft.com/office/2006/metadata/properties"/>
    <ds:schemaRef ds:uri="http://schemas.microsoft.com/office/infopath/2007/PartnerControls"/>
    <ds:schemaRef ds:uri="http://schemas.microsoft.com/sharepoint/v3/fields"/>
    <ds:schemaRef ds:uri="http://schemas.microsoft.com/sharepoint/v3"/>
    <ds:schemaRef ds:uri="4ffa91fb-a0ff-4ac5-b2db-65c790d184a4"/>
    <ds:schemaRef ds:uri="930af129-3ae9-41d0-9d09-7dae7ca65259"/>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706</TotalTime>
  <Words>2691</Words>
  <Application>Microsoft Office PowerPoint</Application>
  <PresentationFormat>On-screen Show (4:3)</PresentationFormat>
  <Paragraphs>238</Paragraphs>
  <Slides>44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Wingdings</vt:lpstr>
      <vt:lpstr>Celestial</vt:lpstr>
      <vt:lpstr>Liability &amp; ELIGIBILITY </vt:lpstr>
      <vt:lpstr>overview</vt:lpstr>
      <vt:lpstr>Comprehensive environmental Response, compensation &amp; Liability act (“CERCLA”)(1980) 42 U.S.C. §  9601  et seq.  Aka "Superfund Law"</vt:lpstr>
      <vt:lpstr>Classes of potentially responsible parties (PRPs) CERCLA § 107 </vt:lpstr>
      <vt:lpstr>Classes OF potentially responsible parties (PRPS) CERCLA § 107 </vt:lpstr>
      <vt:lpstr>Classes OF potentially responsible parties (PRPs) CERCLA § 107 </vt:lpstr>
      <vt:lpstr>Small business Liability relief and brownfields revitalization Act (2002) aka “Brownfields Amendments” </vt:lpstr>
      <vt:lpstr>Small business Liability relief and brownfields revitalization Act (2002) aka “Brownfields Amendments”</vt:lpstr>
      <vt:lpstr>Small business Liability relief and brownfields revitalization Act (2002) aka “Brownfields Amendments”</vt:lpstr>
      <vt:lpstr>Better Utilization of Investments leading to Development  (BUILD) Act (2018)</vt:lpstr>
      <vt:lpstr>CERCLA LIABILITY PROTECTIONS and exemptions</vt:lpstr>
      <vt:lpstr>Why are we spending so much time on CERCLA liability?</vt:lpstr>
      <vt:lpstr>CERCLA Liability protections  Innocent Landowners  Defense 101(35)(A) </vt:lpstr>
      <vt:lpstr>CERCLA Liability protections  Innocent Landowners  Defense 101(35)(A) </vt:lpstr>
      <vt:lpstr>CERCLA Liability protections  Third-Party Defense 107(b)</vt:lpstr>
      <vt:lpstr>CERCLA Liability protections  Contiguous Property Owners  Exemption 107(q)(1)(A) </vt:lpstr>
      <vt:lpstr>CERCLA Liability protections  Bona Fide Prospective Purchaser Protection 101(40)</vt:lpstr>
      <vt:lpstr>CERCLA Liability protections  Bona Fide Prospective Purchaser Protection 101(40)</vt:lpstr>
      <vt:lpstr>CERCLA Liability protections  Bona Fide Prospective Purchaser Protection 101(40)</vt:lpstr>
      <vt:lpstr>All  appropriate inquiries </vt:lpstr>
      <vt:lpstr>All  appropriate inquiries Purpose, Timing and Procedure</vt:lpstr>
      <vt:lpstr>All  appropriate inquiries Purpose, Timing and Procedure</vt:lpstr>
      <vt:lpstr>For aai, timing is everything</vt:lpstr>
      <vt:lpstr>CERCLA Liability protections  Bona Fide Prospective Purchaser Protection 101(40)</vt:lpstr>
      <vt:lpstr>CERCLA Liability protections  Bona Fide Prospective Purchaser Protection 101(40)</vt:lpstr>
      <vt:lpstr>CERCLA Liability protections Bona Fide Prospective Purchaser Protection 107(40)</vt:lpstr>
      <vt:lpstr>CERCLA Liability protections Bona Fide Prospective Purchaser Protection 107(40)</vt:lpstr>
      <vt:lpstr>CERCLA Liability protections Bona Fide Prospective Purchaser Protection 101(40) </vt:lpstr>
      <vt:lpstr>CERCLA Liability protections State and Local Governmental Entity Acquisitions Exemptions 101(20)(D) and 101(35)(A)(ii)</vt:lpstr>
      <vt:lpstr>CERCLA Liability protections State and Local Governmental Entity Acquisitions Exemptions 101(20)(D) and 101(35)(A)(ii)</vt:lpstr>
      <vt:lpstr>CERCLA LIABILITY PROTECTIONS State and Local Governmental Entity Acquisitions Exemptions 101(20)(D) and 101(35)(A)(ii)</vt:lpstr>
      <vt:lpstr>Brownfields grant eligibility</vt:lpstr>
      <vt:lpstr>Brownfields grant applicant eligibility</vt:lpstr>
      <vt:lpstr>Brownfields grant SITE eligibility</vt:lpstr>
      <vt:lpstr>BROWNFIELDS SITE ELIGIBILITY, CT'D</vt:lpstr>
      <vt:lpstr>BROWNFIELDS SITE ELIGIBILITY, CT'D</vt:lpstr>
      <vt:lpstr>BROWNFIELDS SITE ELIGIBILITY, CT'D</vt:lpstr>
      <vt:lpstr>Brownfields liability threshold</vt:lpstr>
      <vt:lpstr>BROWNFIELDS GRANTS:  Exemptions to cercla liability </vt:lpstr>
      <vt:lpstr>BROWNFIELDS GRANTS:  cercla liability protections  (discussed earlier)</vt:lpstr>
      <vt:lpstr>Brownfields liability threshold</vt:lpstr>
      <vt:lpstr>RLF Grants - the basics</vt:lpstr>
      <vt:lpstr>Additional 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Liability &amp; ELIGIBILITY</dc:title>
  <dc:creator>Williams, Denise</dc:creator>
  <cp:keywords/>
  <dc:description/>
  <cp:lastModifiedBy>Kennedy, Michael</cp:lastModifiedBy>
  <cp:revision>22</cp:revision>
  <dcterms:created xsi:type="dcterms:W3CDTF">2020-05-19T14:41:27Z</dcterms:created>
  <dcterms:modified xsi:type="dcterms:W3CDTF">2022-10-27T17:32:19Z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0x0101009148F5A04DDD49CBA7127AADA5FB792B00AADE34325A8B49CDA8BB4DB53328F21400C3615BFCC1FF8748903B6351413D8121</vt:lpwstr>
  </property>
</Properties>
</file>