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9" r:id="rId5"/>
    <p:sldId id="286" r:id="rId6"/>
    <p:sldId id="279" r:id="rId7"/>
    <p:sldId id="280" r:id="rId8"/>
    <p:sldId id="305" r:id="rId9"/>
    <p:sldId id="290" r:id="rId10"/>
    <p:sldId id="303" r:id="rId11"/>
    <p:sldId id="282" r:id="rId12"/>
    <p:sldId id="283" r:id="rId13"/>
    <p:sldId id="284" r:id="rId14"/>
    <p:sldId id="316" r:id="rId15"/>
    <p:sldId id="302" r:id="rId16"/>
    <p:sldId id="307" r:id="rId17"/>
    <p:sldId id="306" r:id="rId18"/>
    <p:sldId id="309" r:id="rId19"/>
    <p:sldId id="310" r:id="rId20"/>
    <p:sldId id="312" r:id="rId21"/>
    <p:sldId id="304" r:id="rId22"/>
    <p:sldId id="292" r:id="rId23"/>
    <p:sldId id="293" r:id="rId24"/>
    <p:sldId id="294" r:id="rId25"/>
    <p:sldId id="308" r:id="rId26"/>
    <p:sldId id="313" r:id="rId27"/>
    <p:sldId id="311" r:id="rId28"/>
    <p:sldId id="295" r:id="rId29"/>
    <p:sldId id="296" r:id="rId30"/>
    <p:sldId id="315" r:id="rId31"/>
    <p:sldId id="314" r:id="rId32"/>
    <p:sldId id="297" r:id="rId33"/>
    <p:sldId id="298" r:id="rId34"/>
    <p:sldId id="301" r:id="rId35"/>
    <p:sldId id="317" r:id="rId36"/>
    <p:sldId id="299" r:id="rId37"/>
    <p:sldId id="300" r:id="rId38"/>
    <p:sldId id="318" r:id="rId39"/>
    <p:sldId id="319" r:id="rId40"/>
    <p:sldId id="322" r:id="rId41"/>
    <p:sldId id="321" r:id="rId42"/>
    <p:sldId id="320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285" r:id="rId51"/>
    <p:sldId id="291" r:id="rId52"/>
  </p:sldIdLst>
  <p:sldSz cx="12192000" cy="6858000"/>
  <p:notesSz cx="9312275" cy="7026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85"/>
    <a:srgbClr val="003F88"/>
    <a:srgbClr val="0125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01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14FFBF-161A-46C7-B938-C137BB3C1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5425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FDCF5-691C-4938-8BA5-4EFA2A84C8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75263" y="0"/>
            <a:ext cx="4035425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DF421-1FCB-4764-829A-A174A5F47EB7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E66D4-A0E2-4B5B-8DE6-757E1021F8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73850"/>
            <a:ext cx="4035425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939E1-759B-4875-89CC-F4FEEFFED3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75263" y="6673850"/>
            <a:ext cx="4035425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2EF09-5987-4D71-9A45-25D2D864F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74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5425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263" y="0"/>
            <a:ext cx="4035425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BB7E8-C2ED-45F0-9563-16BB503BD9E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6400" cy="2371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863" y="3381375"/>
            <a:ext cx="7448550" cy="2767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3850"/>
            <a:ext cx="4035425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263" y="6673850"/>
            <a:ext cx="4035425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2F325-05DD-4F83-A596-30454B67C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8C63-C622-4C0C-B3AF-90EFEF20DC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1055" y="1933685"/>
            <a:ext cx="5511494" cy="75713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4800" b="1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4419D1-4F35-47B5-B740-B3FD78A49A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9788" y="2724730"/>
            <a:ext cx="4306887" cy="954107"/>
          </a:xfr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800" b="1"/>
            </a:lvl1pPr>
          </a:lstStyle>
          <a:p>
            <a:pPr lvl="0"/>
            <a:r>
              <a:rPr lang="en-US" dirty="0"/>
              <a:t>Committee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205CA5-6F7C-4001-9235-ECA1367B2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34288" y="4877954"/>
            <a:ext cx="3862387" cy="1051570"/>
          </a:xfrm>
        </p:spPr>
        <p:txBody>
          <a:bodyPr>
            <a:spAutoFit/>
          </a:bodyPr>
          <a:lstStyle>
            <a:lvl1pPr marL="0" indent="0" algn="r">
              <a:spcBef>
                <a:spcPts val="500"/>
              </a:spcBef>
              <a:buFontTx/>
              <a:buNone/>
              <a:defRPr sz="2000"/>
            </a:lvl1pPr>
            <a:lvl2pPr marL="457200" indent="0" algn="r">
              <a:buFontTx/>
              <a:buNone/>
              <a:defRPr sz="2000"/>
            </a:lvl2pPr>
            <a:lvl3pPr marL="914400" indent="0" algn="r">
              <a:buFontTx/>
              <a:buNone/>
              <a:defRPr sz="2000"/>
            </a:lvl3pPr>
            <a:lvl4pPr marL="1371600" indent="0" algn="r">
              <a:buFontTx/>
              <a:buNone/>
              <a:defRPr sz="2000"/>
            </a:lvl4pPr>
            <a:lvl5pPr marL="1828800" indent="0" algn="r">
              <a:buFontTx/>
              <a:buNone/>
              <a:defRPr sz="2000"/>
            </a:lvl5pPr>
          </a:lstStyle>
          <a:p>
            <a:pPr algn="r"/>
            <a:r>
              <a:rPr lang="en-US" sz="2000" dirty="0">
                <a:solidFill>
                  <a:srgbClr val="003F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Presenter Name, Title</a:t>
            </a:r>
          </a:p>
          <a:p>
            <a:pPr algn="r"/>
            <a:r>
              <a:rPr lang="en-US" sz="2000" dirty="0">
                <a:solidFill>
                  <a:srgbClr val="003F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Department</a:t>
            </a:r>
          </a:p>
          <a:p>
            <a:pPr algn="r"/>
            <a:r>
              <a:rPr lang="en-US" sz="2000" dirty="0">
                <a:solidFill>
                  <a:srgbClr val="003F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 of Dallas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EDCBD-AD81-42A2-BC49-290E84E8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042" y="645333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09918B91-4B66-40C9-B3FB-70033B0922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0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83C75-E4BE-43BA-A3D9-E1FCD945D0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8462963" cy="7064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230854-DC6D-472C-A39A-62BD6727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042" y="645333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09918B91-4B66-40C9-B3FB-70033B0922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C30354-42D3-41C7-9D7D-B2D99186B0F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9612" y="1481864"/>
            <a:ext cx="10741490" cy="4356227"/>
          </a:xfrm>
        </p:spPr>
        <p:txBody>
          <a:bodyPr>
            <a:normAutofit/>
          </a:bodyPr>
          <a:lstStyle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718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83C75-E4BE-43BA-A3D9-E1FCD945D0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8462963" cy="7064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230854-DC6D-472C-A39A-62BD6727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042" y="645333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09918B91-4B66-40C9-B3FB-70033B0922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7A72EB6-8435-4292-AD14-3443AF1C4121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325813" y="3906838"/>
            <a:ext cx="2286000" cy="2368550"/>
          </a:xfrm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974EEB85-31FC-4770-86E3-45039402852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096000" y="3906838"/>
            <a:ext cx="2286000" cy="2368550"/>
          </a:xfrm>
        </p:spPr>
        <p:txBody>
          <a:bodyPr/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79B656-1AD9-4681-9811-45AE290D14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6600" y="1468438"/>
            <a:ext cx="10644163" cy="2368550"/>
          </a:xfrm>
        </p:spPr>
        <p:txBody>
          <a:bodyPr/>
          <a:lstStyle>
            <a:lvl1pPr marL="285750" indent="-285750">
              <a:buSzPct val="100000"/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3F88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2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83C75-E4BE-43BA-A3D9-E1FCD945D0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8462963" cy="706438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230854-DC6D-472C-A39A-62BD6727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042" y="645333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09918B91-4B66-40C9-B3FB-70033B0922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4E078-A7F7-48DC-9A83-6C78B6F9E4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323" y="1468437"/>
            <a:ext cx="5469513" cy="4613707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6101E4-8C82-42E0-8F6B-7186A6948F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97638" y="1468438"/>
            <a:ext cx="4957762" cy="46137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02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B6938-018D-4691-9A43-0AE0F623C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1036" y="64533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18B91-4B66-40C9-B3FB-70033B0922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AA067C39-3C07-4B3D-80D4-8301685B4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9" y="-688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82EECD-D78C-4EC1-A287-C927C8299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224" y="172785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0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3F8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rgbClr val="003F88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rgbClr val="003F88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rgbClr val="003F88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rgbClr val="003F88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rgbClr val="003F88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5474402-3BDD-478F-A20A-E345E259E6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814649"/>
            <a:ext cx="5511494" cy="1421928"/>
          </a:xfrm>
        </p:spPr>
        <p:txBody>
          <a:bodyPr/>
          <a:lstStyle/>
          <a:p>
            <a:r>
              <a:rPr lang="en-US" dirty="0"/>
              <a:t>Landscaping Dallas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C65A2C-ECF4-40CE-90E1-43A90C5BC9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89486" y="3136240"/>
            <a:ext cx="5018008" cy="3153684"/>
          </a:xfrm>
        </p:spPr>
        <p:txBody>
          <a:bodyPr/>
          <a:lstStyle/>
          <a:p>
            <a:r>
              <a:rPr lang="en-US" sz="2400" dirty="0"/>
              <a:t>Philip Erwin, Chief Arborist</a:t>
            </a:r>
          </a:p>
          <a:p>
            <a:r>
              <a:rPr lang="en-US" dirty="0"/>
              <a:t>Land Development Division</a:t>
            </a:r>
          </a:p>
          <a:p>
            <a:r>
              <a:rPr lang="en-US" dirty="0"/>
              <a:t>Development Services Department</a:t>
            </a:r>
          </a:p>
          <a:p>
            <a:r>
              <a:rPr lang="en-US" dirty="0"/>
              <a:t>City of Dallas</a:t>
            </a:r>
          </a:p>
          <a:p>
            <a:r>
              <a:rPr lang="en-US" dirty="0"/>
              <a:t>November 16, 2022</a:t>
            </a:r>
          </a:p>
          <a:p>
            <a:r>
              <a:rPr lang="en-US" dirty="0"/>
              <a:t>Development Services Training Center</a:t>
            </a:r>
          </a:p>
          <a:p>
            <a:r>
              <a:rPr lang="en-US" dirty="0"/>
              <a:t>400 S. Zang Blvd, C95</a:t>
            </a:r>
          </a:p>
          <a:p>
            <a:r>
              <a:rPr lang="en-US" dirty="0"/>
              <a:t>Dallas, TX 75208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1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727015" cy="706438"/>
          </a:xfrm>
        </p:spPr>
        <p:txBody>
          <a:bodyPr>
            <a:normAutofit/>
          </a:bodyPr>
          <a:lstStyle/>
          <a:p>
            <a:r>
              <a:rPr lang="en-US" dirty="0"/>
              <a:t>Article X: Other Uses – Triggers for LA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6AFEA2-800C-4973-88D0-C438187BDA5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Adding 2000 sf of ‘nonpermeable coverage’</a:t>
            </a:r>
          </a:p>
          <a:p>
            <a:r>
              <a:rPr lang="en-US" dirty="0"/>
              <a:t>Permit for new floor area (35% or 10,000 sf)</a:t>
            </a:r>
          </a:p>
          <a:p>
            <a:r>
              <a:rPr lang="en-US" dirty="0"/>
              <a:t>Permit for new height and story increase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10.125(b) – Mandatory Provisions</a:t>
            </a:r>
          </a:p>
          <a:p>
            <a:r>
              <a:rPr lang="en-US" dirty="0"/>
              <a:t>10.126 – Landscape Design Options</a:t>
            </a:r>
          </a:p>
        </p:txBody>
      </p:sp>
    </p:spTree>
    <p:extLst>
      <p:ext uri="{BB962C8B-B14F-4D97-AF65-F5344CB8AC3E}">
        <p14:creationId xmlns:p14="http://schemas.microsoft.com/office/powerpoint/2010/main" val="490527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727015" cy="706438"/>
          </a:xfrm>
        </p:spPr>
        <p:txBody>
          <a:bodyPr>
            <a:normAutofit/>
          </a:bodyPr>
          <a:lstStyle/>
          <a:p>
            <a:r>
              <a:rPr lang="en-US" dirty="0"/>
              <a:t>Article X: Application - 10.121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6AFEA2-800C-4973-88D0-C438187BDA5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CA (Central Area) districts apply Article X, </a:t>
            </a:r>
            <a:r>
              <a:rPr lang="en-US" b="1" i="1" dirty="0"/>
              <a:t>but</a:t>
            </a:r>
            <a:r>
              <a:rPr lang="en-US" dirty="0"/>
              <a:t> Article X excepts CA districts.</a:t>
            </a:r>
          </a:p>
          <a:p>
            <a:r>
              <a:rPr lang="en-US" dirty="0"/>
              <a:t>Some PD’s (Deep </a:t>
            </a:r>
            <a:r>
              <a:rPr lang="en-US" dirty="0" err="1"/>
              <a:t>Ellum</a:t>
            </a:r>
            <a:r>
              <a:rPr lang="en-US" dirty="0"/>
              <a:t>, Oak Lawn, Arts District) are automatically excepted.</a:t>
            </a:r>
          </a:p>
          <a:p>
            <a:r>
              <a:rPr lang="en-US" dirty="0"/>
              <a:t>Aviation can override Article X requirements.</a:t>
            </a:r>
          </a:p>
          <a:p>
            <a:r>
              <a:rPr lang="en-US" u="sng" dirty="0"/>
              <a:t>City Council must impose landscaping in compliance with 10.104 and 10.123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443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EB33EE-09B0-42EB-B3D1-9F58387BF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697853" cy="706438"/>
          </a:xfrm>
        </p:spPr>
        <p:txBody>
          <a:bodyPr>
            <a:normAutofit/>
          </a:bodyPr>
          <a:lstStyle/>
          <a:p>
            <a:r>
              <a:rPr lang="en-US" dirty="0"/>
              <a:t>Artificial Lots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92EE3D-C2E8-4ED5-8D15-32E29FCAA57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Sec. 10.122 – </a:t>
            </a:r>
            <a:r>
              <a:rPr lang="en-US" u="sng" dirty="0"/>
              <a:t>Artificial lots on sites &gt; 2 acres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Building official approves when the AL does not violate the spirit of the regulations.</a:t>
            </a:r>
          </a:p>
          <a:p>
            <a:pPr lvl="1"/>
            <a:r>
              <a:rPr lang="en-US" dirty="0"/>
              <a:t>It must wholly include the workspace area.</a:t>
            </a:r>
          </a:p>
          <a:p>
            <a:pPr lvl="1"/>
            <a:r>
              <a:rPr lang="en-US" dirty="0"/>
              <a:t>Must not exceed 50% of the entire building site.</a:t>
            </a:r>
          </a:p>
          <a:p>
            <a:pPr lvl="1"/>
            <a:r>
              <a:rPr lang="en-US" dirty="0"/>
              <a:t>Include paving areas (may except walkways).</a:t>
            </a:r>
          </a:p>
          <a:p>
            <a:pPr lvl="1"/>
            <a:r>
              <a:rPr lang="en-US" dirty="0"/>
              <a:t>Include the Street Buffer Zone within 60’ of front.</a:t>
            </a:r>
          </a:p>
          <a:p>
            <a:pPr lvl="1"/>
            <a:r>
              <a:rPr lang="en-US" dirty="0"/>
              <a:t>Include the Residential Buffer Zone within 60’.</a:t>
            </a:r>
          </a:p>
          <a:p>
            <a:pPr lvl="1"/>
            <a:r>
              <a:rPr lang="en-US" dirty="0"/>
              <a:t>Area is not platted but shown on building plans.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0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EB33EE-09B0-42EB-B3D1-9F58387BF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697853" cy="706438"/>
          </a:xfrm>
        </p:spPr>
        <p:txBody>
          <a:bodyPr>
            <a:normAutofit/>
          </a:bodyPr>
          <a:lstStyle/>
          <a:p>
            <a:r>
              <a:rPr lang="en-US" dirty="0"/>
              <a:t>Landscape Submission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92EE3D-C2E8-4ED5-8D15-32E29FCAA57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Sec. 10.123 – Landscape submission</a:t>
            </a:r>
          </a:p>
          <a:p>
            <a:pPr lvl="1"/>
            <a:r>
              <a:rPr lang="en-US" dirty="0"/>
              <a:t>Standard information (Scale, names, etc.)</a:t>
            </a:r>
          </a:p>
          <a:p>
            <a:pPr lvl="1"/>
            <a:r>
              <a:rPr lang="en-US" dirty="0"/>
              <a:t>Natural formations, utilities, utility easements</a:t>
            </a:r>
          </a:p>
          <a:p>
            <a:pPr lvl="1"/>
            <a:r>
              <a:rPr lang="en-US" dirty="0"/>
              <a:t>Plant materials</a:t>
            </a:r>
          </a:p>
          <a:p>
            <a:pPr lvl="1"/>
            <a:r>
              <a:rPr lang="en-US" dirty="0"/>
              <a:t>Existing tree locations and transplants</a:t>
            </a:r>
          </a:p>
          <a:p>
            <a:pPr lvl="1"/>
            <a:r>
              <a:rPr lang="en-US" dirty="0"/>
              <a:t>Proposed watering methods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Use for all new council approved LA plans.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76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EB33EE-09B0-42EB-B3D1-9F58387BF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697853" cy="706438"/>
          </a:xfrm>
        </p:spPr>
        <p:txBody>
          <a:bodyPr>
            <a:normAutofit/>
          </a:bodyPr>
          <a:lstStyle/>
          <a:p>
            <a:r>
              <a:rPr lang="en-US" dirty="0"/>
              <a:t>Landscape Review </a:t>
            </a:r>
            <a:r>
              <a:rPr lang="en-US" u="sng" dirty="0"/>
              <a:t>and Revisions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92EE3D-C2E8-4ED5-8D15-32E29FCAA57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</a:rPr>
              <a:t>NEW to 2018 amendments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10.124- Minor revisions can occur to plans that otherwise comply with Article X for:</a:t>
            </a:r>
          </a:p>
          <a:p>
            <a:pPr lvl="1"/>
            <a:r>
              <a:rPr lang="en-US" dirty="0"/>
              <a:t>Substitutions to appropriate plant species, OR</a:t>
            </a:r>
          </a:p>
          <a:p>
            <a:pPr lvl="1"/>
            <a:r>
              <a:rPr lang="en-US" dirty="0"/>
              <a:t>Revisions required by utility conflicts, OR</a:t>
            </a:r>
          </a:p>
          <a:p>
            <a:pPr lvl="1"/>
            <a:r>
              <a:rPr lang="en-US" dirty="0"/>
              <a:t>Locations of plant materials up to 10 feet.</a:t>
            </a:r>
          </a:p>
          <a:p>
            <a:endParaRPr lang="en-US" dirty="0"/>
          </a:p>
          <a:p>
            <a:r>
              <a:rPr lang="en-US" dirty="0"/>
              <a:t>Revisions must further the spirit and intent of the ordinance (may alter locations of planting, but not reduce required amount.)</a:t>
            </a:r>
          </a:p>
          <a:p>
            <a:r>
              <a:rPr lang="en-US" dirty="0"/>
              <a:t>Not applicable to 10.125(a): SF/Du and SAD’s.</a:t>
            </a:r>
          </a:p>
        </p:txBody>
      </p:sp>
    </p:spTree>
    <p:extLst>
      <p:ext uri="{BB962C8B-B14F-4D97-AF65-F5344CB8AC3E}">
        <p14:creationId xmlns:p14="http://schemas.microsoft.com/office/powerpoint/2010/main" val="1143416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EB33EE-09B0-42EB-B3D1-9F58387BF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697853" cy="706438"/>
          </a:xfrm>
        </p:spPr>
        <p:txBody>
          <a:bodyPr>
            <a:normAutofit/>
          </a:bodyPr>
          <a:lstStyle/>
          <a:p>
            <a:r>
              <a:rPr lang="en-US" u="sng" dirty="0"/>
              <a:t>But first….Section 10.104: Key to Art. 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92EE3D-C2E8-4ED5-8D15-32E29FCAA57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Soil </a:t>
            </a:r>
            <a:r>
              <a:rPr lang="en-US" b="1" dirty="0"/>
              <a:t>resource plan </a:t>
            </a:r>
            <a:r>
              <a:rPr lang="en-US" dirty="0"/>
              <a:t>or </a:t>
            </a:r>
            <a:r>
              <a:rPr lang="en-US" b="1" dirty="0"/>
              <a:t>assessment</a:t>
            </a:r>
            <a:r>
              <a:rPr lang="en-US" dirty="0"/>
              <a:t> is required.</a:t>
            </a:r>
          </a:p>
          <a:p>
            <a:r>
              <a:rPr lang="en-US" dirty="0"/>
              <a:t>Planting area requirements for tree size</a:t>
            </a:r>
          </a:p>
          <a:p>
            <a:pPr lvl="1"/>
            <a:r>
              <a:rPr lang="en-US" b="1" dirty="0"/>
              <a:t>Small: 25 sf </a:t>
            </a:r>
            <a:r>
              <a:rPr lang="en-US" dirty="0"/>
              <a:t>of open soil area minimum</a:t>
            </a:r>
          </a:p>
          <a:p>
            <a:pPr lvl="1"/>
            <a:r>
              <a:rPr lang="en-US" b="1" dirty="0"/>
              <a:t>Large/medium: 160 sf </a:t>
            </a:r>
            <a:r>
              <a:rPr lang="en-US" dirty="0"/>
              <a:t>of open soil </a:t>
            </a:r>
            <a:r>
              <a:rPr lang="en-US" b="1" dirty="0"/>
              <a:t>AREA</a:t>
            </a:r>
            <a:r>
              <a:rPr lang="en-US" dirty="0"/>
              <a:t> minimum</a:t>
            </a:r>
          </a:p>
          <a:p>
            <a:r>
              <a:rPr lang="en-US" dirty="0"/>
              <a:t>Distance from pavement</a:t>
            </a:r>
          </a:p>
          <a:p>
            <a:r>
              <a:rPr lang="en-US" dirty="0"/>
              <a:t>Soils or engineered conditions </a:t>
            </a:r>
            <a:r>
              <a:rPr lang="en-US" i="1" dirty="0"/>
              <a:t>for the tree</a:t>
            </a:r>
          </a:p>
          <a:p>
            <a:r>
              <a:rPr lang="en-US" dirty="0"/>
              <a:t>Landscape protection (curbs, etc.)</a:t>
            </a:r>
          </a:p>
          <a:p>
            <a:r>
              <a:rPr lang="en-US" dirty="0"/>
              <a:t>Planters must meet 10.104 soil conditions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3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EB33EE-09B0-42EB-B3D1-9F58387BF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697853" cy="706438"/>
          </a:xfrm>
        </p:spPr>
        <p:txBody>
          <a:bodyPr>
            <a:normAutofit/>
          </a:bodyPr>
          <a:lstStyle/>
          <a:p>
            <a:r>
              <a:rPr lang="en-US" u="sng" dirty="0"/>
              <a:t>Except that….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92EE3D-C2E8-4ED5-8D15-32E29FCAA57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Legacy trees require more soil area and space.</a:t>
            </a:r>
          </a:p>
          <a:p>
            <a:r>
              <a:rPr lang="en-US" dirty="0"/>
              <a:t>Urban streetscapes and planting above structures (i.e., garages) requires less area.</a:t>
            </a:r>
          </a:p>
          <a:p>
            <a:pPr lvl="1"/>
            <a:r>
              <a:rPr lang="en-US" b="1" dirty="0"/>
              <a:t>Small: 25 sf </a:t>
            </a:r>
            <a:r>
              <a:rPr lang="en-US" dirty="0"/>
              <a:t>of open soil area</a:t>
            </a:r>
          </a:p>
          <a:p>
            <a:pPr lvl="1"/>
            <a:r>
              <a:rPr lang="en-US" b="1" dirty="0"/>
              <a:t>Large/medium: 25 sf open &amp; 240 cubic ft. (VOLUME) </a:t>
            </a:r>
            <a:r>
              <a:rPr lang="en-US" dirty="0"/>
              <a:t>of combined open, covered, root path, engineered </a:t>
            </a:r>
            <a:r>
              <a:rPr lang="en-US" i="1" dirty="0"/>
              <a:t>for the tree</a:t>
            </a:r>
            <a:r>
              <a:rPr lang="en-US" dirty="0"/>
              <a:t>.</a:t>
            </a:r>
          </a:p>
          <a:p>
            <a:r>
              <a:rPr lang="en-US" dirty="0"/>
              <a:t>A waiver may be granted to a landscape architect who certifies that alternative conditions support the healthy and vigorous growth of the plants.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23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05.jpg">
            <a:extLst>
              <a:ext uri="{FF2B5EF4-FFF2-40B4-BE49-F238E27FC236}">
                <a16:creationId xmlns:a16="http://schemas.microsoft.com/office/drawing/2014/main" id="{B6EFACC4-C362-4F82-B2AE-AB51522032B2}"/>
              </a:ext>
            </a:extLst>
          </p:cNvPr>
          <p:cNvPicPr>
            <a:picLocks noGrp="1"/>
          </p:cNvPicPr>
          <p:nvPr>
            <p:ph sz="quarter" idx="16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40609" y="1482271"/>
            <a:ext cx="4995728" cy="4357687"/>
          </a:xfrm>
          <a:prstGeom prst="rect">
            <a:avLst/>
          </a:prstGeom>
          <a:ln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EB33EE-09B0-42EB-B3D1-9F58387BF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697853" cy="706438"/>
          </a:xfrm>
        </p:spPr>
        <p:txBody>
          <a:bodyPr>
            <a:normAutofit/>
          </a:bodyPr>
          <a:lstStyle/>
          <a:p>
            <a:r>
              <a:rPr lang="en-US" dirty="0"/>
              <a:t>Tree Locations - Distances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C7E22-81F7-4349-A41A-617D9C2019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68" y="1482271"/>
            <a:ext cx="2316057" cy="407963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2BE4A9-AF99-42B5-BF30-4A7716D04F80}"/>
              </a:ext>
            </a:extLst>
          </p:cNvPr>
          <p:cNvSpPr txBox="1"/>
          <p:nvPr/>
        </p:nvSpPr>
        <p:spPr>
          <a:xfrm>
            <a:off x="595618" y="1560352"/>
            <a:ext cx="48823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10.104</a:t>
            </a:r>
          </a:p>
          <a:p>
            <a:r>
              <a:rPr lang="en-US" sz="2000" dirty="0"/>
              <a:t>The 2018 ordinance established minimum distances for trees from property boundaries, utilities, light posts, and pavement while establishing </a:t>
            </a:r>
            <a:r>
              <a:rPr lang="en-US" sz="2000" b="1" dirty="0"/>
              <a:t>baselines</a:t>
            </a:r>
            <a:r>
              <a:rPr lang="en-US" sz="2000" dirty="0"/>
              <a:t> for distances between small, medium and large trees from each other, and from electrical lines, and other structures.</a:t>
            </a:r>
          </a:p>
          <a:p>
            <a:endParaRPr lang="en-US" sz="2000" dirty="0"/>
          </a:p>
          <a:p>
            <a:r>
              <a:rPr lang="en-US" sz="2000" dirty="0"/>
              <a:t>These are </a:t>
            </a:r>
            <a:r>
              <a:rPr lang="en-US" sz="2000" b="1" dirty="0"/>
              <a:t>required to be followed </a:t>
            </a:r>
            <a:r>
              <a:rPr lang="en-US" sz="2000" dirty="0"/>
              <a:t>but may be subject to further review under specific conditions presented by the </a:t>
            </a:r>
            <a:r>
              <a:rPr lang="en-US" sz="2000" b="1" dirty="0"/>
              <a:t>landscape architect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0373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Article X: Other Uses - Mandatory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AD8DB-6E0D-4F7A-93F9-9B53D05E3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Street Buffer Zone (SBZ)</a:t>
            </a:r>
          </a:p>
          <a:p>
            <a:r>
              <a:rPr lang="en-US" dirty="0"/>
              <a:t>Residential Buffer Zone (RBZ)</a:t>
            </a:r>
          </a:p>
          <a:p>
            <a:r>
              <a:rPr lang="en-US" dirty="0"/>
              <a:t>Interior Zone</a:t>
            </a:r>
          </a:p>
          <a:p>
            <a:pPr lvl="1"/>
            <a:r>
              <a:rPr lang="en-US" sz="2800" dirty="0"/>
              <a:t>Surface parking lots</a:t>
            </a:r>
          </a:p>
          <a:p>
            <a:pPr lvl="1"/>
            <a:r>
              <a:rPr lang="en-US" sz="2800" dirty="0"/>
              <a:t>Additional provisions:</a:t>
            </a:r>
          </a:p>
          <a:p>
            <a:pPr lvl="2"/>
            <a:r>
              <a:rPr lang="en-US" sz="2800" dirty="0"/>
              <a:t>Screening/off-street loading</a:t>
            </a:r>
          </a:p>
          <a:p>
            <a:pPr lvl="2"/>
            <a:r>
              <a:rPr lang="en-US" sz="2800" dirty="0"/>
              <a:t>Site trees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5734448-EBBD-4F54-97EA-ABB7589970F3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r="3409"/>
          <a:stretch>
            <a:fillRect/>
          </a:stretch>
        </p:blipFill>
        <p:spPr bwMode="auto">
          <a:xfrm>
            <a:off x="6442745" y="1468437"/>
            <a:ext cx="5368954" cy="4907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0103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Article X: Mandatory Provisions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AD8DB-6E0D-4F7A-93F9-9B53D05E3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Street Buffer Zone (SBZ)</a:t>
            </a:r>
          </a:p>
          <a:p>
            <a:r>
              <a:rPr lang="en-US" dirty="0"/>
              <a:t>Residential Buffer Zone (RBZ)</a:t>
            </a:r>
          </a:p>
          <a:p>
            <a:r>
              <a:rPr lang="en-US" dirty="0"/>
              <a:t>Interior Zone</a:t>
            </a:r>
          </a:p>
          <a:p>
            <a:pPr lvl="1"/>
            <a:r>
              <a:rPr lang="en-US" sz="2800" dirty="0"/>
              <a:t>Surface parking lots</a:t>
            </a:r>
          </a:p>
          <a:p>
            <a:pPr lvl="1"/>
            <a:r>
              <a:rPr lang="en-US" sz="2800" dirty="0"/>
              <a:t>Additional provisions:</a:t>
            </a:r>
          </a:p>
          <a:p>
            <a:pPr lvl="2"/>
            <a:r>
              <a:rPr lang="en-US" sz="2800" dirty="0"/>
              <a:t>Screening/off-street loading</a:t>
            </a:r>
          </a:p>
          <a:p>
            <a:pPr lvl="2"/>
            <a:r>
              <a:rPr lang="en-US" sz="2800" dirty="0"/>
              <a:t>Site trees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1A2C7-557E-4374-A209-8A455CBFA7E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19351"/>
            <a:ext cx="5943600" cy="37769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7990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E17310-BDA8-4AB7-BDAE-D31F35C4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Arborist Staff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1BF0F8-8B75-49FB-A230-AE5DBB1D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73A17-6170-49B5-A90A-906A67E23037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Phil Erwin – Manager </a:t>
            </a:r>
          </a:p>
          <a:p>
            <a:r>
              <a:rPr lang="en-US" dirty="0"/>
              <a:t>Clay Walker (SW)</a:t>
            </a:r>
          </a:p>
          <a:p>
            <a:r>
              <a:rPr lang="en-US" dirty="0"/>
              <a:t>Tina Standeford (SE)</a:t>
            </a:r>
          </a:p>
          <a:p>
            <a:r>
              <a:rPr lang="en-US" dirty="0"/>
              <a:t>Tony Johnson (NE)</a:t>
            </a:r>
          </a:p>
          <a:p>
            <a:r>
              <a:rPr lang="en-US" dirty="0"/>
              <a:t>Jessie Farris (NW)</a:t>
            </a:r>
          </a:p>
          <a:p>
            <a:r>
              <a:rPr lang="en-US" dirty="0"/>
              <a:t>Mark Soliva (Q-Team)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A1E8E-C5AB-4077-BFE6-6BF69E885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41" y="2097104"/>
            <a:ext cx="5574447" cy="4356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90B120-085B-4410-BED7-9D90A1F4667C}"/>
              </a:ext>
            </a:extLst>
          </p:cNvPr>
          <p:cNvSpPr txBox="1"/>
          <p:nvPr/>
        </p:nvSpPr>
        <p:spPr>
          <a:xfrm>
            <a:off x="6096000" y="1450773"/>
            <a:ext cx="60516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Landscape and Tree Manual is online!</a:t>
            </a:r>
          </a:p>
          <a:p>
            <a:r>
              <a:rPr lang="en-US" sz="900" dirty="0"/>
              <a:t>https://dallascityhall.com/departments/sustainabledevelopment/buildinginspection/Pages/landscape-and-tree-manual.aspx</a:t>
            </a:r>
          </a:p>
        </p:txBody>
      </p:sp>
    </p:spTree>
    <p:extLst>
      <p:ext uri="{BB962C8B-B14F-4D97-AF65-F5344CB8AC3E}">
        <p14:creationId xmlns:p14="http://schemas.microsoft.com/office/powerpoint/2010/main" val="269815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989BED-0E4D-46D3-B3E0-7D77C12D4D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44" y="4513278"/>
            <a:ext cx="2810311" cy="186305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Article X: Street Buffer Zone (SBZ)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9A8C2-DA1D-474A-8940-8A2BFF308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323" y="1468437"/>
            <a:ext cx="5613143" cy="4613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 Right-of-way                                                </a:t>
            </a:r>
          </a:p>
          <a:p>
            <a:r>
              <a:rPr lang="en-US" sz="1400" b="1" u="sng" dirty="0"/>
              <a:t>Average Depth        Minimum Depth         Maximum Depth </a:t>
            </a:r>
            <a:r>
              <a:rPr lang="en-US" sz="1400" u="sng" dirty="0"/>
              <a:t>                                                                                                                      </a:t>
            </a:r>
          </a:p>
          <a:p>
            <a:r>
              <a:rPr lang="en-US" sz="1600" b="1" dirty="0"/>
              <a:t>Freeways</a:t>
            </a:r>
            <a:r>
              <a:rPr lang="en-US" sz="1600" dirty="0"/>
              <a:t>  (open highway; no frontage road access)       </a:t>
            </a:r>
          </a:p>
          <a:p>
            <a:pPr marL="0" indent="0">
              <a:buNone/>
            </a:pPr>
            <a:r>
              <a:rPr lang="en-US" sz="1600" dirty="0"/>
              <a:t>     15 feet                    5 feet                            50 feet   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b="1" dirty="0"/>
              <a:t>Arterials and community collectors   </a:t>
            </a:r>
            <a:r>
              <a:rPr lang="en-US" sz="1600" dirty="0"/>
              <a:t>(thoroughfare)              </a:t>
            </a:r>
          </a:p>
          <a:p>
            <a:pPr marL="0" indent="0">
              <a:buNone/>
            </a:pPr>
            <a:r>
              <a:rPr lang="en-US" sz="1600" dirty="0"/>
              <a:t>     10 feet                    5 feet                            30 feet</a:t>
            </a:r>
          </a:p>
          <a:p>
            <a:pPr marL="0" indent="0">
              <a:buNone/>
            </a:pPr>
            <a:r>
              <a:rPr lang="en-US" sz="1600" dirty="0"/>
              <a:t>           </a:t>
            </a:r>
          </a:p>
          <a:p>
            <a:r>
              <a:rPr lang="en-US" sz="1600" b="1" dirty="0"/>
              <a:t>Local and residential collectors   </a:t>
            </a:r>
            <a:r>
              <a:rPr lang="en-US" sz="1600" dirty="0"/>
              <a:t>(minor streets)                        </a:t>
            </a:r>
          </a:p>
          <a:p>
            <a:pPr marL="0" indent="0">
              <a:buNone/>
            </a:pPr>
            <a:r>
              <a:rPr lang="en-US" sz="1600" dirty="0"/>
              <a:t>      7.5 feet                   5 feet                            25 feet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The Thoroughfare Plan is available at Dallas.gov.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218B3-2F6B-4C1D-95FB-D69302C8893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50466" y="1199681"/>
            <a:ext cx="5540614" cy="34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74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Article X: Street Buffer Zone (SBZ)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9A8C2-DA1D-474A-8940-8A2BFF308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324" y="1468437"/>
            <a:ext cx="5025914" cy="4613707"/>
          </a:xfrm>
        </p:spPr>
        <p:txBody>
          <a:bodyPr/>
          <a:lstStyle/>
          <a:p>
            <a:r>
              <a:rPr lang="en-US" dirty="0"/>
              <a:t>Urban Streetscape</a:t>
            </a:r>
          </a:p>
          <a:p>
            <a:r>
              <a:rPr lang="en-US" dirty="0"/>
              <a:t>Right-of-way uses</a:t>
            </a:r>
          </a:p>
          <a:p>
            <a:r>
              <a:rPr lang="en-US" dirty="0"/>
              <a:t>Required planting</a:t>
            </a:r>
          </a:p>
          <a:p>
            <a:r>
              <a:rPr lang="en-US" dirty="0"/>
              <a:t>Buffer zone reductions for small lots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03B3E-9288-4E89-AD0F-3FD8139247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541" y="1884363"/>
            <a:ext cx="635254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5334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SBZ: Urban Streetscape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6C45-3629-414E-9479-E522BDD8BB9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URBAN STREETSCAPE means the pedestrian-oriented street environment between the back of curb and building facade for frontages that have a required front yard of 15 feet or less in depth.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C18F9D-DE48-409A-947D-8BF8C64CF88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37638" y="3904911"/>
            <a:ext cx="7387206" cy="22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5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SBZ: Urban Streetscape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9A8C2-DA1D-474A-8940-8A2BFF308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BO </a:t>
            </a:r>
            <a:r>
              <a:rPr lang="en-US" i="1" dirty="0"/>
              <a:t>may</a:t>
            </a:r>
            <a:r>
              <a:rPr lang="en-US" dirty="0"/>
              <a:t> approve…</a:t>
            </a:r>
          </a:p>
          <a:p>
            <a:r>
              <a:rPr lang="en-US" dirty="0"/>
              <a:t>Minimum 6’-wide planting area with 10.104 soil requirements</a:t>
            </a:r>
          </a:p>
          <a:p>
            <a:r>
              <a:rPr lang="en-US" dirty="0"/>
              <a:t>Open and/or covered soil areas</a:t>
            </a:r>
          </a:p>
          <a:p>
            <a:r>
              <a:rPr lang="en-US" dirty="0"/>
              <a:t>Planting area measured from property line or curb based on physical restraints.</a:t>
            </a:r>
          </a:p>
          <a:p>
            <a:r>
              <a:rPr lang="en-US" dirty="0"/>
              <a:t>1+ design options required in urban streetscape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570B20-A841-47D5-BA38-4D4B3408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56" y="2399618"/>
            <a:ext cx="5004583" cy="4053712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6AF3F-DCB4-4356-A43D-1C29FAECBE0C}"/>
              </a:ext>
            </a:extLst>
          </p:cNvPr>
          <p:cNvSpPr txBox="1"/>
          <p:nvPr/>
        </p:nvSpPr>
        <p:spPr>
          <a:xfrm>
            <a:off x="6671620" y="1367769"/>
            <a:ext cx="4379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Urban streetscape concept is similar to Article 13 conditions for the combined ROW and property street pedestrian frontages.</a:t>
            </a:r>
          </a:p>
        </p:txBody>
      </p:sp>
    </p:spTree>
    <p:extLst>
      <p:ext uri="{BB962C8B-B14F-4D97-AF65-F5344CB8AC3E}">
        <p14:creationId xmlns:p14="http://schemas.microsoft.com/office/powerpoint/2010/main" val="4029077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SBZ: Additional provisions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9A8C2-DA1D-474A-8940-8A2BFF308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323" y="1468437"/>
            <a:ext cx="5772534" cy="480652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ROW used if minimum of 5’ open soil depth along the property, utility locations will allow, suitable planting locations, and permit and license requirements.</a:t>
            </a:r>
          </a:p>
          <a:p>
            <a:r>
              <a:rPr lang="en-US" dirty="0"/>
              <a:t>3” large/medium trees at 1 per 40’ of frontage, or 2 small trees for each 1 L/M tree, with electric conflicts.</a:t>
            </a:r>
          </a:p>
          <a:p>
            <a:r>
              <a:rPr lang="en-US" dirty="0"/>
              <a:t>Buffer zones reduced for lot size, and plantings eliminated for frontages &lt; 20 linear feet.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8A7ED-E04D-4F85-9541-AA84F62187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22168" y="3361889"/>
            <a:ext cx="5499370" cy="13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38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978684" cy="706438"/>
          </a:xfrm>
        </p:spPr>
        <p:txBody>
          <a:bodyPr>
            <a:normAutofit/>
          </a:bodyPr>
          <a:lstStyle/>
          <a:p>
            <a:r>
              <a:rPr lang="en-US" dirty="0"/>
              <a:t>Article X: Residential Buffer Zone (RBZ)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9A8C2-DA1D-474A-8940-8A2BFF308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Residential adjacency requires a 10’ average RBZ.  1 plant group per 40 feet of frontage.</a:t>
            </a:r>
          </a:p>
          <a:p>
            <a:r>
              <a:rPr lang="en-US" dirty="0"/>
              <a:t>Screening required: 1 large/medium tree/40’.</a:t>
            </a:r>
          </a:p>
          <a:p>
            <a:r>
              <a:rPr lang="en-US" dirty="0"/>
              <a:t>Screening not required: 1 plant group (trees &amp; shrubs).</a:t>
            </a:r>
          </a:p>
          <a:p>
            <a:r>
              <a:rPr lang="en-US" dirty="0"/>
              <a:t>Small trees may be provided for electric line conflicts.</a:t>
            </a: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8AAB3D4C-ECFD-4C0A-AC23-61E1C0920D7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2768815"/>
            <a:ext cx="5943600" cy="20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37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978684" cy="706438"/>
          </a:xfrm>
        </p:spPr>
        <p:txBody>
          <a:bodyPr>
            <a:normAutofit/>
          </a:bodyPr>
          <a:lstStyle/>
          <a:p>
            <a:r>
              <a:rPr lang="en-US" dirty="0"/>
              <a:t>Article X: Interior Zone – Surface Parking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9A8C2-DA1D-474A-8940-8A2BFF308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Large and medium trees</a:t>
            </a:r>
          </a:p>
          <a:p>
            <a:r>
              <a:rPr lang="en-US" dirty="0"/>
              <a:t>3” caliper minimum</a:t>
            </a:r>
          </a:p>
          <a:p>
            <a:r>
              <a:rPr lang="en-US" dirty="0"/>
              <a:t>Planting in landscape area</a:t>
            </a:r>
          </a:p>
          <a:p>
            <a:r>
              <a:rPr lang="en-US" dirty="0"/>
              <a:t>Center of trunk must be at least 4-feet from pavement.</a:t>
            </a:r>
          </a:p>
          <a:p>
            <a:r>
              <a:rPr lang="en-US" dirty="0"/>
              <a:t>Individual landscape area is 160 sf minimum, width of 8’ minimum.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1838B-DBA2-4319-84B8-1C84BBCA5A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05164"/>
            <a:ext cx="5943600" cy="37769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07377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978684" cy="706438"/>
          </a:xfrm>
        </p:spPr>
        <p:txBody>
          <a:bodyPr>
            <a:normAutofit/>
          </a:bodyPr>
          <a:lstStyle/>
          <a:p>
            <a:r>
              <a:rPr lang="en-US" dirty="0"/>
              <a:t>Article X: Interior Zone – Parking Lots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9A8C2-DA1D-474A-8940-8A2BFF308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323" y="1267102"/>
            <a:ext cx="5613143" cy="498489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21-100 parking spaces</a:t>
            </a:r>
          </a:p>
          <a:p>
            <a:pPr lvl="1"/>
            <a:r>
              <a:rPr lang="en-US" sz="3000" dirty="0"/>
              <a:t>No more than 70’ from large/medium tree</a:t>
            </a:r>
          </a:p>
          <a:p>
            <a:r>
              <a:rPr lang="en-US" b="1" dirty="0"/>
              <a:t>101 or more parking spaces</a:t>
            </a:r>
          </a:p>
          <a:p>
            <a:pPr lvl="1"/>
            <a:r>
              <a:rPr lang="en-US" sz="3000" dirty="0"/>
              <a:t>Same as above, and</a:t>
            </a:r>
          </a:p>
          <a:p>
            <a:pPr lvl="1"/>
            <a:r>
              <a:rPr lang="en-US" sz="3000" dirty="0"/>
              <a:t>Landscape islands (or alternative medians) used at end of parking rows with large/medium trees.</a:t>
            </a:r>
          </a:p>
          <a:p>
            <a:pPr lvl="1"/>
            <a:r>
              <a:rPr lang="en-US" sz="3000" dirty="0"/>
              <a:t>Alternative for IM/IR districts and industrial/warehouse uses with intensive SBZ planting above standard.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F43B910A-0286-425E-AF0B-19A2C02CE36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0466" y="3153482"/>
            <a:ext cx="5613143" cy="18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75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978684" cy="706438"/>
          </a:xfrm>
        </p:spPr>
        <p:txBody>
          <a:bodyPr>
            <a:normAutofit/>
          </a:bodyPr>
          <a:lstStyle/>
          <a:p>
            <a:r>
              <a:rPr lang="en-US" dirty="0"/>
              <a:t>Article X: Interior Zone – Parking Lots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9A8C2-DA1D-474A-8940-8A2BFF308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323" y="1468437"/>
            <a:ext cx="10126420" cy="4613707"/>
          </a:xfrm>
        </p:spPr>
        <p:txBody>
          <a:bodyPr>
            <a:normAutofit/>
          </a:bodyPr>
          <a:lstStyle/>
          <a:p>
            <a:r>
              <a:rPr lang="en-US" dirty="0"/>
              <a:t>Landscape island conditions may be waived for tree preservation and for protecting natural features.</a:t>
            </a:r>
          </a:p>
          <a:p>
            <a:r>
              <a:rPr lang="en-US" dirty="0"/>
              <a:t>Parking islands are not required adjacent to handicap spaces.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19C8A-48A0-4253-846A-EC942944B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356" y="3429000"/>
            <a:ext cx="2270246" cy="3024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2258DF-79F6-4B52-9D71-54C5A8590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673" y="3841941"/>
            <a:ext cx="3823100" cy="25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83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23315F-0A9E-40E6-8A9F-4D25298CBEC2}"/>
              </a:ext>
            </a:extLst>
          </p:cNvPr>
          <p:cNvSpPr/>
          <p:nvPr/>
        </p:nvSpPr>
        <p:spPr>
          <a:xfrm>
            <a:off x="6283355" y="2062023"/>
            <a:ext cx="5234730" cy="11341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978684" cy="706438"/>
          </a:xfrm>
        </p:spPr>
        <p:txBody>
          <a:bodyPr>
            <a:normAutofit/>
          </a:bodyPr>
          <a:lstStyle/>
          <a:p>
            <a:r>
              <a:rPr lang="en-US" dirty="0"/>
              <a:t>Article X: Additional Provisions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D9A8C2-DA1D-474A-8940-8A2BFF3084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87" y="1476826"/>
            <a:ext cx="5747367" cy="4613707"/>
          </a:xfrm>
        </p:spPr>
        <p:txBody>
          <a:bodyPr>
            <a:normAutofit/>
          </a:bodyPr>
          <a:lstStyle/>
          <a:p>
            <a:r>
              <a:rPr lang="en-US" b="1" dirty="0"/>
              <a:t>Screening/ off-street loading spaces</a:t>
            </a:r>
          </a:p>
          <a:p>
            <a:r>
              <a:rPr lang="en-US" b="1" dirty="0"/>
              <a:t>Site Trees</a:t>
            </a:r>
          </a:p>
          <a:p>
            <a:pPr lvl="1"/>
            <a:r>
              <a:rPr lang="en-US" sz="2800" dirty="0"/>
              <a:t>1 tree per 4000 sf, or 1 per 6000 sf for IM/IR districts with industrial/warehouse uses.</a:t>
            </a:r>
          </a:p>
          <a:p>
            <a:pPr lvl="1"/>
            <a:r>
              <a:rPr lang="en-US" sz="2800" dirty="0"/>
              <a:t>Trees must be min. 2”.</a:t>
            </a:r>
          </a:p>
          <a:p>
            <a:pPr lvl="1"/>
            <a:r>
              <a:rPr lang="en-US" sz="2800" dirty="0"/>
              <a:t>Existing site trees obtain additional credit if </a:t>
            </a:r>
            <a:r>
              <a:rPr lang="en-US" sz="2800" u="sng" dirty="0"/>
              <a:t>provided on landscape plan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7F9EEF-E38D-49FB-A8E7-85DC0A431D85}"/>
              </a:ext>
            </a:extLst>
          </p:cNvPr>
          <p:cNvSpPr txBox="1"/>
          <p:nvPr/>
        </p:nvSpPr>
        <p:spPr>
          <a:xfrm>
            <a:off x="6096000" y="4050569"/>
            <a:ext cx="60946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sng" dirty="0">
                <a:solidFill>
                  <a:srgbClr val="212121"/>
                </a:solidFill>
                <a:effectLst/>
                <a:latin typeface="Bitter"/>
              </a:rPr>
              <a:t>CALIPER OF RETAINED TREE</a:t>
            </a:r>
            <a:r>
              <a:rPr lang="en-US" sz="1800" b="1" i="0" dirty="0">
                <a:solidFill>
                  <a:srgbClr val="212121"/>
                </a:solidFill>
                <a:effectLst/>
                <a:latin typeface="Bitter"/>
              </a:rPr>
              <a:t>      </a:t>
            </a:r>
            <a:r>
              <a:rPr lang="en-US" sz="1800" b="1" i="0" u="sng" dirty="0">
                <a:solidFill>
                  <a:srgbClr val="212121"/>
                </a:solidFill>
                <a:effectLst/>
                <a:latin typeface="Bitter"/>
              </a:rPr>
              <a:t>NUMBER OF SITE TREES CREDIT                   </a:t>
            </a:r>
            <a:endParaRPr lang="en-US" sz="1800" b="0" i="0" dirty="0">
              <a:solidFill>
                <a:srgbClr val="212121"/>
              </a:solidFill>
              <a:effectLst/>
              <a:latin typeface="Bitter"/>
            </a:endParaRPr>
          </a:p>
          <a:p>
            <a:pPr algn="ctr"/>
            <a:r>
              <a:rPr lang="en-US" sz="1800" b="1" i="0" dirty="0">
                <a:solidFill>
                  <a:srgbClr val="212121"/>
                </a:solidFill>
                <a:effectLst/>
                <a:latin typeface="Bitter"/>
              </a:rPr>
              <a:t>Less than 2 inches                                                         0</a:t>
            </a:r>
            <a:endParaRPr lang="en-US" sz="1800" b="0" i="0" dirty="0">
              <a:solidFill>
                <a:srgbClr val="212121"/>
              </a:solidFill>
              <a:effectLst/>
              <a:latin typeface="Bitter"/>
            </a:endParaRPr>
          </a:p>
          <a:p>
            <a:pPr algn="ctr"/>
            <a:r>
              <a:rPr lang="en-US" sz="1800" b="1" i="0" dirty="0">
                <a:solidFill>
                  <a:srgbClr val="212121"/>
                </a:solidFill>
                <a:effectLst/>
                <a:latin typeface="Bitter"/>
              </a:rPr>
              <a:t>2 inches or more but less than 8 inches                    1</a:t>
            </a:r>
            <a:endParaRPr lang="en-US" sz="1800" b="0" i="0" dirty="0">
              <a:solidFill>
                <a:srgbClr val="212121"/>
              </a:solidFill>
              <a:effectLst/>
              <a:latin typeface="Bitter"/>
            </a:endParaRPr>
          </a:p>
          <a:p>
            <a:pPr algn="ctr"/>
            <a:r>
              <a:rPr lang="en-US" sz="1800" b="1" i="0" dirty="0">
                <a:solidFill>
                  <a:srgbClr val="212121"/>
                </a:solidFill>
                <a:effectLst/>
                <a:latin typeface="Bitter"/>
              </a:rPr>
              <a:t>8 inches or more but less than 14 inches                  2</a:t>
            </a:r>
            <a:endParaRPr lang="en-US" sz="1800" b="0" i="0" dirty="0">
              <a:solidFill>
                <a:srgbClr val="212121"/>
              </a:solidFill>
              <a:effectLst/>
              <a:latin typeface="Bitter"/>
            </a:endParaRPr>
          </a:p>
          <a:p>
            <a:pPr algn="ctr"/>
            <a:r>
              <a:rPr lang="en-US" sz="1800" b="1" i="0" dirty="0">
                <a:solidFill>
                  <a:srgbClr val="212121"/>
                </a:solidFill>
                <a:effectLst/>
                <a:latin typeface="Bitter"/>
              </a:rPr>
              <a:t>14 inches or more but less than 20 inches                4</a:t>
            </a:r>
            <a:endParaRPr lang="en-US" sz="1800" b="0" i="0" dirty="0">
              <a:solidFill>
                <a:srgbClr val="212121"/>
              </a:solidFill>
              <a:effectLst/>
              <a:latin typeface="Bitter"/>
            </a:endParaRPr>
          </a:p>
          <a:p>
            <a:pPr algn="ctr"/>
            <a:r>
              <a:rPr lang="en-US" sz="1800" b="1" i="0" dirty="0">
                <a:solidFill>
                  <a:srgbClr val="212121"/>
                </a:solidFill>
                <a:effectLst/>
                <a:latin typeface="Bitter"/>
              </a:rPr>
              <a:t>20 inches or more but less than 26 inches                8</a:t>
            </a:r>
            <a:endParaRPr lang="en-US" sz="1800" b="0" i="0" dirty="0">
              <a:solidFill>
                <a:srgbClr val="212121"/>
              </a:solidFill>
              <a:effectLst/>
              <a:latin typeface="Bitter"/>
            </a:endParaRPr>
          </a:p>
          <a:p>
            <a:pPr algn="ctr"/>
            <a:r>
              <a:rPr lang="en-US" sz="1800" b="1" i="0" dirty="0">
                <a:solidFill>
                  <a:srgbClr val="212121"/>
                </a:solidFill>
                <a:effectLst/>
                <a:latin typeface="Bitter"/>
              </a:rPr>
              <a:t>26 inches or more and less than 32 inches             10</a:t>
            </a:r>
            <a:endParaRPr lang="en-US" sz="1800" b="0" i="0" dirty="0">
              <a:solidFill>
                <a:srgbClr val="212121"/>
              </a:solidFill>
              <a:effectLst/>
              <a:latin typeface="Bitter"/>
            </a:endParaRPr>
          </a:p>
          <a:p>
            <a:pPr algn="ctr"/>
            <a:r>
              <a:rPr lang="en-US" sz="1800" b="1" i="0" dirty="0">
                <a:solidFill>
                  <a:srgbClr val="212121"/>
                </a:solidFill>
                <a:effectLst/>
                <a:latin typeface="Bitter"/>
              </a:rPr>
              <a:t>32 inches or more but less than 38 inches              18</a:t>
            </a:r>
            <a:endParaRPr lang="en-US" sz="1800" b="0" i="0" dirty="0">
              <a:solidFill>
                <a:srgbClr val="212121"/>
              </a:solidFill>
              <a:effectLst/>
              <a:latin typeface="Bitter"/>
            </a:endParaRPr>
          </a:p>
          <a:p>
            <a:pPr algn="ctr"/>
            <a:r>
              <a:rPr lang="en-US" sz="1800" b="1" i="0" dirty="0">
                <a:solidFill>
                  <a:srgbClr val="212121"/>
                </a:solidFill>
                <a:effectLst/>
                <a:latin typeface="Bitter"/>
              </a:rPr>
              <a:t>38 inches or more                                                        20</a:t>
            </a:r>
            <a:endParaRPr lang="en-US" sz="1800" b="0" i="0" dirty="0">
              <a:solidFill>
                <a:srgbClr val="212121"/>
              </a:solidFill>
              <a:effectLst/>
              <a:latin typeface="Bitte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1BFD29-DCAD-4E41-BD6B-AD4E173F72D6}"/>
              </a:ext>
            </a:extLst>
          </p:cNvPr>
          <p:cNvSpPr txBox="1"/>
          <p:nvPr/>
        </p:nvSpPr>
        <p:spPr>
          <a:xfrm>
            <a:off x="6425968" y="2117366"/>
            <a:ext cx="5301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 tree credit is ONLY a process for site trees in landscaping in 10.120. It does not apply to tree conservation purposes in 10.130.</a:t>
            </a:r>
          </a:p>
        </p:txBody>
      </p:sp>
    </p:spTree>
    <p:extLst>
      <p:ext uri="{BB962C8B-B14F-4D97-AF65-F5344CB8AC3E}">
        <p14:creationId xmlns:p14="http://schemas.microsoft.com/office/powerpoint/2010/main" val="405116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4C5DF0E-65F8-414D-A9F0-B15C4C612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652C0-DB65-4E64-8504-AB8546A8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9B10597-7927-4575-8616-C21D5BB6BAE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Landscaping since the 1980’s.</a:t>
            </a:r>
          </a:p>
          <a:p>
            <a:r>
              <a:rPr lang="en-US" dirty="0"/>
              <a:t>Today’s ordinances and focus.</a:t>
            </a:r>
          </a:p>
          <a:p>
            <a:r>
              <a:rPr lang="en-US" dirty="0"/>
              <a:t>Landscaping principles guiding ordinance.</a:t>
            </a:r>
          </a:p>
          <a:p>
            <a:r>
              <a:rPr lang="en-US" dirty="0"/>
              <a:t>Landscaping the residential uses.</a:t>
            </a:r>
          </a:p>
          <a:p>
            <a:r>
              <a:rPr lang="en-US" dirty="0"/>
              <a:t>Landscaping for all other uses.</a:t>
            </a:r>
          </a:p>
          <a:p>
            <a:r>
              <a:rPr lang="en-US" dirty="0"/>
              <a:t>Finding our Dallas forestry resources.</a:t>
            </a:r>
          </a:p>
          <a:p>
            <a:r>
              <a:rPr lang="en-US" dirty="0"/>
              <a:t>Questions need answers.</a:t>
            </a:r>
          </a:p>
        </p:txBody>
      </p:sp>
    </p:spTree>
    <p:extLst>
      <p:ext uri="{BB962C8B-B14F-4D97-AF65-F5344CB8AC3E}">
        <p14:creationId xmlns:p14="http://schemas.microsoft.com/office/powerpoint/2010/main" val="424317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Article X: Landscape Design Options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56D1C-A896-4019-B61D-CB9563263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74" y="1694576"/>
            <a:ext cx="5442619" cy="40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63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Article X: Landscape Design Options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B50C4C-3DD6-42D1-8F61-2939DB1C27D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2036549" y="996808"/>
            <a:ext cx="8118902" cy="5244316"/>
          </a:xfrm>
        </p:spPr>
      </p:pic>
    </p:spTree>
    <p:extLst>
      <p:ext uri="{BB962C8B-B14F-4D97-AF65-F5344CB8AC3E}">
        <p14:creationId xmlns:p14="http://schemas.microsoft.com/office/powerpoint/2010/main" val="2685707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045796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 Points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		</a:t>
            </a:r>
            <a:r>
              <a:rPr lang="en-US" b="1" dirty="0"/>
              <a:t>Lot Size                                            Points Required</a:t>
            </a:r>
          </a:p>
          <a:p>
            <a:pPr marL="0" indent="0">
              <a:buNone/>
            </a:pPr>
            <a:r>
              <a:rPr lang="en-US" dirty="0"/>
              <a:t>                        0 to 999 sf                                                      0</a:t>
            </a:r>
          </a:p>
          <a:p>
            <a:pPr marL="0" indent="0">
              <a:buNone/>
            </a:pPr>
            <a:r>
              <a:rPr lang="en-US" dirty="0"/>
              <a:t>                        1,000 sf to 1,999 sf                                        1</a:t>
            </a:r>
          </a:p>
          <a:p>
            <a:pPr marL="0" indent="0">
              <a:buNone/>
            </a:pPr>
            <a:r>
              <a:rPr lang="en-US" dirty="0"/>
              <a:t>                        2,000 sf to 9,999 sf                                     2-9</a:t>
            </a:r>
          </a:p>
          <a:p>
            <a:pPr marL="0" indent="0">
              <a:buNone/>
            </a:pPr>
            <a:r>
              <a:rPr lang="en-US" dirty="0"/>
              <a:t>                            (One point for every 1000 sf)</a:t>
            </a:r>
          </a:p>
          <a:p>
            <a:pPr marL="0" indent="0">
              <a:buNone/>
            </a:pPr>
            <a:r>
              <a:rPr lang="en-US" dirty="0"/>
              <a:t>                        10,000 sf to 19,999 sf                                  10</a:t>
            </a:r>
          </a:p>
          <a:p>
            <a:pPr marL="0" indent="0">
              <a:buNone/>
            </a:pPr>
            <a:r>
              <a:rPr lang="en-US" dirty="0"/>
              <a:t>                        20,000 sf to 39,999 sf                                  15</a:t>
            </a:r>
          </a:p>
          <a:p>
            <a:pPr marL="0" indent="0">
              <a:buNone/>
            </a:pPr>
            <a:r>
              <a:rPr lang="en-US" dirty="0"/>
              <a:t>                        40,000 sf to 2.99 acres                               20</a:t>
            </a:r>
          </a:p>
          <a:p>
            <a:pPr marL="0" indent="0">
              <a:buNone/>
            </a:pPr>
            <a:r>
              <a:rPr lang="en-US" dirty="0"/>
              <a:t>                        3 acres to 9.99 acres                                 30</a:t>
            </a:r>
          </a:p>
          <a:p>
            <a:pPr marL="0" indent="0">
              <a:buNone/>
            </a:pPr>
            <a:r>
              <a:rPr lang="en-US" dirty="0"/>
              <a:t>                        10 acres to 19.99 acres                             35</a:t>
            </a:r>
          </a:p>
          <a:p>
            <a:pPr marL="0" indent="0">
              <a:buNone/>
            </a:pPr>
            <a:r>
              <a:rPr lang="en-US" dirty="0"/>
              <a:t>                        20 acres to 49.99 acres                             40</a:t>
            </a:r>
          </a:p>
          <a:p>
            <a:pPr marL="0" indent="0">
              <a:buNone/>
            </a:pPr>
            <a:r>
              <a:rPr lang="en-US" dirty="0"/>
              <a:t>                        50 acres and greater                                50</a:t>
            </a:r>
          </a:p>
        </p:txBody>
      </p:sp>
    </p:spTree>
    <p:extLst>
      <p:ext uri="{BB962C8B-B14F-4D97-AF65-F5344CB8AC3E}">
        <p14:creationId xmlns:p14="http://schemas.microsoft.com/office/powerpoint/2010/main" val="1644799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Article X: Landscape Design Options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b="1" dirty="0"/>
              <a:t>11 categories </a:t>
            </a:r>
            <a:r>
              <a:rPr lang="en-US" dirty="0"/>
              <a:t>of landscape design options</a:t>
            </a:r>
          </a:p>
          <a:p>
            <a:pPr lvl="1"/>
            <a:r>
              <a:rPr lang="en-US" dirty="0"/>
              <a:t>Buffer zone enhancements</a:t>
            </a:r>
          </a:p>
          <a:p>
            <a:pPr lvl="1"/>
            <a:r>
              <a:rPr lang="en-US" dirty="0"/>
              <a:t>Application of engineered solutions for soil volume</a:t>
            </a:r>
          </a:p>
          <a:p>
            <a:pPr lvl="1"/>
            <a:r>
              <a:rPr lang="en-US" dirty="0"/>
              <a:t>Screening (of off-street parking)</a:t>
            </a:r>
          </a:p>
          <a:p>
            <a:pPr lvl="1"/>
            <a:r>
              <a:rPr lang="en-US" dirty="0"/>
              <a:t>Building façade (foundation planting)</a:t>
            </a:r>
          </a:p>
          <a:p>
            <a:pPr lvl="1"/>
            <a:r>
              <a:rPr lang="en-US" dirty="0"/>
              <a:t>Pedestrian uses</a:t>
            </a:r>
          </a:p>
          <a:p>
            <a:pPr lvl="1"/>
            <a:r>
              <a:rPr lang="en-US" dirty="0"/>
              <a:t>Pavements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58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9612" y="1481864"/>
            <a:ext cx="10741490" cy="4971466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Conservation</a:t>
            </a:r>
          </a:p>
          <a:p>
            <a:pPr lvl="1"/>
            <a:r>
              <a:rPr lang="en-US" dirty="0"/>
              <a:t>Low-impact development</a:t>
            </a:r>
          </a:p>
          <a:p>
            <a:pPr lvl="1"/>
            <a:r>
              <a:rPr lang="en-US" dirty="0"/>
              <a:t>Parking lots (most options)</a:t>
            </a:r>
          </a:p>
          <a:p>
            <a:pPr lvl="1"/>
            <a:r>
              <a:rPr lang="en-US" dirty="0"/>
              <a:t>General</a:t>
            </a:r>
          </a:p>
          <a:p>
            <a:pPr lvl="1"/>
            <a:r>
              <a:rPr lang="en-US" b="1" dirty="0"/>
              <a:t>Plant material bonus </a:t>
            </a:r>
            <a:r>
              <a:rPr lang="en-US" i="1" dirty="0"/>
              <a:t>(first is last)</a:t>
            </a:r>
          </a:p>
          <a:p>
            <a:pPr lvl="2"/>
            <a:r>
              <a:rPr lang="en-US" sz="3000" dirty="0"/>
              <a:t>“Points may be provided for plant materials added to the landscape design </a:t>
            </a:r>
            <a:r>
              <a:rPr lang="en-US" sz="3000" u="sng" dirty="0"/>
              <a:t>when the required amount of points for a standard design option is deficient by five points or less</a:t>
            </a:r>
            <a:r>
              <a:rPr lang="en-US" sz="3000" dirty="0"/>
              <a:t>. </a:t>
            </a:r>
          </a:p>
          <a:p>
            <a:pPr lvl="2"/>
            <a:r>
              <a:rPr lang="en-US" sz="3000" dirty="0"/>
              <a:t>All added plant materials must be provided in the front yard. </a:t>
            </a:r>
          </a:p>
          <a:p>
            <a:pPr lvl="2"/>
            <a:r>
              <a:rPr lang="en-US" sz="3000" dirty="0"/>
              <a:t>The maximum number of points allowed per building site for the plant material bonus is five.”</a:t>
            </a:r>
          </a:p>
        </p:txBody>
      </p:sp>
    </p:spTree>
    <p:extLst>
      <p:ext uri="{BB962C8B-B14F-4D97-AF65-F5344CB8AC3E}">
        <p14:creationId xmlns:p14="http://schemas.microsoft.com/office/powerpoint/2010/main" val="691067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25255" y="1347200"/>
            <a:ext cx="10741490" cy="49714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b="1" dirty="0"/>
              <a:t>1) </a:t>
            </a:r>
            <a:r>
              <a:rPr lang="en-US" sz="2000" b="1" dirty="0">
                <a:highlight>
                  <a:srgbClr val="FFFF00"/>
                </a:highlight>
              </a:rPr>
              <a:t>Plant material bonus</a:t>
            </a:r>
            <a:r>
              <a:rPr lang="en-US" sz="2000" b="1" dirty="0"/>
              <a:t> 5 points maximum</a:t>
            </a:r>
            <a:r>
              <a:rPr lang="en-US" sz="2000" dirty="0"/>
              <a:t>. Plant materials added to the</a:t>
            </a:r>
          </a:p>
          <a:p>
            <a:pPr marL="457200" lvl="1" indent="0">
              <a:buNone/>
            </a:pPr>
            <a:r>
              <a:rPr lang="en-US" sz="2000" dirty="0"/>
              <a:t>landscape design when the required amount of points for a standard design option is deficient by five points or less. All plant material must be placed in the front yard.</a:t>
            </a:r>
          </a:p>
          <a:p>
            <a:pPr marL="457200" lvl="1" indent="0">
              <a:buNone/>
            </a:pPr>
            <a:r>
              <a:rPr lang="en-US" sz="2000" dirty="0"/>
              <a:t>Added</a:t>
            </a:r>
          </a:p>
          <a:p>
            <a:pPr marL="457200" lvl="1" indent="0">
              <a:buNone/>
            </a:pPr>
            <a:r>
              <a:rPr lang="en-US" sz="2000" dirty="0"/>
              <a:t>___ Large shrub 0.25 pts.;</a:t>
            </a:r>
          </a:p>
          <a:p>
            <a:pPr marL="457200" lvl="1" indent="0">
              <a:buNone/>
            </a:pPr>
            <a:r>
              <a:rPr lang="en-US" sz="2000" dirty="0"/>
              <a:t>___ Small tree 0.5 pts.;</a:t>
            </a:r>
          </a:p>
          <a:p>
            <a:pPr marL="457200" lvl="1" indent="0">
              <a:buNone/>
            </a:pPr>
            <a:r>
              <a:rPr lang="en-US" sz="2000" dirty="0"/>
              <a:t>___ Large/medium tree 1 pt.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138E4-E86E-43BD-9FB0-D0BF3AFC3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555" y="2728519"/>
            <a:ext cx="526322" cy="686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3C6EB-33B1-4EDE-861B-2A143522B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753" y="2742314"/>
            <a:ext cx="526322" cy="686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B61A27-E70D-46C8-83C8-DC0C993F1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093" y="2733715"/>
            <a:ext cx="526322" cy="686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BF000-322D-4999-9E26-42796958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433" y="2728518"/>
            <a:ext cx="526322" cy="686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E2A032-7C14-43BD-A95B-0447749F9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696" y="4253692"/>
            <a:ext cx="1887397" cy="20649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5A981A-C106-49C9-AA0F-2D64A546F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321" y="4152539"/>
            <a:ext cx="1979851" cy="2166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C8EE3F-8081-4858-8F54-45233AB66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311" y="2410294"/>
            <a:ext cx="3353357" cy="39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55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9612" y="1481864"/>
            <a:ext cx="5962781" cy="4971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u="none" strike="noStrike" baseline="0" dirty="0">
                <a:solidFill>
                  <a:srgbClr val="002060"/>
                </a:solidFill>
              </a:rPr>
              <a:t>(2) </a:t>
            </a:r>
            <a:r>
              <a:rPr lang="en-US" sz="2400" b="1" i="0" u="none" strike="noStrike" baseline="0" dirty="0">
                <a:solidFill>
                  <a:srgbClr val="002060"/>
                </a:solidFill>
                <a:highlight>
                  <a:srgbClr val="FFFF00"/>
                </a:highlight>
              </a:rPr>
              <a:t>Buffer zone enhancements </a:t>
            </a:r>
            <a:r>
              <a:rPr lang="en-US" sz="2400" b="1" i="0" u="none" strike="noStrike" baseline="0" dirty="0">
                <a:solidFill>
                  <a:srgbClr val="002060"/>
                </a:solidFill>
              </a:rPr>
              <a:t>-20 points maximum</a:t>
            </a:r>
            <a:r>
              <a:rPr lang="en-US" sz="2400" b="0" i="0" u="none" strike="noStrike" baseline="0" dirty="0">
                <a:solidFill>
                  <a:srgbClr val="002060"/>
                </a:solidFill>
              </a:rPr>
              <a:t>–Each required buffer zone depth may be increased by a minimum number of feet. It is not available where the street buffer zone is reduced to no more than 5% of lot area.</a:t>
            </a:r>
          </a:p>
          <a:p>
            <a:pPr marL="0" indent="0">
              <a:buNone/>
            </a:pPr>
            <a:r>
              <a:rPr lang="en-US" sz="2400" b="1" i="0" u="none" strike="noStrike" baseline="0" dirty="0">
                <a:solidFill>
                  <a:srgbClr val="002060"/>
                </a:solidFill>
              </a:rPr>
              <a:t>Options:</a:t>
            </a:r>
            <a:endParaRPr lang="en-US" sz="2400" b="0" i="0" u="none" strike="noStrike" baseline="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400" b="0" i="0" u="none" strike="noStrike" baseline="0" dirty="0">
                <a:solidFill>
                  <a:srgbClr val="002060"/>
                </a:solidFill>
              </a:rPr>
              <a:t>_____ Large enhanced buffer zone </a:t>
            </a:r>
          </a:p>
          <a:p>
            <a:pPr marL="0" indent="0">
              <a:buNone/>
            </a:pPr>
            <a:r>
              <a:rPr lang="en-US" sz="2400" b="0" i="0" u="none" strike="noStrike" baseline="0" dirty="0">
                <a:solidFill>
                  <a:srgbClr val="002060"/>
                </a:solidFill>
              </a:rPr>
              <a:t>(5 feet): 5 pts.    </a:t>
            </a:r>
          </a:p>
          <a:p>
            <a:pPr marL="0" indent="0">
              <a:buNone/>
            </a:pPr>
            <a:r>
              <a:rPr lang="en-US" sz="2400" b="0" i="0" u="none" strike="noStrike" baseline="0" dirty="0">
                <a:solidFill>
                  <a:srgbClr val="002060"/>
                </a:solidFill>
              </a:rPr>
              <a:t>_____ Small enhanced buffer zone </a:t>
            </a:r>
          </a:p>
          <a:p>
            <a:pPr marL="0" indent="0">
              <a:buNone/>
            </a:pPr>
            <a:r>
              <a:rPr lang="en-US" sz="2400" b="0" i="0" u="none" strike="noStrike" baseline="0" dirty="0">
                <a:solidFill>
                  <a:srgbClr val="002060"/>
                </a:solidFill>
              </a:rPr>
              <a:t>(2 feet): 2 pts</a:t>
            </a:r>
            <a:r>
              <a:rPr lang="en-US" sz="2400" b="1" i="0" u="none" strike="noStrike" baseline="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46C5E4-E4E1-4037-8728-E1811EC13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393" y="2088499"/>
            <a:ext cx="4686300" cy="436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6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AC583B-E3C5-4872-84C2-217C447A1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001" y="3821021"/>
            <a:ext cx="2975121" cy="299743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1310" y="1381555"/>
            <a:ext cx="10741490" cy="49714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b="1" dirty="0"/>
              <a:t>(3)</a:t>
            </a:r>
            <a:r>
              <a:rPr lang="en-US" sz="2400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Engineered solutions for soil volume</a:t>
            </a:r>
          </a:p>
          <a:p>
            <a:pPr marL="457200" lvl="1" indent="0">
              <a:buNone/>
            </a:pPr>
            <a:r>
              <a:rPr lang="en-US" sz="2400" dirty="0"/>
              <a:t>10 points maximum. Use engineered solutions for providing soil volume for a minimum of 75% of required street buffer trees.</a:t>
            </a:r>
          </a:p>
          <a:p>
            <a:pPr marL="457200" lvl="1" indent="0">
              <a:buNone/>
            </a:pPr>
            <a:r>
              <a:rPr lang="en-US" sz="2400" dirty="0"/>
              <a:t>Options:</a:t>
            </a:r>
          </a:p>
          <a:p>
            <a:pPr marL="457200" lvl="1" indent="0">
              <a:buNone/>
            </a:pPr>
            <a:r>
              <a:rPr lang="en-US" sz="2400" dirty="0"/>
              <a:t>____ Minimum required soil volume, 5 pts.;</a:t>
            </a:r>
          </a:p>
          <a:p>
            <a:pPr marL="457200" lvl="1" indent="0">
              <a:buNone/>
            </a:pPr>
            <a:r>
              <a:rPr lang="en-US" sz="2400" dirty="0"/>
              <a:t>____ increase 10% above minimum requirements, 6 pts.;</a:t>
            </a:r>
          </a:p>
          <a:p>
            <a:pPr marL="457200" lvl="1" indent="0">
              <a:buNone/>
            </a:pPr>
            <a:r>
              <a:rPr lang="en-US" sz="2400" dirty="0"/>
              <a:t>____ + 15%, 7 pts.;</a:t>
            </a:r>
          </a:p>
          <a:p>
            <a:pPr marL="457200" lvl="1" indent="0">
              <a:buNone/>
            </a:pPr>
            <a:r>
              <a:rPr lang="en-US" sz="2400" dirty="0"/>
              <a:t>____ + 20%, 8 pts.;</a:t>
            </a:r>
          </a:p>
          <a:p>
            <a:pPr marL="457200" lvl="1" indent="0">
              <a:buNone/>
            </a:pPr>
            <a:r>
              <a:rPr lang="en-US" sz="2400" dirty="0"/>
              <a:t>____ + 25%, 9 pts.;</a:t>
            </a:r>
          </a:p>
          <a:p>
            <a:pPr marL="457200" lvl="1" indent="0">
              <a:buNone/>
            </a:pPr>
            <a:r>
              <a:rPr lang="en-US" sz="2400" dirty="0"/>
              <a:t>____ + 30% or more, 10 pts.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80F64C-786A-4B41-81AA-00FE65854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122" y="3732772"/>
            <a:ext cx="4339937" cy="27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5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9612" y="1481864"/>
            <a:ext cx="10741490" cy="4971466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400" b="1" dirty="0"/>
              <a:t>(4) </a:t>
            </a:r>
            <a:r>
              <a:rPr lang="en-US" sz="2400" b="1" dirty="0">
                <a:highlight>
                  <a:srgbClr val="FFFF00"/>
                </a:highlight>
              </a:rPr>
              <a:t>Screening.</a:t>
            </a:r>
          </a:p>
          <a:p>
            <a:pPr marL="457200" lvl="1" indent="0">
              <a:buNone/>
            </a:pPr>
            <a:r>
              <a:rPr lang="en-US" sz="2400" dirty="0"/>
              <a:t>20 points maximum. Screen all parking lots on the lot along the entire adjacent public street frontages on a building site or artificial lot, excluding driveways and visibility triangles. Screening must be voluntary.</a:t>
            </a:r>
          </a:p>
          <a:p>
            <a:pPr marL="457200" lvl="1" indent="0">
              <a:buNone/>
            </a:pPr>
            <a:r>
              <a:rPr lang="en-US" sz="2400" dirty="0"/>
              <a:t>Options:</a:t>
            </a:r>
          </a:p>
          <a:p>
            <a:pPr marL="0" indent="0">
              <a:buNone/>
            </a:pPr>
            <a:r>
              <a:rPr lang="en-US" sz="2400" dirty="0"/>
              <a:t>	1) ____ Standard design (shrub ht. min. of 2’ at installation), 5 pts.;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/>
              <a:t>	2) ____ Enhanced design</a:t>
            </a:r>
            <a:r>
              <a:rPr lang="en-US" sz="2400" dirty="0">
                <a:highlight>
                  <a:srgbClr val="FFFF00"/>
                </a:highlight>
              </a:rPr>
              <a:t>*</a:t>
            </a:r>
            <a:r>
              <a:rPr lang="en-US" sz="2400" dirty="0"/>
              <a:t>, 10 pts.;</a:t>
            </a:r>
          </a:p>
          <a:p>
            <a:pPr marL="457200" lvl="1" indent="0">
              <a:buNone/>
            </a:pPr>
            <a:r>
              <a:rPr lang="en-US" sz="2400" dirty="0"/>
              <a:t>	3) ____ Grouped beds, 5 pts.</a:t>
            </a:r>
            <a:r>
              <a:rPr lang="en-US" sz="2400" dirty="0">
                <a:highlight>
                  <a:srgbClr val="FFFF00"/>
                </a:highlight>
              </a:rPr>
              <a:t>**</a:t>
            </a:r>
            <a:r>
              <a:rPr lang="en-US" sz="2400" dirty="0"/>
              <a:t>;</a:t>
            </a:r>
          </a:p>
          <a:p>
            <a:pPr marL="457200" lvl="1" indent="0">
              <a:buNone/>
            </a:pPr>
            <a:r>
              <a:rPr lang="en-US" sz="2400" dirty="0"/>
              <a:t>	4) ____ Screening wall or fence (min. ht. of 3’), 5 pts.</a:t>
            </a:r>
            <a:r>
              <a:rPr lang="en-US" sz="2400" dirty="0">
                <a:highlight>
                  <a:srgbClr val="FFFF00"/>
                </a:highlight>
              </a:rPr>
              <a:t>**</a:t>
            </a:r>
            <a:r>
              <a:rPr lang="en-US" sz="2400" dirty="0"/>
              <a:t>;</a:t>
            </a:r>
          </a:p>
          <a:p>
            <a:pPr marL="457200" lvl="1" indent="0">
              <a:buNone/>
            </a:pPr>
            <a:r>
              <a:rPr lang="en-US" sz="2400" dirty="0"/>
              <a:t>	5) ____ Berm (min. ht. of 3’), 5 pts.</a:t>
            </a:r>
            <a:r>
              <a:rPr lang="en-US" sz="2400" dirty="0">
                <a:highlight>
                  <a:srgbClr val="FFFF00"/>
                </a:highlight>
              </a:rPr>
              <a:t>**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FD66F3-21DE-47B0-A552-E50E1E606593}"/>
              </a:ext>
            </a:extLst>
          </p:cNvPr>
          <p:cNvSpPr txBox="1"/>
          <p:nvPr/>
        </p:nvSpPr>
        <p:spPr>
          <a:xfrm>
            <a:off x="7524925" y="5666396"/>
            <a:ext cx="4171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*Landscape architect required.</a:t>
            </a:r>
          </a:p>
          <a:p>
            <a:r>
              <a:rPr lang="en-US" dirty="0"/>
              <a:t>** May complement Option 1 or Option 2.</a:t>
            </a:r>
          </a:p>
        </p:txBody>
      </p:sp>
    </p:spTree>
    <p:extLst>
      <p:ext uri="{BB962C8B-B14F-4D97-AF65-F5344CB8AC3E}">
        <p14:creationId xmlns:p14="http://schemas.microsoft.com/office/powerpoint/2010/main" val="2389467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1310" y="1381555"/>
            <a:ext cx="10741490" cy="49714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b="1" dirty="0"/>
              <a:t>(5) </a:t>
            </a:r>
            <a:r>
              <a:rPr lang="en-US" sz="2400" b="1" dirty="0">
                <a:highlight>
                  <a:srgbClr val="FFFF00"/>
                </a:highlight>
              </a:rPr>
              <a:t>Building facade</a:t>
            </a:r>
          </a:p>
          <a:p>
            <a:pPr marL="457200" lvl="1" indent="0">
              <a:buNone/>
            </a:pPr>
            <a:r>
              <a:rPr lang="en-US" sz="2400" dirty="0"/>
              <a:t>15 points maximum. Facade planting areas adjacent to public</a:t>
            </a:r>
          </a:p>
          <a:p>
            <a:pPr marL="457200" lvl="1" indent="0">
              <a:buNone/>
            </a:pPr>
            <a:r>
              <a:rPr lang="en-US" sz="2400" dirty="0"/>
              <a:t>streets or private driveways.</a:t>
            </a:r>
          </a:p>
          <a:p>
            <a:pPr marL="457200" lvl="1" indent="0">
              <a:buNone/>
            </a:pPr>
            <a:r>
              <a:rPr lang="en-US" sz="2400" dirty="0"/>
              <a:t>Options:</a:t>
            </a:r>
          </a:p>
          <a:p>
            <a:pPr marL="457200" lvl="1" indent="0">
              <a:buNone/>
            </a:pPr>
            <a:r>
              <a:rPr lang="en-US" sz="2400" dirty="0"/>
              <a:t>1) ____ Standard design, 5 pts.;</a:t>
            </a:r>
          </a:p>
          <a:p>
            <a:pPr marL="457200" lvl="1" indent="0">
              <a:buNone/>
            </a:pPr>
            <a:r>
              <a:rPr lang="en-US" sz="2400" dirty="0"/>
              <a:t>2) ____ Enhanced design</a:t>
            </a:r>
            <a:r>
              <a:rPr lang="en-US" sz="2400" dirty="0">
                <a:highlight>
                  <a:srgbClr val="FFFF00"/>
                </a:highlight>
              </a:rPr>
              <a:t>*</a:t>
            </a:r>
            <a:r>
              <a:rPr lang="en-US" sz="2400" dirty="0"/>
              <a:t>, 10 pts.;</a:t>
            </a:r>
          </a:p>
          <a:p>
            <a:pPr marL="457200" lvl="1" indent="0">
              <a:buNone/>
            </a:pPr>
            <a:r>
              <a:rPr lang="en-US" sz="2400" dirty="0"/>
              <a:t>3) ____ Additional grouping of medium/small trees, 5 pts.;</a:t>
            </a:r>
          </a:p>
          <a:p>
            <a:pPr marL="457200" lvl="1" indent="0">
              <a:buNone/>
            </a:pPr>
            <a:r>
              <a:rPr lang="en-US" sz="2400" dirty="0"/>
              <a:t>4) ____ One small tree per 30 ft. within 15 feet of facade, 5 pts.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EDE3CC-AD39-4390-A61B-B4103A1ABF1C}"/>
              </a:ext>
            </a:extLst>
          </p:cNvPr>
          <p:cNvSpPr txBox="1"/>
          <p:nvPr/>
        </p:nvSpPr>
        <p:spPr>
          <a:xfrm>
            <a:off x="8867162" y="4571999"/>
            <a:ext cx="320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*Landscape architect required.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7476B8-E2DE-4DE6-A75C-A898DFC8A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538" y="4637718"/>
            <a:ext cx="2743201" cy="18156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C6DD69-39E7-430A-9A35-7B05F507E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37718"/>
            <a:ext cx="2743200" cy="181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2B4E71-B0C9-4CF2-AF47-F22FC97CC4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Background/History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30DF3F-E04E-438C-BF6A-ADF852B9E7B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Pre-ordinance landscapes by PD or SUP.</a:t>
            </a:r>
          </a:p>
          <a:p>
            <a:r>
              <a:rPr lang="en-US" dirty="0"/>
              <a:t>PD 193 Oak Lawn code led to the </a:t>
            </a:r>
            <a:r>
              <a:rPr lang="en-US" dirty="0" err="1"/>
              <a:t>city-wide</a:t>
            </a:r>
            <a:r>
              <a:rPr lang="en-US" dirty="0"/>
              <a:t> Article X landscaping code in 1986.</a:t>
            </a:r>
          </a:p>
          <a:p>
            <a:r>
              <a:rPr lang="en-US" dirty="0"/>
              <a:t>1994 Article X revision and later amendments.</a:t>
            </a:r>
          </a:p>
          <a:p>
            <a:r>
              <a:rPr lang="en-US" dirty="0"/>
              <a:t>2008+ Article XIII Form District ordinance.</a:t>
            </a:r>
          </a:p>
          <a:p>
            <a:r>
              <a:rPr lang="en-US" dirty="0"/>
              <a:t>2018 Article X amendments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106FB-403A-4EB9-BC0E-59E9239C2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540" y="4461855"/>
            <a:ext cx="2508309" cy="20317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1469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1310" y="1381555"/>
            <a:ext cx="11066230" cy="49714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b="1" dirty="0"/>
              <a:t>(6) </a:t>
            </a:r>
            <a:r>
              <a:rPr lang="en-US" sz="2400" b="1" dirty="0">
                <a:highlight>
                  <a:srgbClr val="FFFF00"/>
                </a:highlight>
              </a:rPr>
              <a:t>Pedestrian uses</a:t>
            </a:r>
          </a:p>
          <a:p>
            <a:pPr marL="457200" lvl="1" indent="0">
              <a:buNone/>
            </a:pPr>
            <a:r>
              <a:rPr lang="en-US" sz="2400" dirty="0"/>
              <a:t>25 points maximum. Provide private or publicly accessible</a:t>
            </a:r>
          </a:p>
          <a:p>
            <a:pPr marL="457200" lvl="1" indent="0">
              <a:buNone/>
            </a:pPr>
            <a:r>
              <a:rPr lang="en-US" sz="2400" dirty="0"/>
              <a:t>pedestrian facilities for at least 5% of the building site. </a:t>
            </a:r>
          </a:p>
          <a:p>
            <a:pPr marL="457200" lvl="1" indent="0">
              <a:buNone/>
            </a:pPr>
            <a:r>
              <a:rPr lang="en-US" sz="2400" dirty="0"/>
              <a:t>Options:</a:t>
            </a:r>
          </a:p>
          <a:p>
            <a:pPr marL="914400" lvl="1" indent="-457200">
              <a:buAutoNum type="arabicParenR"/>
            </a:pPr>
            <a:r>
              <a:rPr lang="en-US" sz="2400" dirty="0"/>
              <a:t>____ Urban streetscape (minimum of 2 amenity types): </a:t>
            </a:r>
          </a:p>
          <a:p>
            <a:pPr marL="457200" lvl="1" indent="0">
              <a:buNone/>
            </a:pPr>
            <a:r>
              <a:rPr lang="en-US" sz="2400" dirty="0"/>
              <a:t>   ___ Benches;___ Lamps; ____ Enhanced sidewalk(</a:t>
            </a:r>
            <a:r>
              <a:rPr lang="en-US" sz="2400" i="1" dirty="0"/>
              <a:t>not available for option 7</a:t>
            </a:r>
            <a:r>
              <a:rPr lang="en-US" sz="2400" dirty="0"/>
              <a:t>); ___ 8 ft. Unobstructed sidewalk; ____ Water feature;10 pts.</a:t>
            </a:r>
          </a:p>
          <a:p>
            <a:pPr marL="457200" lvl="1" indent="0">
              <a:buNone/>
            </a:pPr>
            <a:r>
              <a:rPr lang="en-US" sz="2400" dirty="0"/>
              <a:t>2) ____ Special amenities in building site, 5 pts. (private), 10 pts. (public);</a:t>
            </a:r>
          </a:p>
          <a:p>
            <a:pPr marL="457200" lvl="1" indent="0">
              <a:buNone/>
            </a:pPr>
            <a:r>
              <a:rPr lang="en-US" sz="2400" dirty="0"/>
              <a:t>3) ____ Habitat restoration adjacency, 10 pts. (private), 15 pts. (public);</a:t>
            </a:r>
          </a:p>
          <a:p>
            <a:pPr marL="457200" lvl="1" indent="0">
              <a:buNone/>
            </a:pPr>
            <a:r>
              <a:rPr lang="en-US" sz="2400" dirty="0"/>
              <a:t>4) ____ Athletic fields, 10 pts., or 20 pts. (on lots over 10 acres).</a:t>
            </a:r>
          </a:p>
        </p:txBody>
      </p:sp>
    </p:spTree>
    <p:extLst>
      <p:ext uri="{BB962C8B-B14F-4D97-AF65-F5344CB8AC3E}">
        <p14:creationId xmlns:p14="http://schemas.microsoft.com/office/powerpoint/2010/main" val="3394730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1310" y="1381555"/>
            <a:ext cx="10741490" cy="49714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b="1" dirty="0"/>
              <a:t>(7) </a:t>
            </a:r>
            <a:r>
              <a:rPr lang="en-US" sz="2400" b="1" dirty="0">
                <a:highlight>
                  <a:srgbClr val="FFFF00"/>
                </a:highlight>
              </a:rPr>
              <a:t>Pavements</a:t>
            </a:r>
          </a:p>
          <a:p>
            <a:pPr marL="457200" lvl="1" indent="0">
              <a:buNone/>
            </a:pPr>
            <a:r>
              <a:rPr lang="en-US" sz="2400" dirty="0"/>
              <a:t>15 points maximum. Provide enhanced or special pavement to a</a:t>
            </a:r>
          </a:p>
          <a:p>
            <a:pPr marL="457200" lvl="1" indent="0">
              <a:buNone/>
            </a:pPr>
            <a:r>
              <a:rPr lang="en-US" sz="2400" dirty="0"/>
              <a:t>minimum of 25% of all outdoor vehicular pavement, or 5% pedestrian use pavement, on the lot, as applicable. </a:t>
            </a:r>
          </a:p>
          <a:p>
            <a:pPr marL="457200" lvl="1" indent="0">
              <a:buNone/>
            </a:pPr>
            <a:r>
              <a:rPr lang="en-US" sz="2400" dirty="0"/>
              <a:t>Options:</a:t>
            </a:r>
          </a:p>
          <a:p>
            <a:pPr marL="457200" lvl="1" indent="0">
              <a:buNone/>
            </a:pPr>
            <a:r>
              <a:rPr lang="en-US" sz="2400" dirty="0"/>
              <a:t>1) ____ Enhanced vehicular pavement: Texture 3 pts., Color 3 pts.;</a:t>
            </a:r>
          </a:p>
          <a:p>
            <a:pPr marL="457200" lvl="1" indent="0">
              <a:buNone/>
            </a:pPr>
            <a:r>
              <a:rPr lang="en-US" sz="2400" dirty="0"/>
              <a:t>2) ____ Permeable vehicular pavement, 5 pts.;</a:t>
            </a:r>
          </a:p>
          <a:p>
            <a:pPr marL="457200" lvl="1" indent="0">
              <a:buNone/>
            </a:pPr>
            <a:r>
              <a:rPr lang="en-US" sz="2400" dirty="0"/>
              <a:t>3) ____ Enhanced pedestrian walkways: Texture 3 pts., Color 3 pts.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55CED0-FFB0-4288-B376-0F04321F5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631" y="4495048"/>
            <a:ext cx="2218543" cy="19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83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1310" y="1381555"/>
            <a:ext cx="10741490" cy="4971466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sz="2400" b="1" dirty="0"/>
              <a:t>(8) </a:t>
            </a:r>
            <a:r>
              <a:rPr lang="en-US" sz="2400" b="1" dirty="0">
                <a:highlight>
                  <a:srgbClr val="FFFF00"/>
                </a:highlight>
              </a:rPr>
              <a:t>Conservation</a:t>
            </a:r>
          </a:p>
          <a:p>
            <a:pPr marL="457200" lvl="1" indent="0">
              <a:buNone/>
            </a:pPr>
            <a:r>
              <a:rPr lang="en-US" sz="2400" dirty="0"/>
              <a:t>25 points maximum. Provide conservation programs on the property. It must occupy at least 5% of the lot area.</a:t>
            </a:r>
          </a:p>
          <a:p>
            <a:pPr marL="457200" lvl="1" indent="0">
              <a:buNone/>
            </a:pPr>
            <a:r>
              <a:rPr lang="en-US" sz="2400" dirty="0"/>
              <a:t>Options:</a:t>
            </a:r>
          </a:p>
          <a:p>
            <a:pPr marL="457200" lvl="1" indent="0">
              <a:buNone/>
            </a:pPr>
            <a:r>
              <a:rPr lang="en-US" sz="2400" dirty="0"/>
              <a:t>1) ____ Tree preservation in development impact area, 2 pts. for each tree</a:t>
            </a:r>
          </a:p>
          <a:p>
            <a:pPr marL="457200" lvl="1" indent="0">
              <a:buNone/>
            </a:pPr>
            <a:r>
              <a:rPr lang="en-US" sz="2400" dirty="0"/>
              <a:t>up to 10 pts.;</a:t>
            </a:r>
          </a:p>
          <a:p>
            <a:pPr marL="457200" lvl="1" indent="0">
              <a:buNone/>
            </a:pPr>
            <a:r>
              <a:rPr lang="en-US" sz="2400" dirty="0"/>
              <a:t>2) ____ Habitat preservation and restoration (native grassland or woodland), 5 pts.;</a:t>
            </a:r>
          </a:p>
          <a:p>
            <a:pPr marL="457200" lvl="1" indent="0">
              <a:buNone/>
            </a:pPr>
            <a:r>
              <a:rPr lang="en-US" sz="2400" dirty="0"/>
              <a:t>3) ____ Habitat preservation and restoration active management plan, 10</a:t>
            </a:r>
          </a:p>
          <a:p>
            <a:pPr marL="457200" lvl="1" indent="0">
              <a:buNone/>
            </a:pPr>
            <a:r>
              <a:rPr lang="en-US" sz="2400" dirty="0"/>
              <a:t>pts.;</a:t>
            </a:r>
          </a:p>
          <a:p>
            <a:pPr marL="457200" lvl="1" indent="0">
              <a:buNone/>
            </a:pPr>
            <a:r>
              <a:rPr lang="en-US" sz="2400" dirty="0"/>
              <a:t>4) ____ Habitat preservation and restoration adjacent to primary natural</a:t>
            </a:r>
          </a:p>
          <a:p>
            <a:pPr marL="457200" lvl="1" indent="0">
              <a:buNone/>
            </a:pPr>
            <a:r>
              <a:rPr lang="en-US" sz="2400" dirty="0"/>
              <a:t>areas, 15 pts.</a:t>
            </a:r>
          </a:p>
        </p:txBody>
      </p:sp>
    </p:spTree>
    <p:extLst>
      <p:ext uri="{BB962C8B-B14F-4D97-AF65-F5344CB8AC3E}">
        <p14:creationId xmlns:p14="http://schemas.microsoft.com/office/powerpoint/2010/main" val="2032111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1310" y="1381555"/>
            <a:ext cx="5414481" cy="497146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b="1" dirty="0"/>
              <a:t>(9) </a:t>
            </a:r>
            <a:r>
              <a:rPr lang="en-US" sz="2400" b="1" dirty="0">
                <a:highlight>
                  <a:srgbClr val="FFFF00"/>
                </a:highlight>
              </a:rPr>
              <a:t>Low Impact Development</a:t>
            </a:r>
          </a:p>
          <a:p>
            <a:pPr marL="457200" lvl="1" indent="0">
              <a:buNone/>
            </a:pPr>
            <a:r>
              <a:rPr lang="en-US" sz="2400" dirty="0"/>
              <a:t>20 points maximum . Improve the property with design to manage stormwater flow and provide surface heat abatement. </a:t>
            </a:r>
          </a:p>
          <a:p>
            <a:pPr marL="457200" lvl="1" indent="0">
              <a:buNone/>
            </a:pPr>
            <a:r>
              <a:rPr lang="en-US" sz="2400" dirty="0"/>
              <a:t>Options:</a:t>
            </a:r>
          </a:p>
          <a:p>
            <a:pPr marL="457200" lvl="1" indent="0">
              <a:buNone/>
            </a:pPr>
            <a:r>
              <a:rPr lang="en-US" sz="2400" dirty="0"/>
              <a:t>1) ____ Rain garden, max. 6 pts.;</a:t>
            </a:r>
          </a:p>
          <a:p>
            <a:pPr marL="457200" lvl="1" indent="0">
              <a:buNone/>
            </a:pPr>
            <a:r>
              <a:rPr lang="en-US" sz="2400" dirty="0"/>
              <a:t>2) ____ Bioswale , max. 10 pts.;</a:t>
            </a:r>
          </a:p>
          <a:p>
            <a:pPr marL="457200" lvl="1" indent="0">
              <a:buNone/>
            </a:pPr>
            <a:r>
              <a:rPr lang="en-US" sz="2400" dirty="0"/>
              <a:t>3) ____ </a:t>
            </a:r>
            <a:r>
              <a:rPr lang="en-US" sz="2400" b="1" dirty="0"/>
              <a:t>Water-wise plant materials and planting beds</a:t>
            </a:r>
            <a:r>
              <a:rPr lang="en-US" sz="2400" dirty="0"/>
              <a:t>; max. 10 pts.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3503D-F895-4408-9154-F168627ED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993" y="1413510"/>
            <a:ext cx="3291326" cy="4340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CFCBA-EE19-4BDF-873B-6F588BF28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521" y="1381555"/>
            <a:ext cx="3025169" cy="44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1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1310" y="1381555"/>
            <a:ext cx="10741490" cy="4971466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sz="2400" b="1" dirty="0"/>
              <a:t>(10) </a:t>
            </a:r>
            <a:r>
              <a:rPr lang="en-US" sz="2400" b="1" dirty="0">
                <a:highlight>
                  <a:srgbClr val="FFFF00"/>
                </a:highlight>
              </a:rPr>
              <a:t>Parking Lots</a:t>
            </a:r>
          </a:p>
          <a:p>
            <a:pPr marL="457200" lvl="1" indent="0">
              <a:buNone/>
            </a:pPr>
            <a:r>
              <a:rPr lang="en-US" sz="2400" dirty="0"/>
              <a:t>30 points maximum for DIA 10 acres or larger; 20 points maximum for DIA</a:t>
            </a:r>
          </a:p>
          <a:p>
            <a:pPr marL="457200" lvl="1" indent="0">
              <a:buNone/>
            </a:pPr>
            <a:r>
              <a:rPr lang="en-US" sz="2400" dirty="0"/>
              <a:t>less than 10 acres. </a:t>
            </a:r>
          </a:p>
          <a:p>
            <a:pPr marL="457200" lvl="1" indent="0">
              <a:buNone/>
            </a:pPr>
            <a:r>
              <a:rPr lang="en-US" sz="2400" dirty="0"/>
              <a:t>Options:</a:t>
            </a:r>
          </a:p>
          <a:p>
            <a:pPr marL="457200" lvl="1" indent="0">
              <a:buNone/>
            </a:pPr>
            <a:r>
              <a:rPr lang="en-US" sz="2400" dirty="0"/>
              <a:t>1) ____ Pedestrian pathway, 5 pts.;</a:t>
            </a:r>
          </a:p>
          <a:p>
            <a:pPr marL="457200" lvl="1" indent="0">
              <a:buNone/>
            </a:pPr>
            <a:r>
              <a:rPr lang="en-US" sz="2400" dirty="0"/>
              <a:t>2) ____ Parking islands maximum of 10 parking spaces between landscape islands, 5pts.;</a:t>
            </a:r>
          </a:p>
          <a:p>
            <a:pPr marL="457200" lvl="1" indent="0">
              <a:buNone/>
            </a:pPr>
            <a:r>
              <a:rPr lang="en-US" sz="2400" dirty="0"/>
              <a:t>3) ____ Parking islands increase landscape area a minimum of 200 sf for each large/medium tree.</a:t>
            </a:r>
          </a:p>
          <a:p>
            <a:pPr marL="457200" lvl="1" indent="0">
              <a:buNone/>
            </a:pPr>
            <a:r>
              <a:rPr lang="en-US" sz="2400" dirty="0"/>
              <a:t>____ +50% of required islands, 5 pts.</a:t>
            </a:r>
          </a:p>
          <a:p>
            <a:pPr marL="457200" lvl="1" indent="0">
              <a:buNone/>
            </a:pPr>
            <a:r>
              <a:rPr lang="en-US" sz="2400" dirty="0"/>
              <a:t>____ +75% of required islands, 10 pts.</a:t>
            </a:r>
          </a:p>
          <a:p>
            <a:pPr marL="457200" lvl="1" indent="0">
              <a:buNone/>
            </a:pPr>
            <a:r>
              <a:rPr lang="en-US" sz="2400" dirty="0"/>
              <a:t>4) ____ Parking islands increase landscape area a minimum of 300 sf for each</a:t>
            </a:r>
          </a:p>
          <a:p>
            <a:pPr marL="457200" lvl="1" indent="0">
              <a:buNone/>
            </a:pPr>
            <a:r>
              <a:rPr lang="en-US" sz="2400" dirty="0"/>
              <a:t>large/medium tree.</a:t>
            </a:r>
          </a:p>
          <a:p>
            <a:pPr marL="457200" lvl="1" indent="0">
              <a:buNone/>
            </a:pPr>
            <a:r>
              <a:rPr lang="en-US" sz="2400" dirty="0"/>
              <a:t>____ +50% of required islands, 7 pts.</a:t>
            </a:r>
          </a:p>
          <a:p>
            <a:pPr marL="457200" lvl="1" indent="0">
              <a:buNone/>
            </a:pPr>
            <a:r>
              <a:rPr lang="en-US" sz="2400" dirty="0"/>
              <a:t>____ +75% of required islands, 12 pts.</a:t>
            </a:r>
          </a:p>
          <a:p>
            <a:pPr marL="457200" lvl="1" indent="0">
              <a:buNone/>
            </a:pPr>
            <a:r>
              <a:rPr lang="en-US" sz="2400" dirty="0"/>
              <a:t>5) ____ Parking islands each </a:t>
            </a:r>
            <a:r>
              <a:rPr lang="en-US" sz="2400" dirty="0" err="1"/>
              <a:t>additionalparking</a:t>
            </a:r>
            <a:r>
              <a:rPr lang="en-US" sz="2400" dirty="0"/>
              <a:t> island provided, 3 pts.</a:t>
            </a:r>
          </a:p>
        </p:txBody>
      </p:sp>
    </p:spTree>
    <p:extLst>
      <p:ext uri="{BB962C8B-B14F-4D97-AF65-F5344CB8AC3E}">
        <p14:creationId xmlns:p14="http://schemas.microsoft.com/office/powerpoint/2010/main" val="2893006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31310" y="1381555"/>
            <a:ext cx="10741490" cy="4971466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sz="2400" b="1" dirty="0"/>
              <a:t>(10) </a:t>
            </a:r>
            <a:r>
              <a:rPr lang="en-US" sz="2400" b="1" dirty="0">
                <a:highlight>
                  <a:srgbClr val="FFFF00"/>
                </a:highlight>
              </a:rPr>
              <a:t>Parking Lots, continued</a:t>
            </a:r>
          </a:p>
          <a:p>
            <a:pPr marL="457200" lvl="1" indent="0">
              <a:buNone/>
            </a:pPr>
            <a:r>
              <a:rPr lang="en-US" sz="2400" dirty="0"/>
              <a:t>6) ____ Landscape medians provide a minimum of 10 ft. wide landscape median with large/medium trees for a minimum of a 12-space parking row, 5 pts.</a:t>
            </a:r>
          </a:p>
          <a:p>
            <a:pPr marL="457200" lvl="1" indent="0">
              <a:buNone/>
            </a:pPr>
            <a:r>
              <a:rPr lang="en-US" sz="2400" dirty="0"/>
              <a:t>7) ____ Landscape medians provide a minimum of 12 ft. wide landscape median with large/medium trees for a minimum of 12 space parking row, 10 pts. for each full median for a maximum of 20 points on the lot.</a:t>
            </a:r>
          </a:p>
          <a:p>
            <a:pPr marL="457200" lvl="1" indent="0">
              <a:buNone/>
            </a:pPr>
            <a:r>
              <a:rPr lang="en-US" sz="2400" dirty="0"/>
              <a:t>8) ____ Landscape medians provide a minimum of 16 ft. wide landscape median with large/medium trees for a minimum of 12 space parking row, 15 pts. for each full median for a maximum of 30 points on the lot.</a:t>
            </a:r>
          </a:p>
          <a:p>
            <a:pPr marL="457200" lvl="1" indent="0">
              <a:buNone/>
            </a:pPr>
            <a:r>
              <a:rPr lang="en-US" sz="2400" dirty="0"/>
              <a:t>9) ____ Large trees located in minimum of 500 sf dedicated open soil area, 2 pts. for maximum of 20 pts.</a:t>
            </a:r>
          </a:p>
          <a:p>
            <a:pPr marL="457200" lvl="1" indent="0">
              <a:buNone/>
            </a:pPr>
            <a:r>
              <a:rPr lang="en-US" sz="2400" dirty="0"/>
              <a:t>10) ____ Pocket park. Provide a minimum of 2,500 sf of contiguous open soil surface area, 20 pts.</a:t>
            </a:r>
          </a:p>
        </p:txBody>
      </p:sp>
    </p:spTree>
    <p:extLst>
      <p:ext uri="{BB962C8B-B14F-4D97-AF65-F5344CB8AC3E}">
        <p14:creationId xmlns:p14="http://schemas.microsoft.com/office/powerpoint/2010/main" val="1316399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EFC23-484B-4C91-8A65-880B8E205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10263910" cy="706438"/>
          </a:xfrm>
        </p:spPr>
        <p:txBody>
          <a:bodyPr>
            <a:normAutofit fontScale="92500"/>
          </a:bodyPr>
          <a:lstStyle/>
          <a:p>
            <a:r>
              <a:rPr lang="en-US" dirty="0"/>
              <a:t>Article X: Landscape Design Options (cont.)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17DD-2013-40C8-865F-29BB6119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62D0-E5B8-4467-A9D1-C54171F0985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2908" y="1107346"/>
            <a:ext cx="6925239" cy="534598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b="1" dirty="0"/>
              <a:t>(11) </a:t>
            </a:r>
            <a:r>
              <a:rPr lang="en-US" sz="2400" b="1" dirty="0">
                <a:highlight>
                  <a:srgbClr val="FFFF00"/>
                </a:highlight>
              </a:rPr>
              <a:t>General.</a:t>
            </a:r>
          </a:p>
          <a:p>
            <a:pPr marL="457200" lvl="1" indent="0">
              <a:buNone/>
            </a:pPr>
            <a:r>
              <a:rPr lang="en-US" sz="2400" dirty="0"/>
              <a:t>Provide documentation and demonstrate ability to achieve any of the following conditions.</a:t>
            </a:r>
          </a:p>
          <a:p>
            <a:pPr marL="457200" lvl="1" indent="0">
              <a:buNone/>
            </a:pPr>
            <a:r>
              <a:rPr lang="en-US" sz="2400" dirty="0"/>
              <a:t>Options:</a:t>
            </a:r>
          </a:p>
          <a:p>
            <a:pPr marL="457200" lvl="1" indent="0">
              <a:buNone/>
            </a:pPr>
            <a:r>
              <a:rPr lang="en-US" sz="2400" dirty="0"/>
              <a:t>1)____ Provide </a:t>
            </a:r>
            <a:r>
              <a:rPr lang="en-US" sz="2400" b="1" dirty="0"/>
              <a:t>SITES (Sustainable Sites Initiative) </a:t>
            </a:r>
            <a:r>
              <a:rPr lang="en-US" sz="2400" dirty="0"/>
              <a:t>documentation and</a:t>
            </a:r>
          </a:p>
          <a:p>
            <a:pPr marL="457200" lvl="1" indent="0">
              <a:buNone/>
            </a:pPr>
            <a:r>
              <a:rPr lang="en-US" sz="2400" dirty="0"/>
              <a:t>demonstrate ability to attain SITES certified level (65 points) or greater, 10 pts.</a:t>
            </a:r>
          </a:p>
          <a:p>
            <a:pPr marL="457200" lvl="1" indent="0">
              <a:buNone/>
            </a:pPr>
            <a:r>
              <a:rPr lang="en-US" sz="2400" dirty="0"/>
              <a:t>2)____ Provide and implement a </a:t>
            </a:r>
            <a:r>
              <a:rPr lang="en-US" sz="2400" b="1" dirty="0"/>
              <a:t>landscape maintenance plan </a:t>
            </a:r>
            <a:r>
              <a:rPr lang="en-US" sz="2400" dirty="0"/>
              <a:t>for a</a:t>
            </a:r>
          </a:p>
          <a:p>
            <a:pPr marL="457200" lvl="1" indent="0">
              <a:buNone/>
            </a:pPr>
            <a:r>
              <a:rPr lang="en-US" sz="2400" dirty="0"/>
              <a:t>minimum of a 3-year period, 3 pts.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B9E5D9-3BD3-420B-8B85-BF9FBECDD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47" y="2412191"/>
            <a:ext cx="2462624" cy="31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intenance: General Plant &amp; Turf Maintenance Schedule - Truckee Meadows  Water Authority">
            <a:extLst>
              <a:ext uri="{FF2B5EF4-FFF2-40B4-BE49-F238E27FC236}">
                <a16:creationId xmlns:a16="http://schemas.microsoft.com/office/drawing/2014/main" id="{3D379120-1F9D-4AB5-8F5B-B2D2F252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363" y="1496435"/>
            <a:ext cx="2160192" cy="456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867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393EB-585A-49BE-8491-A72EE349CA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Landscape and Tree Manual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D8966-48BC-440A-82AA-B71F65E6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7530E8-49DA-40B4-BA27-D49A2D18318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9612" y="1481864"/>
            <a:ext cx="9382344" cy="4541431"/>
          </a:xfrm>
        </p:spPr>
        <p:txBody>
          <a:bodyPr/>
          <a:lstStyle/>
          <a:p>
            <a:r>
              <a:rPr lang="en-US" dirty="0"/>
              <a:t>The supplemental manual is available on the Dallas.gov website. You can find it in several locations including the </a:t>
            </a:r>
            <a:r>
              <a:rPr lang="en-US" b="1" dirty="0"/>
              <a:t>Forestry</a:t>
            </a:r>
            <a:r>
              <a:rPr lang="en-US" dirty="0"/>
              <a:t> page and under Resources.</a:t>
            </a:r>
          </a:p>
          <a:p>
            <a:r>
              <a:rPr lang="en-US" dirty="0"/>
              <a:t>Includes the updated </a:t>
            </a:r>
            <a:r>
              <a:rPr lang="en-US" b="1" dirty="0"/>
              <a:t>Approved Tree List </a:t>
            </a:r>
            <a:r>
              <a:rPr lang="en-US" dirty="0"/>
              <a:t>which has removed all ash species.</a:t>
            </a:r>
          </a:p>
          <a:p>
            <a:r>
              <a:rPr lang="en-US" dirty="0"/>
              <a:t>Ordinance amendments in the appendix.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CE1138-CD59-46D3-BD37-D1013DBD2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094" y="2665602"/>
            <a:ext cx="2395148" cy="32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1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1CF3E5-11A9-4EFA-90AB-0955458371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055" y="1933685"/>
            <a:ext cx="5511494" cy="2214965"/>
          </a:xfrm>
        </p:spPr>
        <p:txBody>
          <a:bodyPr/>
          <a:lstStyle/>
          <a:p>
            <a:r>
              <a:rPr lang="en-US" dirty="0"/>
              <a:t>Landscaping Dallas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A6725A-C8DE-4C71-9F5A-16D706018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89788" y="3661944"/>
            <a:ext cx="4306887" cy="954107"/>
          </a:xfrm>
        </p:spPr>
        <p:txBody>
          <a:bodyPr/>
          <a:lstStyle/>
          <a:p>
            <a:r>
              <a:rPr lang="en-US" dirty="0"/>
              <a:t>November 16, 2022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C65A2C-ECF4-40CE-90E1-43A90C5BC9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34288" y="4877954"/>
            <a:ext cx="3862387" cy="1669688"/>
          </a:xfrm>
        </p:spPr>
        <p:txBody>
          <a:bodyPr/>
          <a:lstStyle/>
          <a:p>
            <a:r>
              <a:rPr lang="en-US" dirty="0"/>
              <a:t>Philip Erwin, Chief Arborist</a:t>
            </a:r>
          </a:p>
          <a:p>
            <a:r>
              <a:rPr lang="en-US" dirty="0"/>
              <a:t>Development Services Department</a:t>
            </a:r>
          </a:p>
          <a:p>
            <a:r>
              <a:rPr lang="en-US" dirty="0"/>
              <a:t>City of Dallas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4B5A5C-5824-4F09-BB58-EB4ECBF20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042" y="6453330"/>
            <a:ext cx="2743200" cy="365125"/>
          </a:xfrm>
          <a:prstGeom prst="rect">
            <a:avLst/>
          </a:prstGeom>
        </p:spPr>
        <p:txBody>
          <a:bodyPr/>
          <a:lstStyle/>
          <a:p>
            <a:fld id="{09918B91-4B66-40C9-B3FB-70033B0922B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18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2B4E71-B0C9-4CF2-AF47-F22FC97CC4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Background/History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702161-1F65-459A-8CDB-5D63BA5557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579" y="1645325"/>
            <a:ext cx="3021876" cy="2406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Article X</a:t>
            </a:r>
          </a:p>
          <a:p>
            <a:r>
              <a:rPr lang="en-US" sz="2400" dirty="0"/>
              <a:t>1986</a:t>
            </a:r>
          </a:p>
          <a:p>
            <a:r>
              <a:rPr lang="en-US" sz="2400" dirty="0"/>
              <a:t>1994</a:t>
            </a:r>
          </a:p>
          <a:p>
            <a:r>
              <a:rPr lang="en-US" sz="2400" dirty="0"/>
              <a:t>2003</a:t>
            </a:r>
          </a:p>
          <a:p>
            <a:r>
              <a:rPr lang="en-US" sz="2400" dirty="0"/>
              <a:t>2018 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3E3FD-2BC3-403B-BB65-89547F63CB04}"/>
              </a:ext>
            </a:extLst>
          </p:cNvPr>
          <p:cNvSpPr txBox="1"/>
          <p:nvPr/>
        </p:nvSpPr>
        <p:spPr>
          <a:xfrm>
            <a:off x="8113485" y="1605346"/>
            <a:ext cx="3807271" cy="2983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D85"/>
                </a:solidFill>
                <a:latin typeface="Century Gothic" panose="020B0502020202020204" pitchFamily="34" charset="0"/>
              </a:rPr>
              <a:t>Planned Developments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85"/>
                </a:solidFill>
                <a:latin typeface="Century Gothic" panose="020B0502020202020204" pitchFamily="34" charset="0"/>
              </a:rPr>
              <a:t>Article X-based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85"/>
                </a:solidFill>
                <a:latin typeface="Century Gothic" panose="020B0502020202020204" pitchFamily="34" charset="0"/>
              </a:rPr>
              <a:t>Other standards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85"/>
                </a:solidFill>
                <a:latin typeface="Century Gothic" panose="020B0502020202020204" pitchFamily="34" charset="0"/>
              </a:rPr>
              <a:t>With LA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85"/>
                </a:solidFill>
                <a:latin typeface="Century Gothic" panose="020B0502020202020204" pitchFamily="34" charset="0"/>
              </a:rPr>
              <a:t>Without LA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D8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81E8BE-CECC-485B-BB80-CDE7CB0C54A8}"/>
              </a:ext>
            </a:extLst>
          </p:cNvPr>
          <p:cNvSpPr txBox="1"/>
          <p:nvPr/>
        </p:nvSpPr>
        <p:spPr>
          <a:xfrm>
            <a:off x="3287398" y="1622305"/>
            <a:ext cx="49002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D85"/>
                </a:solidFill>
                <a:latin typeface="Century Gothic" panose="020B0502020202020204" pitchFamily="34" charset="0"/>
              </a:rPr>
              <a:t>Other Ordinances</a:t>
            </a:r>
          </a:p>
          <a:p>
            <a:r>
              <a:rPr lang="en-US" sz="3200" dirty="0">
                <a:solidFill>
                  <a:srgbClr val="003D85"/>
                </a:solidFill>
                <a:latin typeface="Century Gothic" panose="020B0502020202020204" pitchFamily="34" charset="0"/>
              </a:rPr>
              <a:t>PD 193 (Oak Lawn SPD)</a:t>
            </a:r>
          </a:p>
          <a:p>
            <a:r>
              <a:rPr lang="en-US" sz="3200" dirty="0">
                <a:solidFill>
                  <a:srgbClr val="003D85"/>
                </a:solidFill>
                <a:latin typeface="Century Gothic" panose="020B0502020202020204" pitchFamily="34" charset="0"/>
              </a:rPr>
              <a:t>PD 317 (Cedars SPD)</a:t>
            </a:r>
          </a:p>
          <a:p>
            <a:r>
              <a:rPr lang="en-US" sz="3200" dirty="0">
                <a:solidFill>
                  <a:srgbClr val="003D85"/>
                </a:solidFill>
                <a:latin typeface="Century Gothic" panose="020B0502020202020204" pitchFamily="34" charset="0"/>
              </a:rPr>
              <a:t>PD 714</a:t>
            </a:r>
          </a:p>
          <a:p>
            <a:r>
              <a:rPr lang="en-US" sz="3200" dirty="0">
                <a:solidFill>
                  <a:srgbClr val="003D85"/>
                </a:solidFill>
                <a:latin typeface="Century Gothic" panose="020B0502020202020204" pitchFamily="34" charset="0"/>
              </a:rPr>
              <a:t>PD 741, etc., etc., etc.</a:t>
            </a:r>
          </a:p>
          <a:p>
            <a:endParaRPr lang="en-US" sz="3200" dirty="0">
              <a:solidFill>
                <a:srgbClr val="003D85"/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rgbClr val="003D85"/>
                </a:solidFill>
                <a:latin typeface="Century Gothic" panose="020B0502020202020204" pitchFamily="34" charset="0"/>
              </a:rPr>
              <a:t>Also…</a:t>
            </a:r>
          </a:p>
          <a:p>
            <a:r>
              <a:rPr lang="en-US" sz="3200" b="1" dirty="0">
                <a:solidFill>
                  <a:srgbClr val="003D85"/>
                </a:solidFill>
                <a:latin typeface="Century Gothic" panose="020B0502020202020204" pitchFamily="34" charset="0"/>
              </a:rPr>
              <a:t>Specific Use Permits</a:t>
            </a:r>
          </a:p>
          <a:p>
            <a:r>
              <a:rPr lang="en-US" sz="3200" b="1" dirty="0">
                <a:solidFill>
                  <a:srgbClr val="003D85"/>
                </a:solidFill>
                <a:latin typeface="Century Gothic" panose="020B0502020202020204" pitchFamily="34" charset="0"/>
              </a:rPr>
              <a:t>Board of Adjustment approvals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48D6FF-0550-42B4-84FC-9841885934F7}"/>
              </a:ext>
            </a:extLst>
          </p:cNvPr>
          <p:cNvSpPr txBox="1"/>
          <p:nvPr/>
        </p:nvSpPr>
        <p:spPr>
          <a:xfrm>
            <a:off x="533579" y="4052170"/>
            <a:ext cx="2218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D85"/>
                </a:solidFill>
                <a:latin typeface="Century Gothic" panose="020B0502020202020204" pitchFamily="34" charset="0"/>
              </a:rPr>
              <a:t>Article XIII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85"/>
                </a:solidFill>
                <a:latin typeface="Century Gothic" panose="020B0502020202020204" pitchFamily="34" charset="0"/>
              </a:rPr>
              <a:t>2008 ….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CDCB5A-C8B5-4681-9EFC-403BC881F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856" y="4198038"/>
            <a:ext cx="2382220" cy="23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88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EB33EE-09B0-42EB-B3D1-9F58387BF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697853" cy="706438"/>
          </a:xfrm>
        </p:spPr>
        <p:txBody>
          <a:bodyPr>
            <a:normAutofit/>
          </a:bodyPr>
          <a:lstStyle/>
          <a:p>
            <a:r>
              <a:rPr lang="en-US" dirty="0"/>
              <a:t>Principles of Article X Landscaping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92EE3D-C2E8-4ED5-8D15-32E29FCAA57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Provide essential soil volume and quality.</a:t>
            </a:r>
          </a:p>
          <a:p>
            <a:r>
              <a:rPr lang="en-US" dirty="0"/>
              <a:t>Avoid and amend city infrastructure.</a:t>
            </a:r>
          </a:p>
          <a:p>
            <a:r>
              <a:rPr lang="en-US" dirty="0"/>
              <a:t>Plan the properly-scaled landscaping for 30 to 60 years of growth.</a:t>
            </a:r>
          </a:p>
          <a:p>
            <a:r>
              <a:rPr lang="en-US" dirty="0"/>
              <a:t>Preserve large healthy canopy trees when able.</a:t>
            </a:r>
          </a:p>
          <a:p>
            <a:r>
              <a:rPr lang="en-US" dirty="0"/>
              <a:t>Landscaping conforms to the development.</a:t>
            </a:r>
          </a:p>
        </p:txBody>
      </p:sp>
    </p:spTree>
    <p:extLst>
      <p:ext uri="{BB962C8B-B14F-4D97-AF65-F5344CB8AC3E}">
        <p14:creationId xmlns:p14="http://schemas.microsoft.com/office/powerpoint/2010/main" val="357005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EB33EE-09B0-42EB-B3D1-9F58387BFA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890" y="290370"/>
            <a:ext cx="9697853" cy="706438"/>
          </a:xfrm>
        </p:spPr>
        <p:txBody>
          <a:bodyPr>
            <a:normAutofit/>
          </a:bodyPr>
          <a:lstStyle/>
          <a:p>
            <a:r>
              <a:rPr lang="en-US" dirty="0"/>
              <a:t>Article X Landscape Review</a:t>
            </a:r>
            <a:endParaRPr lang="en-US" u="sng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F7B7D-7E9E-4F8C-8D6E-D4761C54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92EE3D-C2E8-4ED5-8D15-32E29FCAA5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9611" y="1481864"/>
            <a:ext cx="10967863" cy="4356227"/>
          </a:xfrm>
        </p:spPr>
        <p:txBody>
          <a:bodyPr/>
          <a:lstStyle/>
          <a:p>
            <a:r>
              <a:rPr lang="en-US" dirty="0"/>
              <a:t>Single family and duplex (10.125(a) ONLY)</a:t>
            </a:r>
          </a:p>
          <a:p>
            <a:r>
              <a:rPr lang="en-US" dirty="0"/>
              <a:t>Shared access developments (10.125(a) ONLY)</a:t>
            </a:r>
          </a:p>
          <a:p>
            <a:r>
              <a:rPr lang="en-US" dirty="0"/>
              <a:t>Other uses (everything else)</a:t>
            </a:r>
          </a:p>
          <a:p>
            <a:endParaRPr lang="en-US" dirty="0"/>
          </a:p>
          <a:p>
            <a:r>
              <a:rPr lang="en-US" dirty="0"/>
              <a:t>10.100 General Division applies throughout.</a:t>
            </a:r>
          </a:p>
          <a:p>
            <a:r>
              <a:rPr lang="en-US" dirty="0"/>
              <a:t>10.130 Tree Conservation Division applies to all properties, with stated exceptions.</a:t>
            </a:r>
          </a:p>
        </p:txBody>
      </p:sp>
    </p:spTree>
    <p:extLst>
      <p:ext uri="{BB962C8B-B14F-4D97-AF65-F5344CB8AC3E}">
        <p14:creationId xmlns:p14="http://schemas.microsoft.com/office/powerpoint/2010/main" val="408832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0EA5D2D-0020-42DF-8F3E-A44D041A5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Article X:  Single family and Duplex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F7CCDE-EF92-43A0-8C78-D8EE5C87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9617B9-3E9E-4288-A157-A11A09005B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8890" y="1434881"/>
            <a:ext cx="5469513" cy="4613707"/>
          </a:xfrm>
        </p:spPr>
        <p:txBody>
          <a:bodyPr/>
          <a:lstStyle/>
          <a:p>
            <a:r>
              <a:rPr lang="en-US" dirty="0"/>
              <a:t>Lots </a:t>
            </a:r>
            <a:r>
              <a:rPr lang="en-US" b="1" dirty="0"/>
              <a:t>7,500 sf or greater</a:t>
            </a:r>
            <a:r>
              <a:rPr lang="en-US" dirty="0"/>
              <a:t>: </a:t>
            </a:r>
          </a:p>
          <a:p>
            <a:pPr lvl="1"/>
            <a:r>
              <a:rPr lang="en-US" sz="2800" dirty="0"/>
              <a:t>3 large/medium NEW trees (min. of 2 in front yard)</a:t>
            </a:r>
          </a:p>
          <a:p>
            <a:r>
              <a:rPr lang="en-US" dirty="0"/>
              <a:t>Lots </a:t>
            </a:r>
            <a:r>
              <a:rPr lang="en-US" b="1" dirty="0"/>
              <a:t>4,001 sf – 7,499 sf</a:t>
            </a:r>
            <a:r>
              <a:rPr lang="en-US" dirty="0"/>
              <a:t>:</a:t>
            </a:r>
          </a:p>
          <a:p>
            <a:pPr lvl="1"/>
            <a:r>
              <a:rPr lang="en-US" sz="2800" dirty="0"/>
              <a:t>2 large/medium NEW trees (min. of 1 in front yard)</a:t>
            </a:r>
          </a:p>
          <a:p>
            <a:r>
              <a:rPr lang="en-US" dirty="0"/>
              <a:t>Lots </a:t>
            </a:r>
            <a:r>
              <a:rPr lang="en-US" b="1" dirty="0"/>
              <a:t>4,000 sf or less</a:t>
            </a:r>
            <a:r>
              <a:rPr lang="en-US" dirty="0"/>
              <a:t>:</a:t>
            </a:r>
          </a:p>
          <a:p>
            <a:pPr lvl="1"/>
            <a:r>
              <a:rPr lang="en-US" sz="2800" dirty="0"/>
              <a:t>1 large/medium NEW tree</a:t>
            </a:r>
          </a:p>
        </p:txBody>
      </p:sp>
      <p:pic>
        <p:nvPicPr>
          <p:cNvPr id="6" name="image05.jpg">
            <a:extLst>
              <a:ext uri="{FF2B5EF4-FFF2-40B4-BE49-F238E27FC236}">
                <a16:creationId xmlns:a16="http://schemas.microsoft.com/office/drawing/2014/main" id="{A843F885-79ED-40FB-83BE-02B09D93090E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87382" y="1322881"/>
            <a:ext cx="4995728" cy="4357687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518AB5-630F-4E5A-A1A1-E244CD919119}"/>
              </a:ext>
            </a:extLst>
          </p:cNvPr>
          <p:cNvSpPr txBox="1"/>
          <p:nvPr/>
        </p:nvSpPr>
        <p:spPr>
          <a:xfrm>
            <a:off x="1038751" y="5680568"/>
            <a:ext cx="5294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Residential plan review – Building Inspector inspection</a:t>
            </a:r>
          </a:p>
        </p:txBody>
      </p:sp>
    </p:spTree>
    <p:extLst>
      <p:ext uri="{BB962C8B-B14F-4D97-AF65-F5344CB8AC3E}">
        <p14:creationId xmlns:p14="http://schemas.microsoft.com/office/powerpoint/2010/main" val="120809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F9B907-92BE-468F-AB1E-9BCEB3BC7D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Article X:  Shared Access Development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1F4DEC-85ED-433C-8577-853F775A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18B91-4B66-40C9-B3FB-70033B0922B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A51D3-3C7E-48F8-8C21-D120FEF407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7323" y="1468437"/>
            <a:ext cx="10562648" cy="4613707"/>
          </a:xfrm>
        </p:spPr>
        <p:txBody>
          <a:bodyPr/>
          <a:lstStyle/>
          <a:p>
            <a:r>
              <a:rPr lang="en-US" u="sng" dirty="0"/>
              <a:t>Landscape plan must be approved before a grading permit or private development contract is approved</a:t>
            </a:r>
            <a:r>
              <a:rPr lang="en-US" dirty="0"/>
              <a:t>.</a:t>
            </a:r>
          </a:p>
          <a:p>
            <a:r>
              <a:rPr lang="en-US" dirty="0"/>
              <a:t>Apply 1 tree per 4,000 sf of SAD total area.</a:t>
            </a:r>
          </a:p>
          <a:p>
            <a:r>
              <a:rPr lang="en-US" dirty="0"/>
              <a:t>Landscape area is determined by the number of units:</a:t>
            </a:r>
          </a:p>
          <a:p>
            <a:pPr lvl="1"/>
            <a:r>
              <a:rPr lang="en-US" sz="2400" dirty="0"/>
              <a:t>Up to10 lots must have 10% LA</a:t>
            </a:r>
          </a:p>
          <a:p>
            <a:pPr lvl="1"/>
            <a:r>
              <a:rPr lang="en-US" sz="2400" dirty="0"/>
              <a:t>11-36 lots must have 15% LA</a:t>
            </a:r>
          </a:p>
        </p:txBody>
      </p:sp>
    </p:spTree>
    <p:extLst>
      <p:ext uri="{BB962C8B-B14F-4D97-AF65-F5344CB8AC3E}">
        <p14:creationId xmlns:p14="http://schemas.microsoft.com/office/powerpoint/2010/main" val="2342800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49A1B87BFE2479F957DA8CD2EF941" ma:contentTypeVersion="0" ma:contentTypeDescription="Create a new document." ma:contentTypeScope="" ma:versionID="f0fd4bdeb376ce46559b7ba870cb966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442019-0B64-4B45-8DB8-00110255F0FF}">
  <ds:schemaRefs>
    <ds:schemaRef ds:uri="http://schemas.microsoft.com/office/2006/documentManagement/types"/>
    <ds:schemaRef ds:uri="http://schemas.microsoft.com/office/infopath/2007/PartnerControls"/>
    <ds:schemaRef ds:uri="7d03e134-1d85-42a5-84ce-e654e722138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f1ff444-9043-4f0e-8549-4e5ee0c757af"/>
    <ds:schemaRef ds:uri="http://www.w3.org/XML/1998/namespace"/>
    <ds:schemaRef ds:uri="http://purl.org/dc/dcmitype/"/>
    <ds:schemaRef ds:uri="1cdd8bef-486d-44f6-86dc-374fa44592f1"/>
    <ds:schemaRef ds:uri="ad2eb500-1ce7-4752-80c4-3d5270111d32"/>
  </ds:schemaRefs>
</ds:datastoreItem>
</file>

<file path=customXml/itemProps2.xml><?xml version="1.0" encoding="utf-8"?>
<ds:datastoreItem xmlns:ds="http://schemas.openxmlformats.org/officeDocument/2006/customXml" ds:itemID="{B31226CB-CA2A-4749-B150-81C8E337DB17}"/>
</file>

<file path=customXml/itemProps3.xml><?xml version="1.0" encoding="utf-8"?>
<ds:datastoreItem xmlns:ds="http://schemas.openxmlformats.org/officeDocument/2006/customXml" ds:itemID="{4B5CE104-196E-4498-B264-64DD5F7EBE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7770</TotalTime>
  <Words>3356</Words>
  <Application>Microsoft Office PowerPoint</Application>
  <PresentationFormat>Widescreen</PresentationFormat>
  <Paragraphs>427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Bitter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Baur, Julie</dc:creator>
  <cp:lastModifiedBy>Erwin, Philip</cp:lastModifiedBy>
  <cp:revision>114</cp:revision>
  <cp:lastPrinted>2019-08-15T20:07:05Z</cp:lastPrinted>
  <dcterms:created xsi:type="dcterms:W3CDTF">2019-08-15T19:06:22Z</dcterms:created>
  <dcterms:modified xsi:type="dcterms:W3CDTF">2022-12-22T17:48:11Z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0x0101001CF49A1B87BFE2479F957DA8CD2EF941</vt:lpwstr>
  </property>
</Properties>
</file>