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0"/>
  </p:notesMasterIdLst>
  <p:handoutMasterIdLst>
    <p:handoutMasterId r:id="rId81"/>
  </p:handoutMasterIdLst>
  <p:sldIdLst>
    <p:sldId id="259" r:id="rId5"/>
    <p:sldId id="289" r:id="rId6"/>
    <p:sldId id="290" r:id="rId7"/>
    <p:sldId id="360" r:id="rId8"/>
    <p:sldId id="291" r:id="rId9"/>
    <p:sldId id="292" r:id="rId10"/>
    <p:sldId id="293" r:id="rId11"/>
    <p:sldId id="294" r:id="rId12"/>
    <p:sldId id="295" r:id="rId13"/>
    <p:sldId id="296" r:id="rId14"/>
    <p:sldId id="297" r:id="rId15"/>
    <p:sldId id="299" r:id="rId16"/>
    <p:sldId id="298" r:id="rId17"/>
    <p:sldId id="279" r:id="rId18"/>
    <p:sldId id="300" r:id="rId19"/>
    <p:sldId id="280" r:id="rId20"/>
    <p:sldId id="281" r:id="rId21"/>
    <p:sldId id="301" r:id="rId22"/>
    <p:sldId id="303" r:id="rId23"/>
    <p:sldId id="282"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58" r:id="rId37"/>
    <p:sldId id="361" r:id="rId38"/>
    <p:sldId id="362" r:id="rId39"/>
    <p:sldId id="359" r:id="rId40"/>
    <p:sldId id="316" r:id="rId41"/>
    <p:sldId id="317" r:id="rId42"/>
    <p:sldId id="319" r:id="rId43"/>
    <p:sldId id="320" r:id="rId44"/>
    <p:sldId id="323" r:id="rId45"/>
    <p:sldId id="324"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8" r:id="rId59"/>
    <p:sldId id="339" r:id="rId60"/>
    <p:sldId id="341" r:id="rId61"/>
    <p:sldId id="342" r:id="rId62"/>
    <p:sldId id="340" r:id="rId63"/>
    <p:sldId id="343" r:id="rId64"/>
    <p:sldId id="321" r:id="rId65"/>
    <p:sldId id="344" r:id="rId66"/>
    <p:sldId id="345" r:id="rId67"/>
    <p:sldId id="346" r:id="rId68"/>
    <p:sldId id="347" r:id="rId69"/>
    <p:sldId id="348" r:id="rId70"/>
    <p:sldId id="349" r:id="rId71"/>
    <p:sldId id="350" r:id="rId72"/>
    <p:sldId id="351" r:id="rId73"/>
    <p:sldId id="352" r:id="rId74"/>
    <p:sldId id="353" r:id="rId75"/>
    <p:sldId id="354" r:id="rId76"/>
    <p:sldId id="355" r:id="rId77"/>
    <p:sldId id="356" r:id="rId78"/>
    <p:sldId id="357" r:id="rId79"/>
  </p:sldIdLst>
  <p:sldSz cx="12192000" cy="6858000"/>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555"/>
    <a:srgbClr val="003D85"/>
    <a:srgbClr val="003F8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CC4A4-9CB6-DB77-B0CE-5D8B76D089E8}" v="1485" dt="2022-10-27T23:17:04.360"/>
    <p1510:client id="{A17D5C0A-13E3-3F14-FD4D-E851902F1230}" v="680" dt="2022-10-22T17:23:30.582"/>
    <p1510:client id="{B133EA9E-1B9D-E934-1867-DAA43DBB5EF6}" v="780" dt="2022-10-22T17:57:25.521"/>
    <p1510:client id="{B537E3C7-B087-92C7-5640-4D06BCB1CE48}" v="3352" dt="2022-10-22T19:50:49.578"/>
    <p1510:client id="{DB3055FE-EF81-AA26-5A5E-E159E4FBECD8}" v="1" dt="2022-10-22T17:24:03.902"/>
    <p1510:client id="{EF86DC68-01AA-5BEF-68A1-6F26E90FE556}" v="22" dt="2022-10-24T00:57:56.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F609A6-AFED-4100-A5A3-D399923A1399}"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CB796413-7953-4240-86AF-DE2227060AE2}">
      <dgm:prSet phldrT="[Text]"/>
      <dgm:spPr/>
      <dgm:t>
        <a:bodyPr/>
        <a:lstStyle/>
        <a:p>
          <a:r>
            <a:rPr lang="en-US"/>
            <a:t>Acceptable 100-year Outfall?</a:t>
          </a:r>
        </a:p>
      </dgm:t>
    </dgm:pt>
    <dgm:pt modelId="{9E176A55-8A12-4FF0-B3C8-4654CF3DD20B}" type="parTrans" cxnId="{10F5879C-8319-4DC1-9BA0-0DC7B49D174E}">
      <dgm:prSet/>
      <dgm:spPr/>
      <dgm:t>
        <a:bodyPr/>
        <a:lstStyle/>
        <a:p>
          <a:endParaRPr lang="en-US"/>
        </a:p>
      </dgm:t>
    </dgm:pt>
    <dgm:pt modelId="{7475E246-8C2A-4FBA-8F33-5539240161CE}" type="sibTrans" cxnId="{10F5879C-8319-4DC1-9BA0-0DC7B49D174E}">
      <dgm:prSet/>
      <dgm:spPr/>
      <dgm:t>
        <a:bodyPr/>
        <a:lstStyle/>
        <a:p>
          <a:endParaRPr lang="en-US"/>
        </a:p>
      </dgm:t>
    </dgm:pt>
    <dgm:pt modelId="{0827AE72-FE21-432A-BA71-178EEDFE2544}">
      <dgm:prSet phldrT="[Text]"/>
      <dgm:spPr/>
      <dgm:t>
        <a:bodyPr/>
        <a:lstStyle/>
        <a:p>
          <a:r>
            <a:rPr lang="en-US"/>
            <a:t>Yes</a:t>
          </a:r>
        </a:p>
      </dgm:t>
    </dgm:pt>
    <dgm:pt modelId="{3931D929-D372-481D-9F30-DC96710BC7F0}" type="parTrans" cxnId="{96863A24-857F-4844-AD4E-4714C1897F8E}">
      <dgm:prSet/>
      <dgm:spPr/>
      <dgm:t>
        <a:bodyPr/>
        <a:lstStyle/>
        <a:p>
          <a:endParaRPr lang="en-US"/>
        </a:p>
      </dgm:t>
    </dgm:pt>
    <dgm:pt modelId="{B97DFEE8-8034-4CE0-98B9-09C6ECC205C1}" type="sibTrans" cxnId="{96863A24-857F-4844-AD4E-4714C1897F8E}">
      <dgm:prSet/>
      <dgm:spPr/>
      <dgm:t>
        <a:bodyPr/>
        <a:lstStyle/>
        <a:p>
          <a:endParaRPr lang="en-US"/>
        </a:p>
      </dgm:t>
    </dgm:pt>
    <dgm:pt modelId="{8D222845-63CB-43A7-BAC4-35050112AE2A}">
      <dgm:prSet phldrT="[Text]"/>
      <dgm:spPr/>
      <dgm:t>
        <a:bodyPr/>
        <a:lstStyle/>
        <a:p>
          <a:r>
            <a:rPr lang="en-US" b="1">
              <a:solidFill>
                <a:srgbClr val="FF0000"/>
              </a:solidFill>
            </a:rPr>
            <a:t>No</a:t>
          </a:r>
        </a:p>
      </dgm:t>
    </dgm:pt>
    <dgm:pt modelId="{969FD6AC-8812-4127-8B92-BFF62A163CBC}" type="parTrans" cxnId="{6DA7E2DF-03F3-4DB0-989C-B50AC62384C6}">
      <dgm:prSet/>
      <dgm:spPr/>
      <dgm:t>
        <a:bodyPr/>
        <a:lstStyle/>
        <a:p>
          <a:endParaRPr lang="en-US"/>
        </a:p>
      </dgm:t>
    </dgm:pt>
    <dgm:pt modelId="{048095C5-779A-4013-9E60-21944271908B}" type="sibTrans" cxnId="{6DA7E2DF-03F3-4DB0-989C-B50AC62384C6}">
      <dgm:prSet/>
      <dgm:spPr/>
      <dgm:t>
        <a:bodyPr/>
        <a:lstStyle/>
        <a:p>
          <a:endParaRPr lang="en-US"/>
        </a:p>
      </dgm:t>
    </dgm:pt>
    <dgm:pt modelId="{FBBD9A0C-D06F-4183-90DD-E5CEAF3353F4}">
      <dgm:prSet phldrT="[Text]"/>
      <dgm:spPr/>
      <dgm:t>
        <a:bodyPr/>
        <a:lstStyle/>
        <a:p>
          <a:r>
            <a:rPr lang="en-US"/>
            <a:t>Detention Not Required</a:t>
          </a:r>
        </a:p>
      </dgm:t>
    </dgm:pt>
    <dgm:pt modelId="{5D057AC3-99CB-4091-9110-1D93929D5ED5}" type="parTrans" cxnId="{D9B13CB1-305E-4102-936C-0273ADFFB718}">
      <dgm:prSet/>
      <dgm:spPr/>
      <dgm:t>
        <a:bodyPr/>
        <a:lstStyle/>
        <a:p>
          <a:endParaRPr lang="en-US"/>
        </a:p>
      </dgm:t>
    </dgm:pt>
    <dgm:pt modelId="{8E7CF3BB-2166-410B-B396-3D2B56EB7345}" type="sibTrans" cxnId="{D9B13CB1-305E-4102-936C-0273ADFFB718}">
      <dgm:prSet/>
      <dgm:spPr/>
      <dgm:t>
        <a:bodyPr/>
        <a:lstStyle/>
        <a:p>
          <a:endParaRPr lang="en-US"/>
        </a:p>
      </dgm:t>
    </dgm:pt>
    <dgm:pt modelId="{0A23F440-546B-4215-9207-AD0C7E9D3445}">
      <dgm:prSet phldrT="[Text]"/>
      <dgm:spPr/>
      <dgm:t>
        <a:bodyPr/>
        <a:lstStyle/>
        <a:p>
          <a:r>
            <a:rPr lang="en-US"/>
            <a:t>Detention is Required</a:t>
          </a:r>
        </a:p>
      </dgm:t>
    </dgm:pt>
    <dgm:pt modelId="{ABBE2612-37A9-4EAB-9A28-B5460A72FE64}" type="parTrans" cxnId="{5A004166-D75F-457F-9CE5-43DEF73EC803}">
      <dgm:prSet/>
      <dgm:spPr/>
      <dgm:t>
        <a:bodyPr/>
        <a:lstStyle/>
        <a:p>
          <a:endParaRPr lang="en-US"/>
        </a:p>
      </dgm:t>
    </dgm:pt>
    <dgm:pt modelId="{30532AA0-0A18-475E-BE61-0F23A967298A}" type="sibTrans" cxnId="{5A004166-D75F-457F-9CE5-43DEF73EC803}">
      <dgm:prSet/>
      <dgm:spPr/>
      <dgm:t>
        <a:bodyPr/>
        <a:lstStyle/>
        <a:p>
          <a:endParaRPr lang="en-US"/>
        </a:p>
      </dgm:t>
    </dgm:pt>
    <dgm:pt modelId="{3B39B160-5E22-46D9-BF44-6FEC2848C6D5}" type="pres">
      <dgm:prSet presAssocID="{45F609A6-AFED-4100-A5A3-D399923A1399}" presName="hierChild1" presStyleCnt="0">
        <dgm:presLayoutVars>
          <dgm:orgChart val="1"/>
          <dgm:chPref val="1"/>
          <dgm:dir/>
          <dgm:animOne val="branch"/>
          <dgm:animLvl val="lvl"/>
          <dgm:resizeHandles/>
        </dgm:presLayoutVars>
      </dgm:prSet>
      <dgm:spPr/>
    </dgm:pt>
    <dgm:pt modelId="{C96E8AE8-1EE2-4BB7-8E3C-39E9B69A2525}" type="pres">
      <dgm:prSet presAssocID="{CB796413-7953-4240-86AF-DE2227060AE2}" presName="hierRoot1" presStyleCnt="0">
        <dgm:presLayoutVars>
          <dgm:hierBranch val="init"/>
        </dgm:presLayoutVars>
      </dgm:prSet>
      <dgm:spPr/>
    </dgm:pt>
    <dgm:pt modelId="{857788BD-7069-462D-ACE6-F5BFAB1B5DE1}" type="pres">
      <dgm:prSet presAssocID="{CB796413-7953-4240-86AF-DE2227060AE2}" presName="rootComposite1" presStyleCnt="0"/>
      <dgm:spPr/>
    </dgm:pt>
    <dgm:pt modelId="{24D8A15C-A505-4FD7-B0F7-005424435604}" type="pres">
      <dgm:prSet presAssocID="{CB796413-7953-4240-86AF-DE2227060AE2}" presName="rootText1" presStyleLbl="node0" presStyleIdx="0" presStyleCnt="1" custLinFactNeighborY="2433">
        <dgm:presLayoutVars>
          <dgm:chPref val="3"/>
        </dgm:presLayoutVars>
      </dgm:prSet>
      <dgm:spPr/>
    </dgm:pt>
    <dgm:pt modelId="{307CEBE1-7BA8-4E42-B24C-6EB53E60021A}" type="pres">
      <dgm:prSet presAssocID="{CB796413-7953-4240-86AF-DE2227060AE2}" presName="rootConnector1" presStyleLbl="node1" presStyleIdx="0" presStyleCnt="0"/>
      <dgm:spPr/>
    </dgm:pt>
    <dgm:pt modelId="{4D1D60A9-0977-42DB-A458-1AAA7AB18640}" type="pres">
      <dgm:prSet presAssocID="{CB796413-7953-4240-86AF-DE2227060AE2}" presName="hierChild2" presStyleCnt="0"/>
      <dgm:spPr/>
    </dgm:pt>
    <dgm:pt modelId="{35500E1B-7442-4A81-8AD9-8977A0CB6AE1}" type="pres">
      <dgm:prSet presAssocID="{3931D929-D372-481D-9F30-DC96710BC7F0}" presName="Name37" presStyleLbl="parChTrans1D2" presStyleIdx="0" presStyleCnt="2"/>
      <dgm:spPr/>
    </dgm:pt>
    <dgm:pt modelId="{2C193147-7EE8-4234-869F-978EF4526FA4}" type="pres">
      <dgm:prSet presAssocID="{0827AE72-FE21-432A-BA71-178EEDFE2544}" presName="hierRoot2" presStyleCnt="0">
        <dgm:presLayoutVars>
          <dgm:hierBranch val="init"/>
        </dgm:presLayoutVars>
      </dgm:prSet>
      <dgm:spPr/>
    </dgm:pt>
    <dgm:pt modelId="{C1D77B3E-ABCC-42A9-B2AC-2C2EB15996BE}" type="pres">
      <dgm:prSet presAssocID="{0827AE72-FE21-432A-BA71-178EEDFE2544}" presName="rootComposite" presStyleCnt="0"/>
      <dgm:spPr/>
    </dgm:pt>
    <dgm:pt modelId="{2B311810-DA38-4F15-B86C-535DFCB8CE1C}" type="pres">
      <dgm:prSet presAssocID="{0827AE72-FE21-432A-BA71-178EEDFE2544}" presName="rootText" presStyleLbl="node2" presStyleIdx="0" presStyleCnt="2">
        <dgm:presLayoutVars>
          <dgm:chPref val="3"/>
        </dgm:presLayoutVars>
      </dgm:prSet>
      <dgm:spPr/>
    </dgm:pt>
    <dgm:pt modelId="{E81FDC08-6779-49DA-A80A-339AA41B5B85}" type="pres">
      <dgm:prSet presAssocID="{0827AE72-FE21-432A-BA71-178EEDFE2544}" presName="rootConnector" presStyleLbl="node2" presStyleIdx="0" presStyleCnt="2"/>
      <dgm:spPr/>
    </dgm:pt>
    <dgm:pt modelId="{F861DFD3-9AE3-46BC-9BA8-BA5D5B633522}" type="pres">
      <dgm:prSet presAssocID="{0827AE72-FE21-432A-BA71-178EEDFE2544}" presName="hierChild4" presStyleCnt="0"/>
      <dgm:spPr/>
    </dgm:pt>
    <dgm:pt modelId="{582E5885-E82C-4B15-BC33-805AD284CB8D}" type="pres">
      <dgm:prSet presAssocID="{5D057AC3-99CB-4091-9110-1D93929D5ED5}" presName="Name37" presStyleLbl="parChTrans1D3" presStyleIdx="0" presStyleCnt="2"/>
      <dgm:spPr/>
    </dgm:pt>
    <dgm:pt modelId="{0797EB23-988A-4786-801D-EB1085198C89}" type="pres">
      <dgm:prSet presAssocID="{FBBD9A0C-D06F-4183-90DD-E5CEAF3353F4}" presName="hierRoot2" presStyleCnt="0">
        <dgm:presLayoutVars>
          <dgm:hierBranch val="init"/>
        </dgm:presLayoutVars>
      </dgm:prSet>
      <dgm:spPr/>
    </dgm:pt>
    <dgm:pt modelId="{597B2A4A-6A2D-4E86-961D-40695BDE1C01}" type="pres">
      <dgm:prSet presAssocID="{FBBD9A0C-D06F-4183-90DD-E5CEAF3353F4}" presName="rootComposite" presStyleCnt="0"/>
      <dgm:spPr/>
    </dgm:pt>
    <dgm:pt modelId="{A6999745-D375-49D5-8137-3EC59D2750CB}" type="pres">
      <dgm:prSet presAssocID="{FBBD9A0C-D06F-4183-90DD-E5CEAF3353F4}" presName="rootText" presStyleLbl="node3" presStyleIdx="0" presStyleCnt="2">
        <dgm:presLayoutVars>
          <dgm:chPref val="3"/>
        </dgm:presLayoutVars>
      </dgm:prSet>
      <dgm:spPr/>
    </dgm:pt>
    <dgm:pt modelId="{08A6217D-541E-4B7A-BB90-54C388634D1C}" type="pres">
      <dgm:prSet presAssocID="{FBBD9A0C-D06F-4183-90DD-E5CEAF3353F4}" presName="rootConnector" presStyleLbl="node3" presStyleIdx="0" presStyleCnt="2"/>
      <dgm:spPr/>
    </dgm:pt>
    <dgm:pt modelId="{11907EC7-FA01-48EA-8894-CFCE7EEF0120}" type="pres">
      <dgm:prSet presAssocID="{FBBD9A0C-D06F-4183-90DD-E5CEAF3353F4}" presName="hierChild4" presStyleCnt="0"/>
      <dgm:spPr/>
    </dgm:pt>
    <dgm:pt modelId="{102905E8-BB6F-415B-92B3-CF3E7F9CE6C4}" type="pres">
      <dgm:prSet presAssocID="{FBBD9A0C-D06F-4183-90DD-E5CEAF3353F4}" presName="hierChild5" presStyleCnt="0"/>
      <dgm:spPr/>
    </dgm:pt>
    <dgm:pt modelId="{7F2FF8EA-60FA-4033-9ED2-2974A2EE6655}" type="pres">
      <dgm:prSet presAssocID="{0827AE72-FE21-432A-BA71-178EEDFE2544}" presName="hierChild5" presStyleCnt="0"/>
      <dgm:spPr/>
    </dgm:pt>
    <dgm:pt modelId="{EF7E6E5A-F28F-4CF0-92CA-C6A88CC536A9}" type="pres">
      <dgm:prSet presAssocID="{969FD6AC-8812-4127-8B92-BFF62A163CBC}" presName="Name37" presStyleLbl="parChTrans1D2" presStyleIdx="1" presStyleCnt="2"/>
      <dgm:spPr/>
    </dgm:pt>
    <dgm:pt modelId="{D69F45B5-0554-49E6-AFED-E3A1450A57E7}" type="pres">
      <dgm:prSet presAssocID="{8D222845-63CB-43A7-BAC4-35050112AE2A}" presName="hierRoot2" presStyleCnt="0">
        <dgm:presLayoutVars>
          <dgm:hierBranch val="init"/>
        </dgm:presLayoutVars>
      </dgm:prSet>
      <dgm:spPr/>
    </dgm:pt>
    <dgm:pt modelId="{AFF80FBA-33E7-438B-B5DA-76B9269FAF69}" type="pres">
      <dgm:prSet presAssocID="{8D222845-63CB-43A7-BAC4-35050112AE2A}" presName="rootComposite" presStyleCnt="0"/>
      <dgm:spPr/>
    </dgm:pt>
    <dgm:pt modelId="{F5C284EA-5375-4540-A6FD-E0AED931DEC0}" type="pres">
      <dgm:prSet presAssocID="{8D222845-63CB-43A7-BAC4-35050112AE2A}" presName="rootText" presStyleLbl="node2" presStyleIdx="1" presStyleCnt="2">
        <dgm:presLayoutVars>
          <dgm:chPref val="3"/>
        </dgm:presLayoutVars>
      </dgm:prSet>
      <dgm:spPr/>
    </dgm:pt>
    <dgm:pt modelId="{DCA230D2-0101-41E9-BB01-6C0BA1D4F806}" type="pres">
      <dgm:prSet presAssocID="{8D222845-63CB-43A7-BAC4-35050112AE2A}" presName="rootConnector" presStyleLbl="node2" presStyleIdx="1" presStyleCnt="2"/>
      <dgm:spPr/>
    </dgm:pt>
    <dgm:pt modelId="{9FE014FE-5319-44A6-87C4-739C8207F35F}" type="pres">
      <dgm:prSet presAssocID="{8D222845-63CB-43A7-BAC4-35050112AE2A}" presName="hierChild4" presStyleCnt="0"/>
      <dgm:spPr/>
    </dgm:pt>
    <dgm:pt modelId="{D9732230-E7C6-46CE-863D-C8CB333114C9}" type="pres">
      <dgm:prSet presAssocID="{ABBE2612-37A9-4EAB-9A28-B5460A72FE64}" presName="Name37" presStyleLbl="parChTrans1D3" presStyleIdx="1" presStyleCnt="2"/>
      <dgm:spPr/>
    </dgm:pt>
    <dgm:pt modelId="{52CFA97C-CCD4-4AB5-810B-073B85698036}" type="pres">
      <dgm:prSet presAssocID="{0A23F440-546B-4215-9207-AD0C7E9D3445}" presName="hierRoot2" presStyleCnt="0">
        <dgm:presLayoutVars>
          <dgm:hierBranch val="init"/>
        </dgm:presLayoutVars>
      </dgm:prSet>
      <dgm:spPr/>
    </dgm:pt>
    <dgm:pt modelId="{8523B9F5-3E08-474C-A1FB-F936125C96B5}" type="pres">
      <dgm:prSet presAssocID="{0A23F440-546B-4215-9207-AD0C7E9D3445}" presName="rootComposite" presStyleCnt="0"/>
      <dgm:spPr/>
    </dgm:pt>
    <dgm:pt modelId="{7A8E7DD7-DB4E-4B4A-9717-807BFD7475D0}" type="pres">
      <dgm:prSet presAssocID="{0A23F440-546B-4215-9207-AD0C7E9D3445}" presName="rootText" presStyleLbl="node3" presStyleIdx="1" presStyleCnt="2">
        <dgm:presLayoutVars>
          <dgm:chPref val="3"/>
        </dgm:presLayoutVars>
      </dgm:prSet>
      <dgm:spPr/>
    </dgm:pt>
    <dgm:pt modelId="{EBC57D59-2B0F-4C93-9B07-8507FEBE82CC}" type="pres">
      <dgm:prSet presAssocID="{0A23F440-546B-4215-9207-AD0C7E9D3445}" presName="rootConnector" presStyleLbl="node3" presStyleIdx="1" presStyleCnt="2"/>
      <dgm:spPr/>
    </dgm:pt>
    <dgm:pt modelId="{285C9514-918E-464F-AF50-D0FB82164502}" type="pres">
      <dgm:prSet presAssocID="{0A23F440-546B-4215-9207-AD0C7E9D3445}" presName="hierChild4" presStyleCnt="0"/>
      <dgm:spPr/>
    </dgm:pt>
    <dgm:pt modelId="{94D6963D-AE93-4D13-A1F1-215C1D2244E6}" type="pres">
      <dgm:prSet presAssocID="{0A23F440-546B-4215-9207-AD0C7E9D3445}" presName="hierChild5" presStyleCnt="0"/>
      <dgm:spPr/>
    </dgm:pt>
    <dgm:pt modelId="{9B3CEEB1-9209-4367-A757-2BDCF7E98513}" type="pres">
      <dgm:prSet presAssocID="{8D222845-63CB-43A7-BAC4-35050112AE2A}" presName="hierChild5" presStyleCnt="0"/>
      <dgm:spPr/>
    </dgm:pt>
    <dgm:pt modelId="{14728825-F8F1-47C1-87C7-501E687FE4D3}" type="pres">
      <dgm:prSet presAssocID="{CB796413-7953-4240-86AF-DE2227060AE2}" presName="hierChild3" presStyleCnt="0"/>
      <dgm:spPr/>
    </dgm:pt>
  </dgm:ptLst>
  <dgm:cxnLst>
    <dgm:cxn modelId="{ACFF9505-0C86-4750-A60E-4E37B19C8BAA}" type="presOf" srcId="{CB796413-7953-4240-86AF-DE2227060AE2}" destId="{24D8A15C-A505-4FD7-B0F7-005424435604}" srcOrd="0" destOrd="0" presId="urn:microsoft.com/office/officeart/2005/8/layout/orgChart1"/>
    <dgm:cxn modelId="{96863A24-857F-4844-AD4E-4714C1897F8E}" srcId="{CB796413-7953-4240-86AF-DE2227060AE2}" destId="{0827AE72-FE21-432A-BA71-178EEDFE2544}" srcOrd="0" destOrd="0" parTransId="{3931D929-D372-481D-9F30-DC96710BC7F0}" sibTransId="{B97DFEE8-8034-4CE0-98B9-09C6ECC205C1}"/>
    <dgm:cxn modelId="{5A004166-D75F-457F-9CE5-43DEF73EC803}" srcId="{8D222845-63CB-43A7-BAC4-35050112AE2A}" destId="{0A23F440-546B-4215-9207-AD0C7E9D3445}" srcOrd="0" destOrd="0" parTransId="{ABBE2612-37A9-4EAB-9A28-B5460A72FE64}" sibTransId="{30532AA0-0A18-475E-BE61-0F23A967298A}"/>
    <dgm:cxn modelId="{0887CF6A-92A6-469A-B817-AA118FEE4A85}" type="presOf" srcId="{5D057AC3-99CB-4091-9110-1D93929D5ED5}" destId="{582E5885-E82C-4B15-BC33-805AD284CB8D}" srcOrd="0" destOrd="0" presId="urn:microsoft.com/office/officeart/2005/8/layout/orgChart1"/>
    <dgm:cxn modelId="{DAB3AF4B-D674-41F0-9534-345F1E4C558A}" type="presOf" srcId="{3931D929-D372-481D-9F30-DC96710BC7F0}" destId="{35500E1B-7442-4A81-8AD9-8977A0CB6AE1}" srcOrd="0" destOrd="0" presId="urn:microsoft.com/office/officeart/2005/8/layout/orgChart1"/>
    <dgm:cxn modelId="{4237EF6D-5426-4D87-9D7F-CF0872110955}" type="presOf" srcId="{8D222845-63CB-43A7-BAC4-35050112AE2A}" destId="{F5C284EA-5375-4540-A6FD-E0AED931DEC0}" srcOrd="0" destOrd="0" presId="urn:microsoft.com/office/officeart/2005/8/layout/orgChart1"/>
    <dgm:cxn modelId="{9641BD6E-8DE4-48F1-9731-3D522CAFF29D}" type="presOf" srcId="{FBBD9A0C-D06F-4183-90DD-E5CEAF3353F4}" destId="{08A6217D-541E-4B7A-BB90-54C388634D1C}" srcOrd="1" destOrd="0" presId="urn:microsoft.com/office/officeart/2005/8/layout/orgChart1"/>
    <dgm:cxn modelId="{FAC08055-4185-475F-A72D-5D0BB6B631B6}" type="presOf" srcId="{8D222845-63CB-43A7-BAC4-35050112AE2A}" destId="{DCA230D2-0101-41E9-BB01-6C0BA1D4F806}" srcOrd="1" destOrd="0" presId="urn:microsoft.com/office/officeart/2005/8/layout/orgChart1"/>
    <dgm:cxn modelId="{628AB156-7042-4181-91F5-F9E2A3B8E827}" type="presOf" srcId="{0A23F440-546B-4215-9207-AD0C7E9D3445}" destId="{7A8E7DD7-DB4E-4B4A-9717-807BFD7475D0}" srcOrd="0" destOrd="0" presId="urn:microsoft.com/office/officeart/2005/8/layout/orgChart1"/>
    <dgm:cxn modelId="{6E5A9E58-08CF-49F5-BF3F-1FE5462A4C2D}" type="presOf" srcId="{969FD6AC-8812-4127-8B92-BFF62A163CBC}" destId="{EF7E6E5A-F28F-4CF0-92CA-C6A88CC536A9}" srcOrd="0" destOrd="0" presId="urn:microsoft.com/office/officeart/2005/8/layout/orgChart1"/>
    <dgm:cxn modelId="{10F5879C-8319-4DC1-9BA0-0DC7B49D174E}" srcId="{45F609A6-AFED-4100-A5A3-D399923A1399}" destId="{CB796413-7953-4240-86AF-DE2227060AE2}" srcOrd="0" destOrd="0" parTransId="{9E176A55-8A12-4FF0-B3C8-4654CF3DD20B}" sibTransId="{7475E246-8C2A-4FBA-8F33-5539240161CE}"/>
    <dgm:cxn modelId="{2D7A20A4-6955-4B3B-B446-19D0BCBD7692}" type="presOf" srcId="{FBBD9A0C-D06F-4183-90DD-E5CEAF3353F4}" destId="{A6999745-D375-49D5-8137-3EC59D2750CB}" srcOrd="0" destOrd="0" presId="urn:microsoft.com/office/officeart/2005/8/layout/orgChart1"/>
    <dgm:cxn modelId="{D86E83A4-613F-453D-AD7F-95E5ECC4AFE1}" type="presOf" srcId="{45F609A6-AFED-4100-A5A3-D399923A1399}" destId="{3B39B160-5E22-46D9-BF44-6FEC2848C6D5}" srcOrd="0" destOrd="0" presId="urn:microsoft.com/office/officeart/2005/8/layout/orgChart1"/>
    <dgm:cxn modelId="{D9B13CB1-305E-4102-936C-0273ADFFB718}" srcId="{0827AE72-FE21-432A-BA71-178EEDFE2544}" destId="{FBBD9A0C-D06F-4183-90DD-E5CEAF3353F4}" srcOrd="0" destOrd="0" parTransId="{5D057AC3-99CB-4091-9110-1D93929D5ED5}" sibTransId="{8E7CF3BB-2166-410B-B396-3D2B56EB7345}"/>
    <dgm:cxn modelId="{0D35EDBC-B02C-4F9F-A318-7D50AC32A36F}" type="presOf" srcId="{CB796413-7953-4240-86AF-DE2227060AE2}" destId="{307CEBE1-7BA8-4E42-B24C-6EB53E60021A}" srcOrd="1" destOrd="0" presId="urn:microsoft.com/office/officeart/2005/8/layout/orgChart1"/>
    <dgm:cxn modelId="{F6A08DD2-BC87-4A6C-8E25-72604EB084B4}" type="presOf" srcId="{ABBE2612-37A9-4EAB-9A28-B5460A72FE64}" destId="{D9732230-E7C6-46CE-863D-C8CB333114C9}" srcOrd="0" destOrd="0" presId="urn:microsoft.com/office/officeart/2005/8/layout/orgChart1"/>
    <dgm:cxn modelId="{2E2CE1D6-6BC2-449C-A65F-F139DDF2AA22}" type="presOf" srcId="{0827AE72-FE21-432A-BA71-178EEDFE2544}" destId="{2B311810-DA38-4F15-B86C-535DFCB8CE1C}" srcOrd="0" destOrd="0" presId="urn:microsoft.com/office/officeart/2005/8/layout/orgChart1"/>
    <dgm:cxn modelId="{6DA7E2DF-03F3-4DB0-989C-B50AC62384C6}" srcId="{CB796413-7953-4240-86AF-DE2227060AE2}" destId="{8D222845-63CB-43A7-BAC4-35050112AE2A}" srcOrd="1" destOrd="0" parTransId="{969FD6AC-8812-4127-8B92-BFF62A163CBC}" sibTransId="{048095C5-779A-4013-9E60-21944271908B}"/>
    <dgm:cxn modelId="{54DA1EF1-11AF-402E-AE8E-DC466038A8CD}" type="presOf" srcId="{0A23F440-546B-4215-9207-AD0C7E9D3445}" destId="{EBC57D59-2B0F-4C93-9B07-8507FEBE82CC}" srcOrd="1" destOrd="0" presId="urn:microsoft.com/office/officeart/2005/8/layout/orgChart1"/>
    <dgm:cxn modelId="{E14807F7-1003-4826-A687-13CF1638E778}" type="presOf" srcId="{0827AE72-FE21-432A-BA71-178EEDFE2544}" destId="{E81FDC08-6779-49DA-A80A-339AA41B5B85}" srcOrd="1" destOrd="0" presId="urn:microsoft.com/office/officeart/2005/8/layout/orgChart1"/>
    <dgm:cxn modelId="{29998941-897B-4305-A591-376B632E7123}" type="presParOf" srcId="{3B39B160-5E22-46D9-BF44-6FEC2848C6D5}" destId="{C96E8AE8-1EE2-4BB7-8E3C-39E9B69A2525}" srcOrd="0" destOrd="0" presId="urn:microsoft.com/office/officeart/2005/8/layout/orgChart1"/>
    <dgm:cxn modelId="{91DE30E1-1EF4-4412-ABE8-6DDD148B03DF}" type="presParOf" srcId="{C96E8AE8-1EE2-4BB7-8E3C-39E9B69A2525}" destId="{857788BD-7069-462D-ACE6-F5BFAB1B5DE1}" srcOrd="0" destOrd="0" presId="urn:microsoft.com/office/officeart/2005/8/layout/orgChart1"/>
    <dgm:cxn modelId="{6A65D552-7F92-4600-B6EB-311B2ED317C4}" type="presParOf" srcId="{857788BD-7069-462D-ACE6-F5BFAB1B5DE1}" destId="{24D8A15C-A505-4FD7-B0F7-005424435604}" srcOrd="0" destOrd="0" presId="urn:microsoft.com/office/officeart/2005/8/layout/orgChart1"/>
    <dgm:cxn modelId="{5FDA2303-2F81-43BB-AAD3-A330275B5327}" type="presParOf" srcId="{857788BD-7069-462D-ACE6-F5BFAB1B5DE1}" destId="{307CEBE1-7BA8-4E42-B24C-6EB53E60021A}" srcOrd="1" destOrd="0" presId="urn:microsoft.com/office/officeart/2005/8/layout/orgChart1"/>
    <dgm:cxn modelId="{8BDF7691-6AD7-4766-BFC5-7132B256C44B}" type="presParOf" srcId="{C96E8AE8-1EE2-4BB7-8E3C-39E9B69A2525}" destId="{4D1D60A9-0977-42DB-A458-1AAA7AB18640}" srcOrd="1" destOrd="0" presId="urn:microsoft.com/office/officeart/2005/8/layout/orgChart1"/>
    <dgm:cxn modelId="{5DAAC14C-A0E7-494A-870F-268B4A8378EE}" type="presParOf" srcId="{4D1D60A9-0977-42DB-A458-1AAA7AB18640}" destId="{35500E1B-7442-4A81-8AD9-8977A0CB6AE1}" srcOrd="0" destOrd="0" presId="urn:microsoft.com/office/officeart/2005/8/layout/orgChart1"/>
    <dgm:cxn modelId="{86C52035-D629-4DC4-BA7E-BC15F3790BB1}" type="presParOf" srcId="{4D1D60A9-0977-42DB-A458-1AAA7AB18640}" destId="{2C193147-7EE8-4234-869F-978EF4526FA4}" srcOrd="1" destOrd="0" presId="urn:microsoft.com/office/officeart/2005/8/layout/orgChart1"/>
    <dgm:cxn modelId="{F999C2F7-B6D5-453D-8773-DC6B4EC0CE4E}" type="presParOf" srcId="{2C193147-7EE8-4234-869F-978EF4526FA4}" destId="{C1D77B3E-ABCC-42A9-B2AC-2C2EB15996BE}" srcOrd="0" destOrd="0" presId="urn:microsoft.com/office/officeart/2005/8/layout/orgChart1"/>
    <dgm:cxn modelId="{E5648627-B76C-4A95-B2C1-622F0A44571D}" type="presParOf" srcId="{C1D77B3E-ABCC-42A9-B2AC-2C2EB15996BE}" destId="{2B311810-DA38-4F15-B86C-535DFCB8CE1C}" srcOrd="0" destOrd="0" presId="urn:microsoft.com/office/officeart/2005/8/layout/orgChart1"/>
    <dgm:cxn modelId="{AE5E60D5-3411-4BF8-823F-E35036414B23}" type="presParOf" srcId="{C1D77B3E-ABCC-42A9-B2AC-2C2EB15996BE}" destId="{E81FDC08-6779-49DA-A80A-339AA41B5B85}" srcOrd="1" destOrd="0" presId="urn:microsoft.com/office/officeart/2005/8/layout/orgChart1"/>
    <dgm:cxn modelId="{3B0B473A-6789-4E1F-B7F2-D1D01D38E568}" type="presParOf" srcId="{2C193147-7EE8-4234-869F-978EF4526FA4}" destId="{F861DFD3-9AE3-46BC-9BA8-BA5D5B633522}" srcOrd="1" destOrd="0" presId="urn:microsoft.com/office/officeart/2005/8/layout/orgChart1"/>
    <dgm:cxn modelId="{2B9363BE-968D-4162-B3B5-CA5A0F83C39A}" type="presParOf" srcId="{F861DFD3-9AE3-46BC-9BA8-BA5D5B633522}" destId="{582E5885-E82C-4B15-BC33-805AD284CB8D}" srcOrd="0" destOrd="0" presId="urn:microsoft.com/office/officeart/2005/8/layout/orgChart1"/>
    <dgm:cxn modelId="{625F669A-A46D-429E-A685-9995409DC54E}" type="presParOf" srcId="{F861DFD3-9AE3-46BC-9BA8-BA5D5B633522}" destId="{0797EB23-988A-4786-801D-EB1085198C89}" srcOrd="1" destOrd="0" presId="urn:microsoft.com/office/officeart/2005/8/layout/orgChart1"/>
    <dgm:cxn modelId="{2E4528E8-1838-4A61-B614-694CF88CED3C}" type="presParOf" srcId="{0797EB23-988A-4786-801D-EB1085198C89}" destId="{597B2A4A-6A2D-4E86-961D-40695BDE1C01}" srcOrd="0" destOrd="0" presId="urn:microsoft.com/office/officeart/2005/8/layout/orgChart1"/>
    <dgm:cxn modelId="{E46BEFD8-8B00-4572-AA01-208192E82DCF}" type="presParOf" srcId="{597B2A4A-6A2D-4E86-961D-40695BDE1C01}" destId="{A6999745-D375-49D5-8137-3EC59D2750CB}" srcOrd="0" destOrd="0" presId="urn:microsoft.com/office/officeart/2005/8/layout/orgChart1"/>
    <dgm:cxn modelId="{8611E740-1B5D-4D22-BF0F-3563CDAA5369}" type="presParOf" srcId="{597B2A4A-6A2D-4E86-961D-40695BDE1C01}" destId="{08A6217D-541E-4B7A-BB90-54C388634D1C}" srcOrd="1" destOrd="0" presId="urn:microsoft.com/office/officeart/2005/8/layout/orgChart1"/>
    <dgm:cxn modelId="{69F490A0-6CD9-4D34-8002-2ED07F11FDEE}" type="presParOf" srcId="{0797EB23-988A-4786-801D-EB1085198C89}" destId="{11907EC7-FA01-48EA-8894-CFCE7EEF0120}" srcOrd="1" destOrd="0" presId="urn:microsoft.com/office/officeart/2005/8/layout/orgChart1"/>
    <dgm:cxn modelId="{EE76541F-AE96-4B04-94F7-7AA3EC28E531}" type="presParOf" srcId="{0797EB23-988A-4786-801D-EB1085198C89}" destId="{102905E8-BB6F-415B-92B3-CF3E7F9CE6C4}" srcOrd="2" destOrd="0" presId="urn:microsoft.com/office/officeart/2005/8/layout/orgChart1"/>
    <dgm:cxn modelId="{4200F9F4-2572-4D93-8190-D5481AAF5F1A}" type="presParOf" srcId="{2C193147-7EE8-4234-869F-978EF4526FA4}" destId="{7F2FF8EA-60FA-4033-9ED2-2974A2EE6655}" srcOrd="2" destOrd="0" presId="urn:microsoft.com/office/officeart/2005/8/layout/orgChart1"/>
    <dgm:cxn modelId="{378E3165-AB47-4970-AC0E-6154CB7CA581}" type="presParOf" srcId="{4D1D60A9-0977-42DB-A458-1AAA7AB18640}" destId="{EF7E6E5A-F28F-4CF0-92CA-C6A88CC536A9}" srcOrd="2" destOrd="0" presId="urn:microsoft.com/office/officeart/2005/8/layout/orgChart1"/>
    <dgm:cxn modelId="{3F5069FC-574B-423C-9DDC-D5C2F40BB867}" type="presParOf" srcId="{4D1D60A9-0977-42DB-A458-1AAA7AB18640}" destId="{D69F45B5-0554-49E6-AFED-E3A1450A57E7}" srcOrd="3" destOrd="0" presId="urn:microsoft.com/office/officeart/2005/8/layout/orgChart1"/>
    <dgm:cxn modelId="{5CF01383-81A5-442F-9FF2-612FE81114E1}" type="presParOf" srcId="{D69F45B5-0554-49E6-AFED-E3A1450A57E7}" destId="{AFF80FBA-33E7-438B-B5DA-76B9269FAF69}" srcOrd="0" destOrd="0" presId="urn:microsoft.com/office/officeart/2005/8/layout/orgChart1"/>
    <dgm:cxn modelId="{F4AE0497-A0EF-4ACC-AB43-0D1C9B1ED971}" type="presParOf" srcId="{AFF80FBA-33E7-438B-B5DA-76B9269FAF69}" destId="{F5C284EA-5375-4540-A6FD-E0AED931DEC0}" srcOrd="0" destOrd="0" presId="urn:microsoft.com/office/officeart/2005/8/layout/orgChart1"/>
    <dgm:cxn modelId="{DF6452F1-0881-4B0D-A919-E246FA0359A7}" type="presParOf" srcId="{AFF80FBA-33E7-438B-B5DA-76B9269FAF69}" destId="{DCA230D2-0101-41E9-BB01-6C0BA1D4F806}" srcOrd="1" destOrd="0" presId="urn:microsoft.com/office/officeart/2005/8/layout/orgChart1"/>
    <dgm:cxn modelId="{755DB51D-502B-4DC9-B585-AE09425031D7}" type="presParOf" srcId="{D69F45B5-0554-49E6-AFED-E3A1450A57E7}" destId="{9FE014FE-5319-44A6-87C4-739C8207F35F}" srcOrd="1" destOrd="0" presId="urn:microsoft.com/office/officeart/2005/8/layout/orgChart1"/>
    <dgm:cxn modelId="{CED22135-0224-449A-AEDA-B7668E020438}" type="presParOf" srcId="{9FE014FE-5319-44A6-87C4-739C8207F35F}" destId="{D9732230-E7C6-46CE-863D-C8CB333114C9}" srcOrd="0" destOrd="0" presId="urn:microsoft.com/office/officeart/2005/8/layout/orgChart1"/>
    <dgm:cxn modelId="{773BFE65-C5EB-4DFC-94A3-B462DFC46F30}" type="presParOf" srcId="{9FE014FE-5319-44A6-87C4-739C8207F35F}" destId="{52CFA97C-CCD4-4AB5-810B-073B85698036}" srcOrd="1" destOrd="0" presId="urn:microsoft.com/office/officeart/2005/8/layout/orgChart1"/>
    <dgm:cxn modelId="{93244E85-D0C8-4B57-9587-E1E1EBFB7619}" type="presParOf" srcId="{52CFA97C-CCD4-4AB5-810B-073B85698036}" destId="{8523B9F5-3E08-474C-A1FB-F936125C96B5}" srcOrd="0" destOrd="0" presId="urn:microsoft.com/office/officeart/2005/8/layout/orgChart1"/>
    <dgm:cxn modelId="{A588D45C-74ED-4F3C-80D0-DF27E079DC12}" type="presParOf" srcId="{8523B9F5-3E08-474C-A1FB-F936125C96B5}" destId="{7A8E7DD7-DB4E-4B4A-9717-807BFD7475D0}" srcOrd="0" destOrd="0" presId="urn:microsoft.com/office/officeart/2005/8/layout/orgChart1"/>
    <dgm:cxn modelId="{E04099F7-AEB4-40F0-AACD-7C76DABC5A47}" type="presParOf" srcId="{8523B9F5-3E08-474C-A1FB-F936125C96B5}" destId="{EBC57D59-2B0F-4C93-9B07-8507FEBE82CC}" srcOrd="1" destOrd="0" presId="urn:microsoft.com/office/officeart/2005/8/layout/orgChart1"/>
    <dgm:cxn modelId="{15235527-54F9-4154-8053-43E55340D01C}" type="presParOf" srcId="{52CFA97C-CCD4-4AB5-810B-073B85698036}" destId="{285C9514-918E-464F-AF50-D0FB82164502}" srcOrd="1" destOrd="0" presId="urn:microsoft.com/office/officeart/2005/8/layout/orgChart1"/>
    <dgm:cxn modelId="{B90B0B7A-F0E7-40EB-9A9B-C41E98D4CFC5}" type="presParOf" srcId="{52CFA97C-CCD4-4AB5-810B-073B85698036}" destId="{94D6963D-AE93-4D13-A1F1-215C1D2244E6}" srcOrd="2" destOrd="0" presId="urn:microsoft.com/office/officeart/2005/8/layout/orgChart1"/>
    <dgm:cxn modelId="{5F4F746F-0BEF-40DE-B982-CE1E5B93B2D1}" type="presParOf" srcId="{D69F45B5-0554-49E6-AFED-E3A1450A57E7}" destId="{9B3CEEB1-9209-4367-A757-2BDCF7E98513}" srcOrd="2" destOrd="0" presId="urn:microsoft.com/office/officeart/2005/8/layout/orgChart1"/>
    <dgm:cxn modelId="{AA4B80EE-D899-49B6-8B31-0A57F3A5A6CA}" type="presParOf" srcId="{C96E8AE8-1EE2-4BB7-8E3C-39E9B69A2525}" destId="{14728825-F8F1-47C1-87C7-501E687FE4D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32230-E7C6-46CE-863D-C8CB333114C9}">
      <dsp:nvSpPr>
        <dsp:cNvPr id="0" name=""/>
        <dsp:cNvSpPr/>
      </dsp:nvSpPr>
      <dsp:spPr>
        <a:xfrm>
          <a:off x="4277459" y="3230987"/>
          <a:ext cx="400342" cy="1227715"/>
        </a:xfrm>
        <a:custGeom>
          <a:avLst/>
          <a:gdLst/>
          <a:ahLst/>
          <a:cxnLst/>
          <a:rect l="0" t="0" r="0" b="0"/>
          <a:pathLst>
            <a:path>
              <a:moveTo>
                <a:pt x="0" y="0"/>
              </a:moveTo>
              <a:lnTo>
                <a:pt x="0" y="1227715"/>
              </a:lnTo>
              <a:lnTo>
                <a:pt x="400342" y="12277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7E6E5A-F28F-4CF0-92CA-C6A88CC536A9}">
      <dsp:nvSpPr>
        <dsp:cNvPr id="0" name=""/>
        <dsp:cNvSpPr/>
      </dsp:nvSpPr>
      <dsp:spPr>
        <a:xfrm>
          <a:off x="3730325" y="1368502"/>
          <a:ext cx="1614713" cy="528011"/>
        </a:xfrm>
        <a:custGeom>
          <a:avLst/>
          <a:gdLst/>
          <a:ahLst/>
          <a:cxnLst/>
          <a:rect l="0" t="0" r="0" b="0"/>
          <a:pathLst>
            <a:path>
              <a:moveTo>
                <a:pt x="0" y="0"/>
              </a:moveTo>
              <a:lnTo>
                <a:pt x="0" y="247771"/>
              </a:lnTo>
              <a:lnTo>
                <a:pt x="1614713" y="247771"/>
              </a:lnTo>
              <a:lnTo>
                <a:pt x="1614713" y="5280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2E5885-E82C-4B15-BC33-805AD284CB8D}">
      <dsp:nvSpPr>
        <dsp:cNvPr id="0" name=""/>
        <dsp:cNvSpPr/>
      </dsp:nvSpPr>
      <dsp:spPr>
        <a:xfrm>
          <a:off x="1048033" y="3230987"/>
          <a:ext cx="400342" cy="1227715"/>
        </a:xfrm>
        <a:custGeom>
          <a:avLst/>
          <a:gdLst/>
          <a:ahLst/>
          <a:cxnLst/>
          <a:rect l="0" t="0" r="0" b="0"/>
          <a:pathLst>
            <a:path>
              <a:moveTo>
                <a:pt x="0" y="0"/>
              </a:moveTo>
              <a:lnTo>
                <a:pt x="0" y="1227715"/>
              </a:lnTo>
              <a:lnTo>
                <a:pt x="400342" y="122771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500E1B-7442-4A81-8AD9-8977A0CB6AE1}">
      <dsp:nvSpPr>
        <dsp:cNvPr id="0" name=""/>
        <dsp:cNvSpPr/>
      </dsp:nvSpPr>
      <dsp:spPr>
        <a:xfrm>
          <a:off x="2115611" y="1368502"/>
          <a:ext cx="1614713" cy="528011"/>
        </a:xfrm>
        <a:custGeom>
          <a:avLst/>
          <a:gdLst/>
          <a:ahLst/>
          <a:cxnLst/>
          <a:rect l="0" t="0" r="0" b="0"/>
          <a:pathLst>
            <a:path>
              <a:moveTo>
                <a:pt x="1614713" y="0"/>
              </a:moveTo>
              <a:lnTo>
                <a:pt x="1614713" y="247771"/>
              </a:lnTo>
              <a:lnTo>
                <a:pt x="0" y="247771"/>
              </a:lnTo>
              <a:lnTo>
                <a:pt x="0" y="5280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D8A15C-A505-4FD7-B0F7-005424435604}">
      <dsp:nvSpPr>
        <dsp:cNvPr id="0" name=""/>
        <dsp:cNvSpPr/>
      </dsp:nvSpPr>
      <dsp:spPr>
        <a:xfrm>
          <a:off x="2395851" y="34028"/>
          <a:ext cx="2668947" cy="133447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Acceptable 100-year Outfall?</a:t>
          </a:r>
        </a:p>
      </dsp:txBody>
      <dsp:txXfrm>
        <a:off x="2395851" y="34028"/>
        <a:ext cx="2668947" cy="1334473"/>
      </dsp:txXfrm>
    </dsp:sp>
    <dsp:sp modelId="{2B311810-DA38-4F15-B86C-535DFCB8CE1C}">
      <dsp:nvSpPr>
        <dsp:cNvPr id="0" name=""/>
        <dsp:cNvSpPr/>
      </dsp:nvSpPr>
      <dsp:spPr>
        <a:xfrm>
          <a:off x="781138" y="1896513"/>
          <a:ext cx="2668947" cy="133447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Yes</a:t>
          </a:r>
        </a:p>
      </dsp:txBody>
      <dsp:txXfrm>
        <a:off x="781138" y="1896513"/>
        <a:ext cx="2668947" cy="1334473"/>
      </dsp:txXfrm>
    </dsp:sp>
    <dsp:sp modelId="{A6999745-D375-49D5-8137-3EC59D2750CB}">
      <dsp:nvSpPr>
        <dsp:cNvPr id="0" name=""/>
        <dsp:cNvSpPr/>
      </dsp:nvSpPr>
      <dsp:spPr>
        <a:xfrm>
          <a:off x="1448375" y="3791466"/>
          <a:ext cx="2668947" cy="133447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Detention Not Required</a:t>
          </a:r>
        </a:p>
      </dsp:txBody>
      <dsp:txXfrm>
        <a:off x="1448375" y="3791466"/>
        <a:ext cx="2668947" cy="1334473"/>
      </dsp:txXfrm>
    </dsp:sp>
    <dsp:sp modelId="{F5C284EA-5375-4540-A6FD-E0AED931DEC0}">
      <dsp:nvSpPr>
        <dsp:cNvPr id="0" name=""/>
        <dsp:cNvSpPr/>
      </dsp:nvSpPr>
      <dsp:spPr>
        <a:xfrm>
          <a:off x="4010564" y="1896513"/>
          <a:ext cx="2668947" cy="133447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a:solidFill>
                <a:srgbClr val="FF0000"/>
              </a:solidFill>
            </a:rPr>
            <a:t>No</a:t>
          </a:r>
        </a:p>
      </dsp:txBody>
      <dsp:txXfrm>
        <a:off x="4010564" y="1896513"/>
        <a:ext cx="2668947" cy="1334473"/>
      </dsp:txXfrm>
    </dsp:sp>
    <dsp:sp modelId="{7A8E7DD7-DB4E-4B4A-9717-807BFD7475D0}">
      <dsp:nvSpPr>
        <dsp:cNvPr id="0" name=""/>
        <dsp:cNvSpPr/>
      </dsp:nvSpPr>
      <dsp:spPr>
        <a:xfrm>
          <a:off x="4677801" y="3791466"/>
          <a:ext cx="2668947" cy="133447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a:t>Detention is Required</a:t>
          </a:r>
        </a:p>
      </dsp:txBody>
      <dsp:txXfrm>
        <a:off x="4677801" y="3791466"/>
        <a:ext cx="2668947" cy="13344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14FFBF-161A-46C7-B938-C137BB3C1049}"/>
              </a:ext>
            </a:extLst>
          </p:cNvPr>
          <p:cNvSpPr>
            <a:spLocks noGrp="1"/>
          </p:cNvSpPr>
          <p:nvPr>
            <p:ph type="hdr" sz="quarter"/>
          </p:nvPr>
        </p:nvSpPr>
        <p:spPr>
          <a:xfrm>
            <a:off x="0" y="0"/>
            <a:ext cx="4035425" cy="352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A7FDCF5-691C-4938-8BA5-4EFA2A84C873}"/>
              </a:ext>
            </a:extLst>
          </p:cNvPr>
          <p:cNvSpPr>
            <a:spLocks noGrp="1"/>
          </p:cNvSpPr>
          <p:nvPr>
            <p:ph type="dt" sz="quarter" idx="1"/>
          </p:nvPr>
        </p:nvSpPr>
        <p:spPr>
          <a:xfrm>
            <a:off x="5275263" y="0"/>
            <a:ext cx="4035425" cy="352425"/>
          </a:xfrm>
          <a:prstGeom prst="rect">
            <a:avLst/>
          </a:prstGeom>
        </p:spPr>
        <p:txBody>
          <a:bodyPr vert="horz" lIns="91440" tIns="45720" rIns="91440" bIns="45720" rtlCol="0"/>
          <a:lstStyle>
            <a:lvl1pPr algn="r">
              <a:defRPr sz="1200"/>
            </a:lvl1pPr>
          </a:lstStyle>
          <a:p>
            <a:fld id="{C1FDF421-1FCB-4764-829A-A174A5F47EB7}" type="datetimeFigureOut">
              <a:rPr lang="en-US" smtClean="0"/>
              <a:t>2/24/2023</a:t>
            </a:fld>
            <a:endParaRPr lang="en-US"/>
          </a:p>
        </p:txBody>
      </p:sp>
      <p:sp>
        <p:nvSpPr>
          <p:cNvPr id="4" name="Footer Placeholder 3">
            <a:extLst>
              <a:ext uri="{FF2B5EF4-FFF2-40B4-BE49-F238E27FC236}">
                <a16:creationId xmlns:a16="http://schemas.microsoft.com/office/drawing/2014/main" id="{7E9E66D4-A0E2-4B5B-8DE6-757E1021F82F}"/>
              </a:ext>
            </a:extLst>
          </p:cNvPr>
          <p:cNvSpPr>
            <a:spLocks noGrp="1"/>
          </p:cNvSpPr>
          <p:nvPr>
            <p:ph type="ftr" sz="quarter" idx="2"/>
          </p:nvPr>
        </p:nvSpPr>
        <p:spPr>
          <a:xfrm>
            <a:off x="0" y="6673850"/>
            <a:ext cx="4035425"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4939E1-759B-4875-89CC-F4FEEFFED368}"/>
              </a:ext>
            </a:extLst>
          </p:cNvPr>
          <p:cNvSpPr>
            <a:spLocks noGrp="1"/>
          </p:cNvSpPr>
          <p:nvPr>
            <p:ph type="sldNum" sz="quarter" idx="3"/>
          </p:nvPr>
        </p:nvSpPr>
        <p:spPr>
          <a:xfrm>
            <a:off x="5275263" y="6673850"/>
            <a:ext cx="4035425" cy="352425"/>
          </a:xfrm>
          <a:prstGeom prst="rect">
            <a:avLst/>
          </a:prstGeom>
        </p:spPr>
        <p:txBody>
          <a:bodyPr vert="horz" lIns="91440" tIns="45720" rIns="91440" bIns="45720" rtlCol="0" anchor="b"/>
          <a:lstStyle>
            <a:lvl1pPr algn="r">
              <a:defRPr sz="1200"/>
            </a:lvl1pPr>
          </a:lstStyle>
          <a:p>
            <a:fld id="{00A2EF09-5987-4D71-9A45-25D2D864FBC4}" type="slidenum">
              <a:rPr lang="en-US" smtClean="0"/>
              <a:t>‹#›</a:t>
            </a:fld>
            <a:endParaRPr lang="en-US"/>
          </a:p>
        </p:txBody>
      </p:sp>
    </p:spTree>
    <p:extLst>
      <p:ext uri="{BB962C8B-B14F-4D97-AF65-F5344CB8AC3E}">
        <p14:creationId xmlns:p14="http://schemas.microsoft.com/office/powerpoint/2010/main" val="2948674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5425" cy="352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75263" y="0"/>
            <a:ext cx="4035425" cy="352425"/>
          </a:xfrm>
          <a:prstGeom prst="rect">
            <a:avLst/>
          </a:prstGeom>
        </p:spPr>
        <p:txBody>
          <a:bodyPr vert="horz" lIns="91440" tIns="45720" rIns="91440" bIns="45720" rtlCol="0"/>
          <a:lstStyle>
            <a:lvl1pPr algn="r">
              <a:defRPr sz="1200"/>
            </a:lvl1pPr>
          </a:lstStyle>
          <a:p>
            <a:fld id="{838BB7E8-C2ED-45F0-9563-16BB503BD9EB}" type="datetimeFigureOut">
              <a:rPr lang="en-US" smtClean="0"/>
              <a:t>2/24/2023</a:t>
            </a:fld>
            <a:endParaRPr lang="en-US"/>
          </a:p>
        </p:txBody>
      </p:sp>
      <p:sp>
        <p:nvSpPr>
          <p:cNvPr id="4" name="Slide Image Placeholder 3"/>
          <p:cNvSpPr>
            <a:spLocks noGrp="1" noRot="1" noChangeAspect="1"/>
          </p:cNvSpPr>
          <p:nvPr>
            <p:ph type="sldImg" idx="2"/>
          </p:nvPr>
        </p:nvSpPr>
        <p:spPr>
          <a:xfrm>
            <a:off x="2547938" y="877888"/>
            <a:ext cx="4216400" cy="2371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1863" y="3381375"/>
            <a:ext cx="7448550" cy="2767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3850"/>
            <a:ext cx="4035425" cy="352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75263" y="6673850"/>
            <a:ext cx="4035425" cy="352425"/>
          </a:xfrm>
          <a:prstGeom prst="rect">
            <a:avLst/>
          </a:prstGeom>
        </p:spPr>
        <p:txBody>
          <a:bodyPr vert="horz" lIns="91440" tIns="45720" rIns="91440" bIns="45720" rtlCol="0" anchor="b"/>
          <a:lstStyle>
            <a:lvl1pPr algn="r">
              <a:defRPr sz="1200"/>
            </a:lvl1pPr>
          </a:lstStyle>
          <a:p>
            <a:fld id="{03F2F325-05DD-4F83-A596-30454B67C72C}" type="slidenum">
              <a:rPr lang="en-US" smtClean="0"/>
              <a:t>‹#›</a:t>
            </a:fld>
            <a:endParaRPr lang="en-US"/>
          </a:p>
        </p:txBody>
      </p:sp>
    </p:spTree>
    <p:extLst>
      <p:ext uri="{BB962C8B-B14F-4D97-AF65-F5344CB8AC3E}">
        <p14:creationId xmlns:p14="http://schemas.microsoft.com/office/powerpoint/2010/main" val="243489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2F325-05DD-4F83-A596-30454B67C72C}" type="slidenum">
              <a:rPr lang="en-US" smtClean="0"/>
              <a:t>23</a:t>
            </a:fld>
            <a:endParaRPr lang="en-US"/>
          </a:p>
        </p:txBody>
      </p:sp>
    </p:spTree>
    <p:extLst>
      <p:ext uri="{BB962C8B-B14F-4D97-AF65-F5344CB8AC3E}">
        <p14:creationId xmlns:p14="http://schemas.microsoft.com/office/powerpoint/2010/main" val="3077544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50BB5-4D9E-4525-A056-28EDA4F3D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43442-5BCD-44A6-8B38-CCCB19A768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C66E1-3B8B-4DB3-9CD0-CAC42FAC99E2}"/>
              </a:ext>
            </a:extLst>
          </p:cNvPr>
          <p:cNvSpPr>
            <a:spLocks noGrp="1"/>
          </p:cNvSpPr>
          <p:nvPr>
            <p:ph type="dt" sz="half" idx="10"/>
          </p:nvPr>
        </p:nvSpPr>
        <p:spPr/>
        <p:txBody>
          <a:bodyPr/>
          <a:lstStyle/>
          <a:p>
            <a:fld id="{0F23CC16-8A87-4062-B2C1-000BB79F6DD5}" type="datetime1">
              <a:rPr lang="en-US" smtClean="0"/>
              <a:t>2/24/2023</a:t>
            </a:fld>
            <a:endParaRPr lang="en-US"/>
          </a:p>
        </p:txBody>
      </p:sp>
      <p:sp>
        <p:nvSpPr>
          <p:cNvPr id="5" name="Footer Placeholder 4">
            <a:extLst>
              <a:ext uri="{FF2B5EF4-FFF2-40B4-BE49-F238E27FC236}">
                <a16:creationId xmlns:a16="http://schemas.microsoft.com/office/drawing/2014/main" id="{C1F8B835-6D99-4B13-B45A-AFA1B3418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0C498-C0AB-4857-9091-32D65A5CC498}"/>
              </a:ext>
            </a:extLst>
          </p:cNvPr>
          <p:cNvSpPr>
            <a:spLocks noGrp="1"/>
          </p:cNvSpPr>
          <p:nvPr>
            <p:ph type="sldNum" sz="quarter" idx="12"/>
          </p:nvPr>
        </p:nvSpPr>
        <p:spPr>
          <a:xfrm>
            <a:off x="9317181" y="6508755"/>
            <a:ext cx="2743200" cy="365125"/>
          </a:xfrm>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021106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3BBA1-7994-4AAA-A966-3B82A271FD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B374B1-43C5-4448-B3CE-22FF3D485E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936DCF-3AC7-4A15-ABD2-907FC7BC7014}"/>
              </a:ext>
            </a:extLst>
          </p:cNvPr>
          <p:cNvSpPr>
            <a:spLocks noGrp="1"/>
          </p:cNvSpPr>
          <p:nvPr>
            <p:ph type="dt" sz="half" idx="10"/>
          </p:nvPr>
        </p:nvSpPr>
        <p:spPr/>
        <p:txBody>
          <a:bodyPr/>
          <a:lstStyle/>
          <a:p>
            <a:fld id="{89ACEC57-96DE-4B90-8B8C-6BE904EF60D6}" type="datetime1">
              <a:rPr lang="en-US" smtClean="0"/>
              <a:t>2/24/2023</a:t>
            </a:fld>
            <a:endParaRPr lang="en-US"/>
          </a:p>
        </p:txBody>
      </p:sp>
      <p:sp>
        <p:nvSpPr>
          <p:cNvPr id="5" name="Footer Placeholder 4">
            <a:extLst>
              <a:ext uri="{FF2B5EF4-FFF2-40B4-BE49-F238E27FC236}">
                <a16:creationId xmlns:a16="http://schemas.microsoft.com/office/drawing/2014/main" id="{E643F108-A4F7-40DF-A397-64AE73B172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3D0D4B-397A-47E7-96F7-6B0E1105DB49}"/>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3423598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9BB461-65F0-4C4C-852A-7C85669783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7ED576-7972-44FC-A345-F79DD054E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AAD3-68DA-4BE3-A26D-32834E18E71C}"/>
              </a:ext>
            </a:extLst>
          </p:cNvPr>
          <p:cNvSpPr>
            <a:spLocks noGrp="1"/>
          </p:cNvSpPr>
          <p:nvPr>
            <p:ph type="dt" sz="half" idx="10"/>
          </p:nvPr>
        </p:nvSpPr>
        <p:spPr/>
        <p:txBody>
          <a:bodyPr/>
          <a:lstStyle/>
          <a:p>
            <a:fld id="{82438C42-3FFA-4505-948D-F5FF3CA32D65}" type="datetime1">
              <a:rPr lang="en-US" smtClean="0"/>
              <a:t>2/24/2023</a:t>
            </a:fld>
            <a:endParaRPr lang="en-US"/>
          </a:p>
        </p:txBody>
      </p:sp>
      <p:sp>
        <p:nvSpPr>
          <p:cNvPr id="5" name="Footer Placeholder 4">
            <a:extLst>
              <a:ext uri="{FF2B5EF4-FFF2-40B4-BE49-F238E27FC236}">
                <a16:creationId xmlns:a16="http://schemas.microsoft.com/office/drawing/2014/main" id="{CC824ED4-9AE6-4F42-9E47-73D516851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C8E14-E957-477E-853C-BAC19C061F89}"/>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1721320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EC63-FC93-4A1D-8E64-D221E2F2C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DA88F1-7181-47BB-BECA-9AC282408B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59733-3BC0-44A7-A466-67D74D3618E7}"/>
              </a:ext>
            </a:extLst>
          </p:cNvPr>
          <p:cNvSpPr>
            <a:spLocks noGrp="1"/>
          </p:cNvSpPr>
          <p:nvPr>
            <p:ph type="dt" sz="half" idx="10"/>
          </p:nvPr>
        </p:nvSpPr>
        <p:spPr/>
        <p:txBody>
          <a:bodyPr/>
          <a:lstStyle/>
          <a:p>
            <a:fld id="{895F6243-F172-4D24-8C56-D5E3FF27CF70}" type="datetime1">
              <a:rPr lang="en-US" smtClean="0"/>
              <a:t>2/24/2023</a:t>
            </a:fld>
            <a:endParaRPr lang="en-US"/>
          </a:p>
        </p:txBody>
      </p:sp>
      <p:sp>
        <p:nvSpPr>
          <p:cNvPr id="5" name="Footer Placeholder 4">
            <a:extLst>
              <a:ext uri="{FF2B5EF4-FFF2-40B4-BE49-F238E27FC236}">
                <a16:creationId xmlns:a16="http://schemas.microsoft.com/office/drawing/2014/main" id="{E30F3D90-670A-44CC-A5AC-4F09276DF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54A266-A6AB-4F40-8D11-96B0018CADF8}"/>
              </a:ext>
            </a:extLst>
          </p:cNvPr>
          <p:cNvSpPr>
            <a:spLocks noGrp="1"/>
          </p:cNvSpPr>
          <p:nvPr>
            <p:ph type="sldNum" sz="quarter" idx="12"/>
          </p:nvPr>
        </p:nvSpPr>
        <p:spPr>
          <a:xfrm>
            <a:off x="9331042" y="6522605"/>
            <a:ext cx="2743200" cy="365125"/>
          </a:xfrm>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372718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D380D-3313-435A-B3C9-57FD30B6C3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AD1A8-D9DC-4302-8BE0-2B3D874D9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CC78DF-99D4-42CA-AB31-46EDC26AAE0F}"/>
              </a:ext>
            </a:extLst>
          </p:cNvPr>
          <p:cNvSpPr>
            <a:spLocks noGrp="1"/>
          </p:cNvSpPr>
          <p:nvPr>
            <p:ph type="dt" sz="half" idx="10"/>
          </p:nvPr>
        </p:nvSpPr>
        <p:spPr/>
        <p:txBody>
          <a:bodyPr/>
          <a:lstStyle/>
          <a:p>
            <a:fld id="{A0CA55ED-1694-4EEF-9624-186FF2369E5F}" type="datetime1">
              <a:rPr lang="en-US" smtClean="0"/>
              <a:t>2/24/2023</a:t>
            </a:fld>
            <a:endParaRPr lang="en-US"/>
          </a:p>
        </p:txBody>
      </p:sp>
      <p:sp>
        <p:nvSpPr>
          <p:cNvPr id="5" name="Footer Placeholder 4">
            <a:extLst>
              <a:ext uri="{FF2B5EF4-FFF2-40B4-BE49-F238E27FC236}">
                <a16:creationId xmlns:a16="http://schemas.microsoft.com/office/drawing/2014/main" id="{4E659831-C635-458E-9550-00E77AD24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F53B-784A-4447-B380-5C6593EB08E4}"/>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230575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0F9F-83B3-4593-8D7D-F7D1ADBFB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01B5C3-1D4B-4D60-B731-D886C91C87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48B0CD-8552-4B25-B713-41E0D3932D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AF332-33F6-4D02-8419-BDE5410ADBA4}"/>
              </a:ext>
            </a:extLst>
          </p:cNvPr>
          <p:cNvSpPr>
            <a:spLocks noGrp="1"/>
          </p:cNvSpPr>
          <p:nvPr>
            <p:ph type="dt" sz="half" idx="10"/>
          </p:nvPr>
        </p:nvSpPr>
        <p:spPr/>
        <p:txBody>
          <a:bodyPr/>
          <a:lstStyle/>
          <a:p>
            <a:fld id="{37E1FB5B-9C5A-4FC8-85D0-E9E583D55B4C}" type="datetime1">
              <a:rPr lang="en-US" smtClean="0"/>
              <a:t>2/24/2023</a:t>
            </a:fld>
            <a:endParaRPr lang="en-US"/>
          </a:p>
        </p:txBody>
      </p:sp>
      <p:sp>
        <p:nvSpPr>
          <p:cNvPr id="6" name="Footer Placeholder 5">
            <a:extLst>
              <a:ext uri="{FF2B5EF4-FFF2-40B4-BE49-F238E27FC236}">
                <a16:creationId xmlns:a16="http://schemas.microsoft.com/office/drawing/2014/main" id="{CA6F4E92-654C-4029-87EC-A4818DB29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F5D0DF-EDE1-4BF9-906C-250C767B3779}"/>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933869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AB41C-B923-481D-A136-22578740BA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E0F0D8-C877-4043-876D-8F8389320A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7E2C1-43DC-4792-B70E-46EC9FD43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962D5F-471C-4E3A-A043-AA5432286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BA7E8-FD3F-4E48-BD4D-D3506976A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B61748-DA0A-4B36-A482-406009FABB4A}"/>
              </a:ext>
            </a:extLst>
          </p:cNvPr>
          <p:cNvSpPr>
            <a:spLocks noGrp="1"/>
          </p:cNvSpPr>
          <p:nvPr>
            <p:ph type="dt" sz="half" idx="10"/>
          </p:nvPr>
        </p:nvSpPr>
        <p:spPr/>
        <p:txBody>
          <a:bodyPr/>
          <a:lstStyle/>
          <a:p>
            <a:fld id="{FB0B1FBD-5BAE-44B6-973D-7D2736D91721}" type="datetime1">
              <a:rPr lang="en-US" smtClean="0"/>
              <a:t>2/24/2023</a:t>
            </a:fld>
            <a:endParaRPr lang="en-US"/>
          </a:p>
        </p:txBody>
      </p:sp>
      <p:sp>
        <p:nvSpPr>
          <p:cNvPr id="8" name="Footer Placeholder 7">
            <a:extLst>
              <a:ext uri="{FF2B5EF4-FFF2-40B4-BE49-F238E27FC236}">
                <a16:creationId xmlns:a16="http://schemas.microsoft.com/office/drawing/2014/main" id="{F5C7CBA0-BDC1-4952-AE11-919CF4D08A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32EB64-F266-4D5A-8A77-9AB51A304EE3}"/>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4027362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4726-82F9-4481-B6CE-2485E552E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4FEE3-2038-494F-BD65-94D9E8FFA6F3}"/>
              </a:ext>
            </a:extLst>
          </p:cNvPr>
          <p:cNvSpPr>
            <a:spLocks noGrp="1"/>
          </p:cNvSpPr>
          <p:nvPr>
            <p:ph type="dt" sz="half" idx="10"/>
          </p:nvPr>
        </p:nvSpPr>
        <p:spPr/>
        <p:txBody>
          <a:bodyPr/>
          <a:lstStyle/>
          <a:p>
            <a:fld id="{E51D5487-0F2B-4199-A0D7-C654233C584B}" type="datetime1">
              <a:rPr lang="en-US" smtClean="0"/>
              <a:t>2/24/2023</a:t>
            </a:fld>
            <a:endParaRPr lang="en-US"/>
          </a:p>
        </p:txBody>
      </p:sp>
      <p:sp>
        <p:nvSpPr>
          <p:cNvPr id="4" name="Footer Placeholder 3">
            <a:extLst>
              <a:ext uri="{FF2B5EF4-FFF2-40B4-BE49-F238E27FC236}">
                <a16:creationId xmlns:a16="http://schemas.microsoft.com/office/drawing/2014/main" id="{9868E5DE-FBE4-450D-8210-8A71F59CA5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0E26C0-EB82-4E87-9ACE-4EF189594592}"/>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563427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FCCBB5-1050-45E2-A474-2527B1B6F144}"/>
              </a:ext>
            </a:extLst>
          </p:cNvPr>
          <p:cNvSpPr>
            <a:spLocks noGrp="1"/>
          </p:cNvSpPr>
          <p:nvPr>
            <p:ph type="dt" sz="half" idx="10"/>
          </p:nvPr>
        </p:nvSpPr>
        <p:spPr/>
        <p:txBody>
          <a:bodyPr/>
          <a:lstStyle/>
          <a:p>
            <a:fld id="{AC60CAD5-E85B-4A7A-9D5D-17B4793565E7}" type="datetime1">
              <a:rPr lang="en-US" smtClean="0"/>
              <a:t>2/24/2023</a:t>
            </a:fld>
            <a:endParaRPr lang="en-US"/>
          </a:p>
        </p:txBody>
      </p:sp>
      <p:sp>
        <p:nvSpPr>
          <p:cNvPr id="3" name="Footer Placeholder 2">
            <a:extLst>
              <a:ext uri="{FF2B5EF4-FFF2-40B4-BE49-F238E27FC236}">
                <a16:creationId xmlns:a16="http://schemas.microsoft.com/office/drawing/2014/main" id="{2B662A90-D4FD-4535-B566-CFEAC89E1E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0AF2BA-82A0-4492-9C91-5366295BFC7E}"/>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122094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0170D-758D-4723-AACC-844AC91F38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14B8F2-A563-4944-9CCF-23080D497C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01E3DC-0BC4-4CDD-8041-72D34945A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D0D76B-1E61-475C-8957-7803D49BFAA3}"/>
              </a:ext>
            </a:extLst>
          </p:cNvPr>
          <p:cNvSpPr>
            <a:spLocks noGrp="1"/>
          </p:cNvSpPr>
          <p:nvPr>
            <p:ph type="dt" sz="half" idx="10"/>
          </p:nvPr>
        </p:nvSpPr>
        <p:spPr/>
        <p:txBody>
          <a:bodyPr/>
          <a:lstStyle/>
          <a:p>
            <a:fld id="{680661DB-D5E5-4B00-AEAA-0227036A5F80}" type="datetime1">
              <a:rPr lang="en-US" smtClean="0"/>
              <a:t>2/24/2023</a:t>
            </a:fld>
            <a:endParaRPr lang="en-US"/>
          </a:p>
        </p:txBody>
      </p:sp>
      <p:sp>
        <p:nvSpPr>
          <p:cNvPr id="6" name="Footer Placeholder 5">
            <a:extLst>
              <a:ext uri="{FF2B5EF4-FFF2-40B4-BE49-F238E27FC236}">
                <a16:creationId xmlns:a16="http://schemas.microsoft.com/office/drawing/2014/main" id="{D49B736B-B3CB-4103-B470-B80F9D4DF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C48393-5281-4808-9A0B-89515A5F7DAD}"/>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3605354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F4F1-AF7F-4EFD-9548-F27C47CE15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D2CCFD-91A2-49A9-85B9-8B5FF9BE8C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4D12D-1398-4766-87D2-A74CDB81F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70F269-B0C5-450E-8F16-52501D31CFED}"/>
              </a:ext>
            </a:extLst>
          </p:cNvPr>
          <p:cNvSpPr>
            <a:spLocks noGrp="1"/>
          </p:cNvSpPr>
          <p:nvPr>
            <p:ph type="dt" sz="half" idx="10"/>
          </p:nvPr>
        </p:nvSpPr>
        <p:spPr/>
        <p:txBody>
          <a:bodyPr/>
          <a:lstStyle/>
          <a:p>
            <a:fld id="{CE6EF526-B050-49FF-AD2B-1038038173AF}" type="datetime1">
              <a:rPr lang="en-US" smtClean="0"/>
              <a:t>2/24/2023</a:t>
            </a:fld>
            <a:endParaRPr lang="en-US"/>
          </a:p>
        </p:txBody>
      </p:sp>
      <p:sp>
        <p:nvSpPr>
          <p:cNvPr id="6" name="Footer Placeholder 5">
            <a:extLst>
              <a:ext uri="{FF2B5EF4-FFF2-40B4-BE49-F238E27FC236}">
                <a16:creationId xmlns:a16="http://schemas.microsoft.com/office/drawing/2014/main" id="{892CA26B-F959-4E84-AF58-B667065B64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B8F082-D133-44C1-9D3C-154E3AE6881F}"/>
              </a:ext>
            </a:extLst>
          </p:cNvPr>
          <p:cNvSpPr>
            <a:spLocks noGrp="1"/>
          </p:cNvSpPr>
          <p:nvPr>
            <p:ph type="sldNum" sz="quarter" idx="12"/>
          </p:nvPr>
        </p:nvSpPr>
        <p:spPr/>
        <p:txBody>
          <a:bodyPr/>
          <a:lstStyle/>
          <a:p>
            <a:fld id="{09918B91-4B66-40C9-B3FB-70033B0922BB}" type="slidenum">
              <a:rPr lang="en-US" smtClean="0"/>
              <a:t>‹#›</a:t>
            </a:fld>
            <a:endParaRPr lang="en-US"/>
          </a:p>
        </p:txBody>
      </p:sp>
    </p:spTree>
    <p:extLst>
      <p:ext uri="{BB962C8B-B14F-4D97-AF65-F5344CB8AC3E}">
        <p14:creationId xmlns:p14="http://schemas.microsoft.com/office/powerpoint/2010/main" val="33435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8E09A1-44A6-458B-AEBB-8AD0B2DFAD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4DE003-C754-400F-A295-13CDD8E5E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3BDB7-A7C4-4DDE-A46F-F9561AF7D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F4E5D-4F5A-4C4F-AE41-24C6C671FDDC}" type="datetime1">
              <a:rPr lang="en-US" smtClean="0"/>
              <a:t>2/24/2023</a:t>
            </a:fld>
            <a:endParaRPr lang="en-US"/>
          </a:p>
        </p:txBody>
      </p:sp>
      <p:sp>
        <p:nvSpPr>
          <p:cNvPr id="5" name="Footer Placeholder 4">
            <a:extLst>
              <a:ext uri="{FF2B5EF4-FFF2-40B4-BE49-F238E27FC236}">
                <a16:creationId xmlns:a16="http://schemas.microsoft.com/office/drawing/2014/main" id="{8A040C73-66ED-4623-8F45-080D30F14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1B6938-018D-4691-9A43-0AE0F623C6CF}"/>
              </a:ext>
            </a:extLst>
          </p:cNvPr>
          <p:cNvSpPr>
            <a:spLocks noGrp="1"/>
          </p:cNvSpPr>
          <p:nvPr>
            <p:ph type="sldNum" sz="quarter" idx="4"/>
          </p:nvPr>
        </p:nvSpPr>
        <p:spPr>
          <a:xfrm>
            <a:off x="9275616" y="652261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18B91-4B66-40C9-B3FB-70033B0922BB}" type="slidenum">
              <a:rPr lang="en-US" smtClean="0"/>
              <a:t>‹#›</a:t>
            </a:fld>
            <a:endParaRPr lang="en-US"/>
          </a:p>
        </p:txBody>
      </p:sp>
    </p:spTree>
    <p:extLst>
      <p:ext uri="{BB962C8B-B14F-4D97-AF65-F5344CB8AC3E}">
        <p14:creationId xmlns:p14="http://schemas.microsoft.com/office/powerpoint/2010/main" val="3586036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allascityhall.com/departments/sustainabledevelopment/land-management/Pages/engineering-forms.aspx"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mailto:DWUVault@dallascityhall.com"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dallascityhall.com/departments/sustainabledevelopment/Engineering/DCH%20Documents/W-WW%20Engineering%20Design%20Checklist.pdf" TargetMode="External"/><Relationship Id="rId2" Type="http://schemas.openxmlformats.org/officeDocument/2006/relationships/hyperlink" Target="https://dallascityhall.com/departments/waterutilities/DCH%20Documents/pdf/PipelineDrafting_standards_july2012.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dallascityhall.com/departments/sustainabledevelopment/Engineering/Pages/engineering-forms.aspx"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lansubmittal.dallascityhall.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allascityhall.com/departments/sustainabledevelopment/land-management/Pages/engineering-forms.aspx"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dallascityhall.com/departments/sustainabledevelopment/buildinginspection/Pages/construction_codes.aspx" TargetMode="External"/><Relationship Id="rId2" Type="http://schemas.openxmlformats.org/officeDocument/2006/relationships/hyperlink" Target="http://dallascityhall.com/government/Pages/city-codes.aspx"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53AEE-D156-4817-9650-315E0FE62738}"/>
              </a:ext>
            </a:extLst>
          </p:cNvPr>
          <p:cNvSpPr txBox="1"/>
          <p:nvPr/>
        </p:nvSpPr>
        <p:spPr>
          <a:xfrm>
            <a:off x="5446569" y="5224573"/>
            <a:ext cx="6575445" cy="1323439"/>
          </a:xfrm>
          <a:prstGeom prst="rect">
            <a:avLst/>
          </a:prstGeom>
          <a:noFill/>
        </p:spPr>
        <p:txBody>
          <a:bodyPr wrap="square" lIns="91440" tIns="45720" rIns="91440" bIns="45720" rtlCol="0" anchor="t">
            <a:spAutoFit/>
          </a:bodyPr>
          <a:lstStyle/>
          <a:p>
            <a:pPr algn="r"/>
            <a:r>
              <a:rPr lang="en-US" sz="2000" dirty="0">
                <a:solidFill>
                  <a:srgbClr val="003F88"/>
                </a:solidFill>
                <a:latin typeface="Century Gothic"/>
                <a:cs typeface="Arial"/>
              </a:rPr>
              <a:t>M. Samuell Eskander, PE, CFM, Assistant Director</a:t>
            </a:r>
            <a:endParaRPr lang="en-US" dirty="0">
              <a:solidFill>
                <a:srgbClr val="000000"/>
              </a:solidFill>
              <a:latin typeface="Century Gothic"/>
              <a:cs typeface="Arial"/>
            </a:endParaRPr>
          </a:p>
          <a:p>
            <a:pPr algn="r"/>
            <a:r>
              <a:rPr lang="en-US" sz="2000" dirty="0">
                <a:solidFill>
                  <a:srgbClr val="003F88"/>
                </a:solidFill>
                <a:latin typeface="Century Gothic"/>
                <a:cs typeface="Arial"/>
              </a:rPr>
              <a:t>Linda Velez, PE, Engineering Program Administrator</a:t>
            </a:r>
            <a:endParaRPr lang="en-US" dirty="0">
              <a:latin typeface="Century Gothic"/>
              <a:cs typeface="Arial"/>
            </a:endParaRPr>
          </a:p>
          <a:p>
            <a:pPr algn="r"/>
            <a:r>
              <a:rPr lang="en-US" sz="2000" dirty="0">
                <a:solidFill>
                  <a:srgbClr val="003F88"/>
                </a:solidFill>
                <a:latin typeface="Century Gothic"/>
                <a:cs typeface="Arial"/>
              </a:rPr>
              <a:t>Development Services</a:t>
            </a:r>
          </a:p>
          <a:p>
            <a:pPr algn="r"/>
            <a:r>
              <a:rPr lang="en-US" sz="2000" dirty="0">
                <a:solidFill>
                  <a:srgbClr val="003F88"/>
                </a:solidFill>
                <a:latin typeface="Century Gothic"/>
                <a:cs typeface="Arial"/>
              </a:rPr>
              <a:t>City of Dallas</a:t>
            </a:r>
          </a:p>
        </p:txBody>
      </p:sp>
      <p:sp>
        <p:nvSpPr>
          <p:cNvPr id="5" name="TextBox 4">
            <a:extLst>
              <a:ext uri="{FF2B5EF4-FFF2-40B4-BE49-F238E27FC236}">
                <a16:creationId xmlns:a16="http://schemas.microsoft.com/office/drawing/2014/main" id="{D54DD554-F06D-4497-B132-C07C944E0BDE}"/>
              </a:ext>
            </a:extLst>
          </p:cNvPr>
          <p:cNvSpPr txBox="1"/>
          <p:nvPr/>
        </p:nvSpPr>
        <p:spPr>
          <a:xfrm>
            <a:off x="5443245" y="907082"/>
            <a:ext cx="6618914" cy="1754326"/>
          </a:xfrm>
          <a:prstGeom prst="rect">
            <a:avLst/>
          </a:prstGeom>
          <a:noFill/>
        </p:spPr>
        <p:txBody>
          <a:bodyPr wrap="square" rtlCol="0">
            <a:spAutoFit/>
          </a:bodyPr>
          <a:lstStyle/>
          <a:p>
            <a:pPr algn="r"/>
            <a:r>
              <a:rPr lang="en-US" sz="3600" b="1">
                <a:solidFill>
                  <a:schemeClr val="accent1">
                    <a:lumMod val="50000"/>
                  </a:schemeClr>
                </a:solidFill>
                <a:latin typeface="Centtury gothic"/>
              </a:rPr>
              <a:t>A Brief Introduction to the City of Dallas Engineering Division Review &amp; Approval Process</a:t>
            </a:r>
            <a:endParaRPr lang="en-US" sz="3600" b="1">
              <a:solidFill>
                <a:schemeClr val="accent1">
                  <a:lumMod val="50000"/>
                </a:schemeClr>
              </a:solidFill>
              <a:latin typeface="Centtury gothic"/>
              <a:cs typeface="Arial" panose="020B0604020202020204" pitchFamily="34" charset="0"/>
            </a:endParaRPr>
          </a:p>
        </p:txBody>
      </p:sp>
      <p:sp>
        <p:nvSpPr>
          <p:cNvPr id="6" name="TextBox 5">
            <a:extLst>
              <a:ext uri="{FF2B5EF4-FFF2-40B4-BE49-F238E27FC236}">
                <a16:creationId xmlns:a16="http://schemas.microsoft.com/office/drawing/2014/main" id="{DABD800D-BF4E-40CA-8DBB-E8BC3D7925C7}"/>
              </a:ext>
            </a:extLst>
          </p:cNvPr>
          <p:cNvSpPr txBox="1"/>
          <p:nvPr/>
        </p:nvSpPr>
        <p:spPr>
          <a:xfrm>
            <a:off x="6315075" y="3311499"/>
            <a:ext cx="5666309" cy="1815882"/>
          </a:xfrm>
          <a:prstGeom prst="rect">
            <a:avLst/>
          </a:prstGeom>
          <a:noFill/>
        </p:spPr>
        <p:txBody>
          <a:bodyPr wrap="square" rtlCol="0">
            <a:spAutoFit/>
          </a:bodyPr>
          <a:lstStyle/>
          <a:p>
            <a:pPr algn="r"/>
            <a:r>
              <a:rPr lang="en-US" sz="2800" b="1">
                <a:solidFill>
                  <a:srgbClr val="003F88"/>
                </a:solidFill>
                <a:latin typeface="Century Gothic" panose="020B0502020202020204" pitchFamily="34" charset="0"/>
                <a:cs typeface="Arial" panose="020B0604020202020204" pitchFamily="34" charset="0"/>
              </a:rPr>
              <a:t>Water/Wastewater &amp; Paving/Drainage Engineering Outreach Lunch-and-Learn Presentation</a:t>
            </a:r>
          </a:p>
        </p:txBody>
      </p:sp>
    </p:spTree>
    <p:extLst>
      <p:ext uri="{BB962C8B-B14F-4D97-AF65-F5344CB8AC3E}">
        <p14:creationId xmlns:p14="http://schemas.microsoft.com/office/powerpoint/2010/main" val="1654613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DB35-1A2B-15DE-3FC6-69C6A1004400}"/>
              </a:ext>
            </a:extLst>
          </p:cNvPr>
          <p:cNvSpPr>
            <a:spLocks noGrp="1"/>
          </p:cNvSpPr>
          <p:nvPr>
            <p:ph type="title"/>
          </p:nvPr>
        </p:nvSpPr>
        <p:spPr>
          <a:xfrm>
            <a:off x="581346" y="38548"/>
            <a:ext cx="10515600" cy="888808"/>
          </a:xfrm>
        </p:spPr>
        <p:txBody>
          <a:bodyPr>
            <a:normAutofit/>
          </a:bodyPr>
          <a:lstStyle/>
          <a:p>
            <a:r>
              <a:rPr lang="en-US" sz="4000" b="1">
                <a:solidFill>
                  <a:schemeClr val="accent1">
                    <a:lumMod val="50000"/>
                  </a:schemeClr>
                </a:solidFill>
                <a:latin typeface="Century Gothic" panose="020B0502020202020204" pitchFamily="34" charset="0"/>
              </a:rPr>
              <a:t>Who We Are </a:t>
            </a:r>
          </a:p>
        </p:txBody>
      </p:sp>
      <p:pic>
        <p:nvPicPr>
          <p:cNvPr id="6" name="Content Placeholder 5">
            <a:extLst>
              <a:ext uri="{FF2B5EF4-FFF2-40B4-BE49-F238E27FC236}">
                <a16:creationId xmlns:a16="http://schemas.microsoft.com/office/drawing/2014/main" id="{A01DFF7C-ACF4-4978-7C8F-253E07C3FFBA}"/>
              </a:ext>
            </a:extLst>
          </p:cNvPr>
          <p:cNvPicPr>
            <a:picLocks noGrp="1" noChangeAspect="1"/>
          </p:cNvPicPr>
          <p:nvPr>
            <p:ph idx="1"/>
          </p:nvPr>
        </p:nvPicPr>
        <p:blipFill>
          <a:blip r:embed="rId2"/>
          <a:stretch>
            <a:fillRect/>
          </a:stretch>
        </p:blipFill>
        <p:spPr>
          <a:xfrm>
            <a:off x="3377149" y="989560"/>
            <a:ext cx="1535069" cy="1945433"/>
          </a:xfrm>
        </p:spPr>
      </p:pic>
      <p:sp>
        <p:nvSpPr>
          <p:cNvPr id="4" name="Slide Number Placeholder 3">
            <a:extLst>
              <a:ext uri="{FF2B5EF4-FFF2-40B4-BE49-F238E27FC236}">
                <a16:creationId xmlns:a16="http://schemas.microsoft.com/office/drawing/2014/main" id="{DC8A076C-E5AF-0C14-1580-D14FBE7784D5}"/>
              </a:ext>
            </a:extLst>
          </p:cNvPr>
          <p:cNvSpPr>
            <a:spLocks noGrp="1"/>
          </p:cNvSpPr>
          <p:nvPr>
            <p:ph type="sldNum" sz="quarter" idx="12"/>
          </p:nvPr>
        </p:nvSpPr>
        <p:spPr/>
        <p:txBody>
          <a:bodyPr/>
          <a:lstStyle/>
          <a:p>
            <a:fld id="{09918B91-4B66-40C9-B3FB-70033B0922BB}" type="slidenum">
              <a:rPr lang="en-US" smtClean="0"/>
              <a:t>10</a:t>
            </a:fld>
            <a:endParaRPr lang="en-US"/>
          </a:p>
        </p:txBody>
      </p:sp>
      <p:pic>
        <p:nvPicPr>
          <p:cNvPr id="8" name="Picture 7">
            <a:extLst>
              <a:ext uri="{FF2B5EF4-FFF2-40B4-BE49-F238E27FC236}">
                <a16:creationId xmlns:a16="http://schemas.microsoft.com/office/drawing/2014/main" id="{0D21AD7E-966D-413C-799D-47C5C877326E}"/>
              </a:ext>
            </a:extLst>
          </p:cNvPr>
          <p:cNvPicPr>
            <a:picLocks noChangeAspect="1"/>
          </p:cNvPicPr>
          <p:nvPr/>
        </p:nvPicPr>
        <p:blipFill>
          <a:blip r:embed="rId3"/>
          <a:stretch>
            <a:fillRect/>
          </a:stretch>
        </p:blipFill>
        <p:spPr>
          <a:xfrm>
            <a:off x="7128461" y="989560"/>
            <a:ext cx="1535069" cy="1945433"/>
          </a:xfrm>
          <a:prstGeom prst="rect">
            <a:avLst/>
          </a:prstGeom>
        </p:spPr>
      </p:pic>
      <p:pic>
        <p:nvPicPr>
          <p:cNvPr id="9" name="Picture 2" descr="https://lh3.googleusercontent.com/-awMJlZHmPZ0/XTYnUNwDG_I/AAAAAAAADtc/axnJ0XcggYE-uT7kZtYpXhTax3xApxhFgCK8BGAs/s512/2019-07-22.jpg">
            <a:extLst>
              <a:ext uri="{FF2B5EF4-FFF2-40B4-BE49-F238E27FC236}">
                <a16:creationId xmlns:a16="http://schemas.microsoft.com/office/drawing/2014/main" id="{FDE45F1F-8846-EF38-2FA4-7DD163AAF9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7149" y="3600412"/>
            <a:ext cx="1535069" cy="194543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EFE4E50-CA8F-7DA8-DEB2-79B02BD6C2A0}"/>
              </a:ext>
            </a:extLst>
          </p:cNvPr>
          <p:cNvSpPr txBox="1"/>
          <p:nvPr/>
        </p:nvSpPr>
        <p:spPr>
          <a:xfrm>
            <a:off x="2752534" y="2895708"/>
            <a:ext cx="2784297" cy="646331"/>
          </a:xfrm>
          <a:prstGeom prst="rect">
            <a:avLst/>
          </a:prstGeom>
          <a:noFill/>
        </p:spPr>
        <p:txBody>
          <a:bodyPr wrap="square" lIns="91440" tIns="45720" rIns="91440" bIns="45720" rtlCol="0" anchor="t">
            <a:spAutoFit/>
          </a:bodyPr>
          <a:lstStyle/>
          <a:p>
            <a:pPr algn="ctr"/>
            <a:r>
              <a:rPr lang="en-US" dirty="0">
                <a:solidFill>
                  <a:schemeClr val="accent1">
                    <a:lumMod val="50000"/>
                  </a:schemeClr>
                </a:solidFill>
                <a:latin typeface="Century Gothic"/>
              </a:rPr>
              <a:t>Andrew Espinoza</a:t>
            </a:r>
          </a:p>
          <a:p>
            <a:pPr algn="ctr"/>
            <a:r>
              <a:rPr lang="en-US" dirty="0">
                <a:solidFill>
                  <a:schemeClr val="accent1">
                    <a:lumMod val="50000"/>
                  </a:schemeClr>
                </a:solidFill>
                <a:latin typeface="Century Gothic"/>
              </a:rPr>
              <a:t>Director </a:t>
            </a:r>
            <a:endParaRPr lang="en-US" dirty="0">
              <a:solidFill>
                <a:schemeClr val="accent1">
                  <a:lumMod val="50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DE926624-BCC1-082E-E8FF-9CC91A912EB1}"/>
              </a:ext>
            </a:extLst>
          </p:cNvPr>
          <p:cNvSpPr txBox="1"/>
          <p:nvPr/>
        </p:nvSpPr>
        <p:spPr>
          <a:xfrm>
            <a:off x="6354051" y="2908416"/>
            <a:ext cx="3139148" cy="646331"/>
          </a:xfrm>
          <a:prstGeom prst="rect">
            <a:avLst/>
          </a:prstGeom>
          <a:noFill/>
        </p:spPr>
        <p:txBody>
          <a:bodyPr wrap="square" lIns="91440" tIns="45720" rIns="91440" bIns="45720" rtlCol="0" anchor="t">
            <a:spAutoFit/>
          </a:bodyPr>
          <a:lstStyle/>
          <a:p>
            <a:pPr algn="ctr"/>
            <a:r>
              <a:rPr lang="en-US" dirty="0">
                <a:solidFill>
                  <a:schemeClr val="accent1">
                    <a:lumMod val="50000"/>
                  </a:schemeClr>
                </a:solidFill>
                <a:latin typeface="Century Gothic"/>
              </a:rPr>
              <a:t>Sam Eskander </a:t>
            </a:r>
            <a:endParaRPr lang="en-US" dirty="0">
              <a:solidFill>
                <a:schemeClr val="accent1">
                  <a:lumMod val="50000"/>
                </a:schemeClr>
              </a:solidFill>
              <a:latin typeface="Century Gothic" panose="020B0502020202020204" pitchFamily="34" charset="0"/>
            </a:endParaRPr>
          </a:p>
          <a:p>
            <a:pPr algn="ctr"/>
            <a:r>
              <a:rPr lang="en-US" dirty="0">
                <a:solidFill>
                  <a:schemeClr val="accent1">
                    <a:lumMod val="50000"/>
                  </a:schemeClr>
                </a:solidFill>
                <a:latin typeface="Century Gothic"/>
              </a:rPr>
              <a:t>Assistant Director</a:t>
            </a:r>
          </a:p>
        </p:txBody>
      </p:sp>
      <p:sp>
        <p:nvSpPr>
          <p:cNvPr id="30" name="TextBox 29">
            <a:extLst>
              <a:ext uri="{FF2B5EF4-FFF2-40B4-BE49-F238E27FC236}">
                <a16:creationId xmlns:a16="http://schemas.microsoft.com/office/drawing/2014/main" id="{33C9FFB1-FAC5-15FA-8D9B-CDDE7605EA69}"/>
              </a:ext>
            </a:extLst>
          </p:cNvPr>
          <p:cNvSpPr txBox="1"/>
          <p:nvPr/>
        </p:nvSpPr>
        <p:spPr>
          <a:xfrm>
            <a:off x="2298668" y="5495005"/>
            <a:ext cx="3692036" cy="923330"/>
          </a:xfrm>
          <a:prstGeom prst="rect">
            <a:avLst/>
          </a:prstGeom>
          <a:noFill/>
        </p:spPr>
        <p:txBody>
          <a:bodyPr wrap="none" lIns="91440" tIns="45720" rIns="91440" bIns="45720" rtlCol="0" anchor="t">
            <a:spAutoFit/>
          </a:bodyPr>
          <a:lstStyle/>
          <a:p>
            <a:pPr algn="ctr"/>
            <a:r>
              <a:rPr lang="en-US" dirty="0">
                <a:solidFill>
                  <a:schemeClr val="accent1">
                    <a:lumMod val="50000"/>
                  </a:schemeClr>
                </a:solidFill>
                <a:latin typeface="Century Gothic"/>
              </a:rPr>
              <a:t>Linda Velez </a:t>
            </a:r>
            <a:endParaRPr lang="en-US" dirty="0">
              <a:solidFill>
                <a:schemeClr val="accent1">
                  <a:lumMod val="50000"/>
                </a:schemeClr>
              </a:solidFill>
              <a:latin typeface="Century Gothic" panose="020B0502020202020204" pitchFamily="34" charset="0"/>
            </a:endParaRPr>
          </a:p>
          <a:p>
            <a:pPr algn="ctr"/>
            <a:r>
              <a:rPr lang="en-US" dirty="0">
                <a:solidFill>
                  <a:schemeClr val="accent1">
                    <a:lumMod val="50000"/>
                  </a:schemeClr>
                </a:solidFill>
                <a:latin typeface="Century Gothic"/>
              </a:rPr>
              <a:t>Water/Wastewater Engineering</a:t>
            </a:r>
          </a:p>
          <a:p>
            <a:pPr algn="ctr"/>
            <a:r>
              <a:rPr lang="en-US" dirty="0">
                <a:solidFill>
                  <a:schemeClr val="accent1">
                    <a:lumMod val="50000"/>
                  </a:schemeClr>
                </a:solidFill>
                <a:latin typeface="Century Gothic"/>
              </a:rPr>
              <a:t>Program Administrator </a:t>
            </a:r>
            <a:endParaRPr lang="en-US" dirty="0">
              <a:solidFill>
                <a:schemeClr val="accent1">
                  <a:lumMod val="50000"/>
                </a:schemeClr>
              </a:solidFill>
            </a:endParaRPr>
          </a:p>
        </p:txBody>
      </p:sp>
      <p:pic>
        <p:nvPicPr>
          <p:cNvPr id="5" name="Picture 4" descr="A picture containing indoor&#10;&#10;Description automatically generated">
            <a:extLst>
              <a:ext uri="{FF2B5EF4-FFF2-40B4-BE49-F238E27FC236}">
                <a16:creationId xmlns:a16="http://schemas.microsoft.com/office/drawing/2014/main" id="{3F858A23-4FC3-3E43-1F5B-F1FF7DA65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923278" y="3869007"/>
            <a:ext cx="1945433" cy="1459075"/>
          </a:xfrm>
          <a:prstGeom prst="rect">
            <a:avLst/>
          </a:prstGeom>
        </p:spPr>
      </p:pic>
      <p:sp>
        <p:nvSpPr>
          <p:cNvPr id="7" name="TextBox 6">
            <a:extLst>
              <a:ext uri="{FF2B5EF4-FFF2-40B4-BE49-F238E27FC236}">
                <a16:creationId xmlns:a16="http://schemas.microsoft.com/office/drawing/2014/main" id="{E366DB8D-4B91-7D44-0CB3-C89AA89FD422}"/>
              </a:ext>
            </a:extLst>
          </p:cNvPr>
          <p:cNvSpPr txBox="1"/>
          <p:nvPr/>
        </p:nvSpPr>
        <p:spPr>
          <a:xfrm>
            <a:off x="6154174" y="5510506"/>
            <a:ext cx="3483646" cy="923330"/>
          </a:xfrm>
          <a:prstGeom prst="rect">
            <a:avLst/>
          </a:prstGeom>
          <a:noFill/>
        </p:spPr>
        <p:txBody>
          <a:bodyPr wrap="none" lIns="91440" tIns="45720" rIns="91440" bIns="45720" rtlCol="0" anchor="t">
            <a:spAutoFit/>
          </a:bodyPr>
          <a:lstStyle/>
          <a:p>
            <a:pPr algn="ctr"/>
            <a:r>
              <a:rPr lang="en-US" dirty="0">
                <a:solidFill>
                  <a:schemeClr val="accent1">
                    <a:lumMod val="50000"/>
                  </a:schemeClr>
                </a:solidFill>
                <a:latin typeface="Century Gothic"/>
              </a:rPr>
              <a:t>Thuc Pham</a:t>
            </a:r>
            <a:endParaRPr lang="en-US" dirty="0">
              <a:solidFill>
                <a:schemeClr val="accent1">
                  <a:lumMod val="50000"/>
                </a:schemeClr>
              </a:solidFill>
              <a:latin typeface="Century Gothic" panose="020B0502020202020204" pitchFamily="34" charset="0"/>
            </a:endParaRPr>
          </a:p>
          <a:p>
            <a:pPr algn="ctr"/>
            <a:r>
              <a:rPr lang="en-US" dirty="0">
                <a:solidFill>
                  <a:schemeClr val="accent1">
                    <a:lumMod val="50000"/>
                  </a:schemeClr>
                </a:solidFill>
                <a:latin typeface="Century Gothic"/>
              </a:rPr>
              <a:t>Paving/Drainage Engineering</a:t>
            </a:r>
          </a:p>
          <a:p>
            <a:pPr algn="ctr"/>
            <a:r>
              <a:rPr lang="en-US" dirty="0">
                <a:solidFill>
                  <a:schemeClr val="accent1">
                    <a:lumMod val="50000"/>
                  </a:schemeClr>
                </a:solidFill>
                <a:latin typeface="Century Gothic"/>
              </a:rPr>
              <a:t>Program Administrator </a:t>
            </a:r>
            <a:endParaRPr lang="en-US" dirty="0">
              <a:solidFill>
                <a:schemeClr val="accent1">
                  <a:lumMod val="50000"/>
                </a:schemeClr>
              </a:solidFill>
            </a:endParaRPr>
          </a:p>
        </p:txBody>
      </p:sp>
    </p:spTree>
    <p:extLst>
      <p:ext uri="{BB962C8B-B14F-4D97-AF65-F5344CB8AC3E}">
        <p14:creationId xmlns:p14="http://schemas.microsoft.com/office/powerpoint/2010/main" val="365813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502F-4F1B-B460-B364-6DD4665057BA}"/>
              </a:ext>
            </a:extLst>
          </p:cNvPr>
          <p:cNvSpPr>
            <a:spLocks noGrp="1"/>
          </p:cNvSpPr>
          <p:nvPr>
            <p:ph type="title"/>
          </p:nvPr>
        </p:nvSpPr>
        <p:spPr>
          <a:xfrm>
            <a:off x="308517" y="2710"/>
            <a:ext cx="10515600" cy="972442"/>
          </a:xfrm>
        </p:spPr>
        <p:txBody>
          <a:bodyPr>
            <a:normAutofit/>
          </a:bodyPr>
          <a:lstStyle/>
          <a:p>
            <a:r>
              <a:rPr lang="en-US" sz="4000" b="1" dirty="0">
                <a:solidFill>
                  <a:schemeClr val="accent1">
                    <a:lumMod val="50000"/>
                  </a:schemeClr>
                </a:solidFill>
                <a:latin typeface="Century Gothic" panose="020B0502020202020204" pitchFamily="34" charset="0"/>
              </a:rPr>
              <a:t>Who We Are, </a:t>
            </a:r>
            <a:r>
              <a:rPr lang="en-US" sz="4000" b="1" dirty="0" err="1">
                <a:solidFill>
                  <a:schemeClr val="accent1">
                    <a:lumMod val="50000"/>
                  </a:schemeClr>
                </a:solidFill>
                <a:latin typeface="Century Gothic" panose="020B0502020202020204" pitchFamily="34" charset="0"/>
              </a:rPr>
              <a:t>Con’t</a:t>
            </a:r>
            <a:endParaRPr lang="en-US" sz="4000" b="1" dirty="0">
              <a:solidFill>
                <a:schemeClr val="accent1">
                  <a:lumMod val="50000"/>
                </a:schemeClr>
              </a:solidFill>
              <a:latin typeface="Century Gothic" panose="020B0502020202020204" pitchFamily="34" charset="0"/>
            </a:endParaRPr>
          </a:p>
        </p:txBody>
      </p:sp>
      <p:sp>
        <p:nvSpPr>
          <p:cNvPr id="3" name="Content Placeholder 2">
            <a:extLst>
              <a:ext uri="{FF2B5EF4-FFF2-40B4-BE49-F238E27FC236}">
                <a16:creationId xmlns:a16="http://schemas.microsoft.com/office/drawing/2014/main" id="{F41D2BC4-127B-5CE2-56BE-E1A8F277A2E2}"/>
              </a:ext>
            </a:extLst>
          </p:cNvPr>
          <p:cNvSpPr>
            <a:spLocks noGrp="1"/>
          </p:cNvSpPr>
          <p:nvPr>
            <p:ph idx="1"/>
          </p:nvPr>
        </p:nvSpPr>
        <p:spPr>
          <a:xfrm>
            <a:off x="596590" y="1388868"/>
            <a:ext cx="10515600" cy="4537923"/>
          </a:xfrm>
        </p:spPr>
        <p:txBody>
          <a:bodyPr>
            <a:normAutofit/>
          </a:bodyPr>
          <a:lstStyle/>
          <a:p>
            <a:pPr marL="0" indent="0">
              <a:buNone/>
            </a:pPr>
            <a:r>
              <a:rPr lang="en-US" u="sng" dirty="0">
                <a:solidFill>
                  <a:srgbClr val="012555"/>
                </a:solidFill>
                <a:latin typeface="Century Gothic" panose="020B0502020202020204" pitchFamily="34" charset="0"/>
              </a:rPr>
              <a:t>Administrative Staff:</a:t>
            </a:r>
          </a:p>
          <a:p>
            <a:pPr lvl="1"/>
            <a:r>
              <a:rPr lang="en-US" sz="2000" dirty="0">
                <a:solidFill>
                  <a:srgbClr val="012555"/>
                </a:solidFill>
                <a:latin typeface="Century Gothic" panose="020B0502020202020204" pitchFamily="34" charset="0"/>
              </a:rPr>
              <a:t>Charmae Robertson – Senior Office Assistant </a:t>
            </a:r>
          </a:p>
          <a:p>
            <a:pPr lvl="1"/>
            <a:r>
              <a:rPr lang="en-US" sz="2000" dirty="0">
                <a:solidFill>
                  <a:srgbClr val="012555"/>
                </a:solidFill>
                <a:latin typeface="Century Gothic" panose="020B0502020202020204" pitchFamily="34" charset="0"/>
              </a:rPr>
              <a:t>Norma Morales – Senior Office Assistant </a:t>
            </a:r>
          </a:p>
          <a:p>
            <a:pPr marL="0" indent="0">
              <a:buNone/>
            </a:pPr>
            <a:r>
              <a:rPr lang="en-US" u="sng" dirty="0">
                <a:solidFill>
                  <a:srgbClr val="012555"/>
                </a:solidFill>
                <a:latin typeface="Century Gothic" panose="020B0502020202020204" pitchFamily="34" charset="0"/>
              </a:rPr>
              <a:t>Manager Development:</a:t>
            </a:r>
          </a:p>
          <a:p>
            <a:pPr lvl="1"/>
            <a:r>
              <a:rPr lang="en-US" sz="2000" dirty="0">
                <a:solidFill>
                  <a:srgbClr val="012555"/>
                </a:solidFill>
                <a:latin typeface="Century Gothic" panose="020B0502020202020204" pitchFamily="34" charset="0"/>
              </a:rPr>
              <a:t>Brandie McKenzie</a:t>
            </a:r>
          </a:p>
          <a:p>
            <a:pPr marL="0" indent="0">
              <a:buNone/>
            </a:pPr>
            <a:r>
              <a:rPr lang="en-US" u="sng" dirty="0">
                <a:solidFill>
                  <a:srgbClr val="012555"/>
                </a:solidFill>
                <a:latin typeface="Century Gothic" panose="020B0502020202020204" pitchFamily="34" charset="0"/>
              </a:rPr>
              <a:t>Contract Administrator:</a:t>
            </a:r>
          </a:p>
          <a:p>
            <a:pPr lvl="1"/>
            <a:r>
              <a:rPr lang="en-US" dirty="0">
                <a:solidFill>
                  <a:srgbClr val="012555"/>
                </a:solidFill>
                <a:latin typeface="Century Gothic" panose="020B0502020202020204" pitchFamily="34" charset="0"/>
              </a:rPr>
              <a:t>Michael Fay</a:t>
            </a:r>
          </a:p>
          <a:p>
            <a:pPr marL="0" indent="0">
              <a:buNone/>
            </a:pPr>
            <a:r>
              <a:rPr lang="en-US" u="sng" dirty="0">
                <a:solidFill>
                  <a:srgbClr val="012555"/>
                </a:solidFill>
                <a:latin typeface="Century Gothic" panose="020B0502020202020204" pitchFamily="34" charset="0"/>
              </a:rPr>
              <a:t>Permit Reviewers :</a:t>
            </a:r>
          </a:p>
          <a:p>
            <a:pPr lvl="1"/>
            <a:r>
              <a:rPr lang="en-US" sz="2000" dirty="0">
                <a:solidFill>
                  <a:srgbClr val="012555"/>
                </a:solidFill>
                <a:latin typeface="Century Gothic" panose="020B0502020202020204" pitchFamily="34" charset="0"/>
              </a:rPr>
              <a:t>Henry Renteria</a:t>
            </a:r>
          </a:p>
          <a:p>
            <a:pPr lvl="1"/>
            <a:r>
              <a:rPr lang="en-US" sz="2000" dirty="0">
                <a:solidFill>
                  <a:srgbClr val="012555"/>
                </a:solidFill>
                <a:latin typeface="Century Gothic" panose="020B0502020202020204" pitchFamily="34" charset="0"/>
              </a:rPr>
              <a:t>Mathew John</a:t>
            </a:r>
          </a:p>
          <a:p>
            <a:pPr lvl="1"/>
            <a:r>
              <a:rPr lang="en-US" sz="2000" dirty="0">
                <a:solidFill>
                  <a:srgbClr val="012555"/>
                </a:solidFill>
                <a:latin typeface="Century Gothic" panose="020B0502020202020204" pitchFamily="34" charset="0"/>
              </a:rPr>
              <a:t>Ursula Walker</a:t>
            </a:r>
          </a:p>
          <a:p>
            <a:endParaRPr lang="en-US" dirty="0"/>
          </a:p>
        </p:txBody>
      </p:sp>
      <p:sp>
        <p:nvSpPr>
          <p:cNvPr id="4" name="Slide Number Placeholder 3">
            <a:extLst>
              <a:ext uri="{FF2B5EF4-FFF2-40B4-BE49-F238E27FC236}">
                <a16:creationId xmlns:a16="http://schemas.microsoft.com/office/drawing/2014/main" id="{49AADF27-ACBB-D2B0-EC28-23965EA915AF}"/>
              </a:ext>
            </a:extLst>
          </p:cNvPr>
          <p:cNvSpPr>
            <a:spLocks noGrp="1"/>
          </p:cNvSpPr>
          <p:nvPr>
            <p:ph type="sldNum" sz="quarter" idx="12"/>
          </p:nvPr>
        </p:nvSpPr>
        <p:spPr/>
        <p:txBody>
          <a:bodyPr/>
          <a:lstStyle/>
          <a:p>
            <a:fld id="{09918B91-4B66-40C9-B3FB-70033B0922BB}" type="slidenum">
              <a:rPr lang="en-US" smtClean="0"/>
              <a:t>11</a:t>
            </a:fld>
            <a:endParaRPr lang="en-US"/>
          </a:p>
        </p:txBody>
      </p:sp>
      <p:sp>
        <p:nvSpPr>
          <p:cNvPr id="5" name="TextBox 4">
            <a:extLst>
              <a:ext uri="{FF2B5EF4-FFF2-40B4-BE49-F238E27FC236}">
                <a16:creationId xmlns:a16="http://schemas.microsoft.com/office/drawing/2014/main" id="{473A37B8-8DA0-0F51-88D4-E8ADE327C61D}"/>
              </a:ext>
            </a:extLst>
          </p:cNvPr>
          <p:cNvSpPr txBox="1"/>
          <p:nvPr/>
        </p:nvSpPr>
        <p:spPr>
          <a:xfrm>
            <a:off x="6865672" y="1388869"/>
            <a:ext cx="4930739" cy="4124206"/>
          </a:xfrm>
          <a:prstGeom prst="rect">
            <a:avLst/>
          </a:prstGeom>
          <a:noFill/>
        </p:spPr>
        <p:txBody>
          <a:bodyPr wrap="square" rtlCol="0">
            <a:spAutoFit/>
          </a:bodyPr>
          <a:lstStyle/>
          <a:p>
            <a:pPr marL="0" indent="0">
              <a:buNone/>
            </a:pPr>
            <a:r>
              <a:rPr lang="en-US" sz="2800" u="sng" dirty="0">
                <a:solidFill>
                  <a:srgbClr val="012555"/>
                </a:solidFill>
                <a:latin typeface="Century Gothic" panose="020B0502020202020204" pitchFamily="34" charset="0"/>
              </a:rPr>
              <a:t>Dallas Fire &amp; Rescue Representative:</a:t>
            </a:r>
          </a:p>
          <a:p>
            <a:r>
              <a:rPr lang="en-US" dirty="0">
                <a:solidFill>
                  <a:srgbClr val="012555"/>
                </a:solidFill>
                <a:latin typeface="Century Gothic" panose="020B0502020202020204" pitchFamily="34" charset="0"/>
              </a:rPr>
              <a:t>Ricky Butler – Room 204</a:t>
            </a:r>
          </a:p>
          <a:p>
            <a:pPr lvl="1"/>
            <a:r>
              <a:rPr lang="en-US" sz="2000" dirty="0">
                <a:solidFill>
                  <a:srgbClr val="012555"/>
                </a:solidFill>
                <a:latin typeface="Century Gothic" panose="020B0502020202020204" pitchFamily="34" charset="0"/>
              </a:rPr>
              <a:t>Monday – Thursday</a:t>
            </a:r>
          </a:p>
          <a:p>
            <a:pPr lvl="1"/>
            <a:r>
              <a:rPr lang="en-US" sz="2000" dirty="0">
                <a:solidFill>
                  <a:srgbClr val="012555"/>
                </a:solidFill>
                <a:latin typeface="Century Gothic" panose="020B0502020202020204" pitchFamily="34" charset="0"/>
              </a:rPr>
              <a:t>(469) 323-5980</a:t>
            </a:r>
          </a:p>
          <a:p>
            <a:pPr marL="0" indent="0">
              <a:buNone/>
            </a:pPr>
            <a:endParaRPr lang="en-US" u="sng" dirty="0">
              <a:solidFill>
                <a:srgbClr val="012555"/>
              </a:solidFill>
              <a:latin typeface="Century Gothic" panose="020B0502020202020204" pitchFamily="34" charset="0"/>
            </a:endParaRPr>
          </a:p>
          <a:p>
            <a:pPr marL="0" indent="0">
              <a:buNone/>
            </a:pPr>
            <a:endParaRPr lang="en-US" sz="2800" u="sng" dirty="0">
              <a:solidFill>
                <a:srgbClr val="012555"/>
              </a:solidFill>
              <a:latin typeface="Century Gothic" panose="020B0502020202020204" pitchFamily="34" charset="0"/>
            </a:endParaRPr>
          </a:p>
          <a:p>
            <a:pPr marL="0" indent="0">
              <a:buNone/>
            </a:pPr>
            <a:endParaRPr lang="en-US" sz="2800" u="sng" dirty="0">
              <a:solidFill>
                <a:srgbClr val="012555"/>
              </a:solidFill>
              <a:latin typeface="Century Gothic" panose="020B0502020202020204" pitchFamily="34" charset="0"/>
            </a:endParaRPr>
          </a:p>
          <a:p>
            <a:pPr marL="0" indent="0">
              <a:buNone/>
            </a:pPr>
            <a:r>
              <a:rPr lang="en-US" sz="2800" u="sng" dirty="0">
                <a:solidFill>
                  <a:srgbClr val="012555"/>
                </a:solidFill>
                <a:latin typeface="Century Gothic" panose="020B0502020202020204" pitchFamily="34" charset="0"/>
              </a:rPr>
              <a:t>Fire Protection Engineering (Sprinkler/meter):</a:t>
            </a:r>
          </a:p>
          <a:p>
            <a:r>
              <a:rPr lang="en-US" dirty="0">
                <a:solidFill>
                  <a:srgbClr val="012555"/>
                </a:solidFill>
                <a:latin typeface="Century Gothic" panose="020B0502020202020204" pitchFamily="34" charset="0"/>
              </a:rPr>
              <a:t>Nicholas Pippin – Room 210</a:t>
            </a:r>
          </a:p>
        </p:txBody>
      </p:sp>
      <p:pic>
        <p:nvPicPr>
          <p:cNvPr id="8" name="Picture 7">
            <a:extLst>
              <a:ext uri="{FF2B5EF4-FFF2-40B4-BE49-F238E27FC236}">
                <a16:creationId xmlns:a16="http://schemas.microsoft.com/office/drawing/2014/main" id="{358BF501-BC5B-8D94-619A-3836E4B931CE}"/>
              </a:ext>
            </a:extLst>
          </p:cNvPr>
          <p:cNvPicPr>
            <a:picLocks noChangeAspect="1"/>
          </p:cNvPicPr>
          <p:nvPr/>
        </p:nvPicPr>
        <p:blipFill>
          <a:blip r:embed="rId2"/>
          <a:stretch>
            <a:fillRect/>
          </a:stretch>
        </p:blipFill>
        <p:spPr>
          <a:xfrm>
            <a:off x="10050236" y="2189995"/>
            <a:ext cx="1482934" cy="1482934"/>
          </a:xfrm>
          <a:prstGeom prst="rect">
            <a:avLst/>
          </a:prstGeom>
        </p:spPr>
      </p:pic>
    </p:spTree>
    <p:extLst>
      <p:ext uri="{BB962C8B-B14F-4D97-AF65-F5344CB8AC3E}">
        <p14:creationId xmlns:p14="http://schemas.microsoft.com/office/powerpoint/2010/main" val="4097879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C7C8-DD40-96E4-7730-DA58FC610C58}"/>
              </a:ext>
            </a:extLst>
          </p:cNvPr>
          <p:cNvSpPr>
            <a:spLocks noGrp="1"/>
          </p:cNvSpPr>
          <p:nvPr>
            <p:ph type="title"/>
          </p:nvPr>
        </p:nvSpPr>
        <p:spPr>
          <a:xfrm>
            <a:off x="533901" y="711962"/>
            <a:ext cx="10515600" cy="1325563"/>
          </a:xfrm>
        </p:spPr>
        <p:txBody>
          <a:bodyPr>
            <a:normAutofit fontScale="90000"/>
          </a:bodyPr>
          <a:lstStyle/>
          <a:p>
            <a:r>
              <a:rPr lang="en-US" b="1">
                <a:solidFill>
                  <a:schemeClr val="accent1">
                    <a:lumMod val="50000"/>
                  </a:schemeClr>
                </a:solidFill>
                <a:latin typeface="Century Gothic"/>
              </a:rPr>
              <a:t>What We Do</a:t>
            </a:r>
            <a:br>
              <a:rPr lang="en-US" b="1">
                <a:solidFill>
                  <a:schemeClr val="accent1">
                    <a:lumMod val="50000"/>
                  </a:schemeClr>
                </a:solidFill>
                <a:latin typeface="Century Gothic"/>
              </a:rPr>
            </a:br>
            <a:br>
              <a:rPr lang="en-US"/>
            </a:br>
            <a:r>
              <a:rPr lang="en-US" sz="3100" b="1">
                <a:solidFill>
                  <a:schemeClr val="accent1">
                    <a:lumMod val="50000"/>
                  </a:schemeClr>
                </a:solidFill>
                <a:latin typeface="Century Gothic"/>
              </a:rPr>
              <a:t>In addition to reviewing Water and Wastewater Design Plans for private development projects:</a:t>
            </a:r>
            <a:br>
              <a:rPr lang="en-US">
                <a:solidFill>
                  <a:srgbClr val="FFFF00"/>
                </a:solidFill>
              </a:rPr>
            </a:br>
            <a:endParaRPr lang="en-US"/>
          </a:p>
        </p:txBody>
      </p:sp>
      <p:sp>
        <p:nvSpPr>
          <p:cNvPr id="3" name="Content Placeholder 2">
            <a:extLst>
              <a:ext uri="{FF2B5EF4-FFF2-40B4-BE49-F238E27FC236}">
                <a16:creationId xmlns:a16="http://schemas.microsoft.com/office/drawing/2014/main" id="{8D56F161-814B-436D-F318-F93A5E09A143}"/>
              </a:ext>
            </a:extLst>
          </p:cNvPr>
          <p:cNvSpPr>
            <a:spLocks noGrp="1"/>
          </p:cNvSpPr>
          <p:nvPr>
            <p:ph sz="half" idx="1"/>
          </p:nvPr>
        </p:nvSpPr>
        <p:spPr>
          <a:xfrm>
            <a:off x="608243" y="2344363"/>
            <a:ext cx="5172941" cy="3169478"/>
          </a:xfrm>
        </p:spPr>
        <p:txBody>
          <a:bodyPr vert="horz" lIns="91440" tIns="45720" rIns="91440" bIns="45720" rtlCol="0" anchor="t">
            <a:normAutofit/>
          </a:bodyPr>
          <a:lstStyle/>
          <a:p>
            <a:r>
              <a:rPr lang="en-US" sz="2400" dirty="0">
                <a:solidFill>
                  <a:schemeClr val="accent1">
                    <a:lumMod val="50000"/>
                  </a:schemeClr>
                </a:solidFill>
                <a:latin typeface="Century Gothic"/>
              </a:rPr>
              <a:t>W/WW Availability Letter</a:t>
            </a:r>
          </a:p>
          <a:p>
            <a:r>
              <a:rPr lang="en-US" sz="2400" dirty="0">
                <a:solidFill>
                  <a:schemeClr val="accent1">
                    <a:lumMod val="50000"/>
                  </a:schemeClr>
                </a:solidFill>
                <a:latin typeface="Century Gothic"/>
              </a:rPr>
              <a:t>W/WW Easement Coordinating</a:t>
            </a:r>
          </a:p>
          <a:p>
            <a:r>
              <a:rPr lang="en-US" sz="2400" dirty="0">
                <a:solidFill>
                  <a:schemeClr val="accent1">
                    <a:lumMod val="50000"/>
                  </a:schemeClr>
                </a:solidFill>
                <a:latin typeface="Century Gothic"/>
              </a:rPr>
              <a:t>W/WW “Permit-Only” Review</a:t>
            </a:r>
          </a:p>
          <a:p>
            <a:r>
              <a:rPr lang="en-US" sz="2400" dirty="0">
                <a:solidFill>
                  <a:schemeClr val="accent1">
                    <a:lumMod val="50000"/>
                  </a:schemeClr>
                </a:solidFill>
                <a:latin typeface="Century Gothic"/>
              </a:rPr>
              <a:t>Wastewater Capacity Flow Test</a:t>
            </a:r>
          </a:p>
          <a:p>
            <a:r>
              <a:rPr lang="en-US" sz="2400" dirty="0">
                <a:solidFill>
                  <a:schemeClr val="accent1">
                    <a:lumMod val="50000"/>
                  </a:schemeClr>
                </a:solidFill>
                <a:latin typeface="Century Gothic"/>
              </a:rPr>
              <a:t>Wastewater Private Flow Test/Condition Check Processing</a:t>
            </a:r>
          </a:p>
          <a:p>
            <a:endParaRPr lang="en-US"/>
          </a:p>
        </p:txBody>
      </p:sp>
      <p:sp>
        <p:nvSpPr>
          <p:cNvPr id="4" name="Content Placeholder 3">
            <a:extLst>
              <a:ext uri="{FF2B5EF4-FFF2-40B4-BE49-F238E27FC236}">
                <a16:creationId xmlns:a16="http://schemas.microsoft.com/office/drawing/2014/main" id="{AD09D573-8DA4-241B-5C6C-A8BBA9389F87}"/>
              </a:ext>
            </a:extLst>
          </p:cNvPr>
          <p:cNvSpPr>
            <a:spLocks noGrp="1"/>
          </p:cNvSpPr>
          <p:nvPr>
            <p:ph sz="half" idx="2"/>
          </p:nvPr>
        </p:nvSpPr>
        <p:spPr>
          <a:xfrm>
            <a:off x="6218663" y="2400361"/>
            <a:ext cx="5181600" cy="3346884"/>
          </a:xfrm>
        </p:spPr>
        <p:txBody>
          <a:bodyPr vert="horz" lIns="91440" tIns="45720" rIns="91440" bIns="45720" rtlCol="0" anchor="t">
            <a:normAutofit/>
          </a:bodyPr>
          <a:lstStyle/>
          <a:p>
            <a:r>
              <a:rPr lang="en-US" sz="2400" dirty="0">
                <a:solidFill>
                  <a:schemeClr val="accent1">
                    <a:lumMod val="50000"/>
                  </a:schemeClr>
                </a:solidFill>
                <a:latin typeface="Century Gothic"/>
              </a:rPr>
              <a:t>Water meter permit “Pink Card”</a:t>
            </a:r>
          </a:p>
          <a:p>
            <a:r>
              <a:rPr lang="en-US" sz="2400" dirty="0">
                <a:solidFill>
                  <a:schemeClr val="accent1">
                    <a:lumMod val="50000"/>
                  </a:schemeClr>
                </a:solidFill>
                <a:latin typeface="Century Gothic"/>
              </a:rPr>
              <a:t>Water Pressure Test</a:t>
            </a:r>
          </a:p>
          <a:p>
            <a:r>
              <a:rPr lang="en-US" sz="2400" dirty="0">
                <a:solidFill>
                  <a:schemeClr val="accent1">
                    <a:lumMod val="50000"/>
                  </a:schemeClr>
                </a:solidFill>
                <a:latin typeface="Century Gothic"/>
              </a:rPr>
              <a:t>Water Size on Size Request</a:t>
            </a:r>
          </a:p>
          <a:p>
            <a:r>
              <a:rPr lang="en-US" sz="2400" dirty="0">
                <a:solidFill>
                  <a:schemeClr val="accent1">
                    <a:lumMod val="50000"/>
                  </a:schemeClr>
                </a:solidFill>
                <a:latin typeface="Century Gothic"/>
              </a:rPr>
              <a:t>Building Permit Processing</a:t>
            </a:r>
          </a:p>
          <a:p>
            <a:r>
              <a:rPr lang="en-US" sz="2400" dirty="0">
                <a:solidFill>
                  <a:schemeClr val="accent1">
                    <a:lumMod val="50000"/>
                  </a:schemeClr>
                </a:solidFill>
                <a:latin typeface="Century Gothic"/>
              </a:rPr>
              <a:t>Preliminary Plat Review</a:t>
            </a:r>
          </a:p>
          <a:p>
            <a:endParaRPr lang="en-US" dirty="0"/>
          </a:p>
        </p:txBody>
      </p:sp>
      <p:sp>
        <p:nvSpPr>
          <p:cNvPr id="5" name="Slide Number Placeholder 4">
            <a:extLst>
              <a:ext uri="{FF2B5EF4-FFF2-40B4-BE49-F238E27FC236}">
                <a16:creationId xmlns:a16="http://schemas.microsoft.com/office/drawing/2014/main" id="{4C500959-87F7-0EA7-ABD2-6D21E95B1732}"/>
              </a:ext>
            </a:extLst>
          </p:cNvPr>
          <p:cNvSpPr>
            <a:spLocks noGrp="1"/>
          </p:cNvSpPr>
          <p:nvPr>
            <p:ph type="sldNum" sz="quarter" idx="12"/>
          </p:nvPr>
        </p:nvSpPr>
        <p:spPr/>
        <p:txBody>
          <a:bodyPr/>
          <a:lstStyle/>
          <a:p>
            <a:fld id="{09918B91-4B66-40C9-B3FB-70033B0922BB}" type="slidenum">
              <a:rPr lang="en-US" smtClean="0"/>
              <a:t>12</a:t>
            </a:fld>
            <a:endParaRPr lang="en-US"/>
          </a:p>
        </p:txBody>
      </p:sp>
    </p:spTree>
    <p:extLst>
      <p:ext uri="{BB962C8B-B14F-4D97-AF65-F5344CB8AC3E}">
        <p14:creationId xmlns:p14="http://schemas.microsoft.com/office/powerpoint/2010/main" val="1640940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8294-E5FD-FA68-1E5E-AD647A3ABD6C}"/>
              </a:ext>
            </a:extLst>
          </p:cNvPr>
          <p:cNvSpPr>
            <a:spLocks noGrp="1"/>
          </p:cNvSpPr>
          <p:nvPr>
            <p:ph type="title"/>
          </p:nvPr>
        </p:nvSpPr>
        <p:spPr>
          <a:xfrm>
            <a:off x="336395" y="126586"/>
            <a:ext cx="10515600" cy="853699"/>
          </a:xfrm>
        </p:spPr>
        <p:txBody>
          <a:bodyPr>
            <a:normAutofit/>
          </a:bodyPr>
          <a:lstStyle/>
          <a:p>
            <a:r>
              <a:rPr lang="en-US" sz="4000" b="1">
                <a:solidFill>
                  <a:schemeClr val="accent1">
                    <a:lumMod val="50000"/>
                  </a:schemeClr>
                </a:solidFill>
                <a:latin typeface="Century Gothic"/>
              </a:rPr>
              <a:t>Dallas Development Process</a:t>
            </a:r>
          </a:p>
        </p:txBody>
      </p:sp>
      <p:sp>
        <p:nvSpPr>
          <p:cNvPr id="4" name="Slide Number Placeholder 3">
            <a:extLst>
              <a:ext uri="{FF2B5EF4-FFF2-40B4-BE49-F238E27FC236}">
                <a16:creationId xmlns:a16="http://schemas.microsoft.com/office/drawing/2014/main" id="{6443122D-FEBD-015B-7D08-C8506A0AEB4A}"/>
              </a:ext>
            </a:extLst>
          </p:cNvPr>
          <p:cNvSpPr>
            <a:spLocks noGrp="1"/>
          </p:cNvSpPr>
          <p:nvPr>
            <p:ph type="sldNum" sz="quarter" idx="12"/>
          </p:nvPr>
        </p:nvSpPr>
        <p:spPr/>
        <p:txBody>
          <a:bodyPr/>
          <a:lstStyle/>
          <a:p>
            <a:fld id="{09918B91-4B66-40C9-B3FB-70033B0922BB}" type="slidenum">
              <a:rPr lang="en-US" smtClean="0"/>
              <a:t>13</a:t>
            </a:fld>
            <a:endParaRPr lang="en-US"/>
          </a:p>
        </p:txBody>
      </p:sp>
      <p:pic>
        <p:nvPicPr>
          <p:cNvPr id="5" name="Content Placeholder 4">
            <a:extLst>
              <a:ext uri="{FF2B5EF4-FFF2-40B4-BE49-F238E27FC236}">
                <a16:creationId xmlns:a16="http://schemas.microsoft.com/office/drawing/2014/main" id="{4D3E0E55-AF21-F852-1F1E-B86B11FA9F30}"/>
              </a:ext>
            </a:extLst>
          </p:cNvPr>
          <p:cNvPicPr>
            <a:picLocks noGrp="1" noChangeAspect="1"/>
          </p:cNvPicPr>
          <p:nvPr>
            <p:ph idx="1"/>
          </p:nvPr>
        </p:nvPicPr>
        <p:blipFill>
          <a:blip r:embed="rId2"/>
          <a:stretch>
            <a:fillRect/>
          </a:stretch>
        </p:blipFill>
        <p:spPr>
          <a:xfrm>
            <a:off x="736847" y="946290"/>
            <a:ext cx="10115148" cy="5076001"/>
          </a:xfrm>
          <a:prstGeom prst="rect">
            <a:avLst/>
          </a:prstGeom>
        </p:spPr>
      </p:pic>
      <p:sp>
        <p:nvSpPr>
          <p:cNvPr id="6" name="Rectangle: Rounded Corners 5">
            <a:extLst>
              <a:ext uri="{FF2B5EF4-FFF2-40B4-BE49-F238E27FC236}">
                <a16:creationId xmlns:a16="http://schemas.microsoft.com/office/drawing/2014/main" id="{791ED418-75F9-48B6-B223-163B1B914708}"/>
              </a:ext>
            </a:extLst>
          </p:cNvPr>
          <p:cNvSpPr/>
          <p:nvPr/>
        </p:nvSpPr>
        <p:spPr>
          <a:xfrm>
            <a:off x="736848" y="2867487"/>
            <a:ext cx="6737448" cy="3154804"/>
          </a:xfrm>
          <a:prstGeom prst="roundRect">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D6BF983-3CA5-888B-8C5C-A8EA80AF0B9E}"/>
              </a:ext>
            </a:extLst>
          </p:cNvPr>
          <p:cNvSpPr txBox="1"/>
          <p:nvPr/>
        </p:nvSpPr>
        <p:spPr>
          <a:xfrm>
            <a:off x="6438684" y="6210866"/>
            <a:ext cx="5524369" cy="36933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1" dirty="0">
                <a:solidFill>
                  <a:schemeClr val="accent1">
                    <a:lumMod val="50000"/>
                  </a:schemeClr>
                </a:solidFill>
                <a:latin typeface="Century Gothic" panose="020B0502020202020204" pitchFamily="34" charset="0"/>
              </a:rPr>
              <a:t>We are just one piece of the overall process.</a:t>
            </a:r>
          </a:p>
        </p:txBody>
      </p:sp>
    </p:spTree>
    <p:extLst>
      <p:ext uri="{BB962C8B-B14F-4D97-AF65-F5344CB8AC3E}">
        <p14:creationId xmlns:p14="http://schemas.microsoft.com/office/powerpoint/2010/main" val="192572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339A59-290B-46CB-BDF1-9567A1E68F1C}"/>
              </a:ext>
            </a:extLst>
          </p:cNvPr>
          <p:cNvSpPr txBox="1"/>
          <p:nvPr/>
        </p:nvSpPr>
        <p:spPr>
          <a:xfrm>
            <a:off x="324427" y="177910"/>
            <a:ext cx="11600597" cy="707886"/>
          </a:xfrm>
          <a:prstGeom prst="rect">
            <a:avLst/>
          </a:prstGeom>
          <a:noFill/>
        </p:spPr>
        <p:txBody>
          <a:bodyPr wrap="square" rtlCol="0">
            <a:spAutoFit/>
          </a:bodyPr>
          <a:lstStyle/>
          <a:p>
            <a:r>
              <a:rPr lang="en-US" sz="4000" b="1">
                <a:solidFill>
                  <a:schemeClr val="accent1">
                    <a:lumMod val="50000"/>
                  </a:schemeClr>
                </a:solidFill>
                <a:latin typeface="Century Gothic" panose="020B0502020202020204" pitchFamily="34" charset="0"/>
              </a:rPr>
              <a:t>Types of W/WW Reviews (Room 200)</a:t>
            </a:r>
            <a:endParaRPr lang="en-US" sz="4000" b="1">
              <a:solidFill>
                <a:schemeClr val="accent1">
                  <a:lumMod val="50000"/>
                </a:schemeClr>
              </a:solidFill>
              <a:latin typeface="Century Gothic" panose="020B0502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9659F66-ABB0-4E4C-9008-9C3070F5D91F}"/>
              </a:ext>
            </a:extLst>
          </p:cNvPr>
          <p:cNvSpPr txBox="1"/>
          <p:nvPr/>
        </p:nvSpPr>
        <p:spPr>
          <a:xfrm>
            <a:off x="442569" y="1718266"/>
            <a:ext cx="11295149" cy="4247317"/>
          </a:xfrm>
          <a:prstGeom prst="rect">
            <a:avLst/>
          </a:prstGeom>
          <a:noFill/>
        </p:spPr>
        <p:txBody>
          <a:bodyPr wrap="square" lIns="91440" tIns="45720" rIns="91440" bIns="45720" rtlCol="0" anchor="t">
            <a:spAutoFit/>
          </a:bodyPr>
          <a:lstStyle/>
          <a:p>
            <a:pPr>
              <a:buSzPct val="100000"/>
            </a:pPr>
            <a:r>
              <a:rPr lang="en-US" sz="2400" b="1" dirty="0">
                <a:solidFill>
                  <a:srgbClr val="003F88"/>
                </a:solidFill>
                <a:latin typeface="Century Gothic"/>
                <a:cs typeface="Arial"/>
              </a:rPr>
              <a:t>1. Permit Only Review</a:t>
            </a:r>
            <a:r>
              <a:rPr lang="en-US" sz="2200" b="1" dirty="0">
                <a:solidFill>
                  <a:srgbClr val="003F88"/>
                </a:solidFill>
                <a:latin typeface="Century Gothic"/>
                <a:cs typeface="Arial"/>
              </a:rPr>
              <a:t> </a:t>
            </a:r>
            <a:endParaRPr lang="en-US" dirty="0">
              <a:solidFill>
                <a:srgbClr val="000000"/>
              </a:solidFill>
              <a:latin typeface="Calibri"/>
              <a:cs typeface="Calibri"/>
            </a:endParaRPr>
          </a:p>
          <a:p>
            <a:pPr marL="1257300" lvl="2" indent="-342900">
              <a:buSzPct val="100000"/>
              <a:buFont typeface="Arial"/>
              <a:buChar char="•"/>
            </a:pPr>
            <a:r>
              <a:rPr lang="en-US" sz="2000" dirty="0">
                <a:solidFill>
                  <a:srgbClr val="003F88"/>
                </a:solidFill>
                <a:latin typeface="Century Gothic"/>
                <a:ea typeface="+mn-lt"/>
                <a:cs typeface="Arial"/>
              </a:rPr>
              <a:t>Fee determined with Permit Application in Room 118</a:t>
            </a:r>
          </a:p>
          <a:p>
            <a:pPr marL="1257300" lvl="2" indent="-342900">
              <a:buSzPct val="100000"/>
              <a:buFont typeface="Arial"/>
              <a:buChar char="•"/>
            </a:pPr>
            <a:r>
              <a:rPr lang="en-US" sz="2000" dirty="0">
                <a:solidFill>
                  <a:srgbClr val="003F88"/>
                </a:solidFill>
                <a:latin typeface="Century Gothic"/>
                <a:ea typeface="+mn-lt"/>
                <a:cs typeface="Arial"/>
              </a:rPr>
              <a:t>Service</a:t>
            </a:r>
            <a:r>
              <a:rPr lang="en-US" sz="2000" dirty="0">
                <a:solidFill>
                  <a:srgbClr val="003F88"/>
                </a:solidFill>
                <a:latin typeface="Century Gothic"/>
                <a:cs typeface="Arial"/>
              </a:rPr>
              <a:t> design not required by Private Development Contract</a:t>
            </a:r>
            <a:endParaRPr lang="en-US" dirty="0">
              <a:cs typeface="Calibri" panose="020F0502020204030204"/>
            </a:endParaRPr>
          </a:p>
          <a:p>
            <a:pPr marL="1257300" lvl="2" indent="-342900">
              <a:buSzPct val="100000"/>
              <a:buFont typeface="Arial"/>
              <a:buChar char="•"/>
            </a:pPr>
            <a:r>
              <a:rPr lang="en-US" sz="2000" dirty="0">
                <a:solidFill>
                  <a:srgbClr val="003F88"/>
                </a:solidFill>
                <a:latin typeface="Century Gothic"/>
                <a:cs typeface="Arial"/>
              </a:rPr>
              <a:t>No FH or WWMH proposed</a:t>
            </a:r>
          </a:p>
          <a:p>
            <a:pPr marL="285750" indent="-285750">
              <a:buSzPct val="100000"/>
              <a:buFont typeface="Arial" panose="020B0604020202020204" pitchFamily="34" charset="0"/>
              <a:buChar char="•"/>
            </a:pPr>
            <a:endParaRPr lang="en-US" sz="2200" dirty="0">
              <a:solidFill>
                <a:srgbClr val="003F88"/>
              </a:solidFill>
              <a:latin typeface="Century Gothic" panose="020B0502020202020204" pitchFamily="34" charset="0"/>
              <a:cs typeface="Arial" panose="020B0604020202020204" pitchFamily="34" charset="0"/>
            </a:endParaRPr>
          </a:p>
          <a:p>
            <a:pPr>
              <a:buSzPct val="100000"/>
            </a:pPr>
            <a:r>
              <a:rPr lang="en-US" sz="2400" b="1" dirty="0">
                <a:solidFill>
                  <a:srgbClr val="003F88"/>
                </a:solidFill>
                <a:latin typeface="Century Gothic"/>
                <a:cs typeface="Arial"/>
              </a:rPr>
              <a:t>2. Private Development Engineering Plan Review</a:t>
            </a:r>
            <a:endParaRPr lang="en-US" sz="2400" dirty="0">
              <a:solidFill>
                <a:srgbClr val="000000"/>
              </a:solidFill>
              <a:latin typeface="Calibri" panose="020F0502020204030204"/>
              <a:cs typeface="Calibri" panose="020F0502020204030204"/>
            </a:endParaRPr>
          </a:p>
          <a:p>
            <a:pPr marL="1257300" lvl="2" indent="-342900">
              <a:buFont typeface="Arial"/>
              <a:buChar char="•"/>
            </a:pPr>
            <a:r>
              <a:rPr lang="en-US" sz="2000" dirty="0">
                <a:solidFill>
                  <a:srgbClr val="003F88"/>
                </a:solidFill>
                <a:latin typeface="Century Gothic"/>
                <a:cs typeface="Arial"/>
              </a:rPr>
              <a:t>Plans requiring </a:t>
            </a:r>
            <a:r>
              <a:rPr lang="en-US" sz="2000" b="1" u="sng" dirty="0">
                <a:solidFill>
                  <a:srgbClr val="003F88"/>
                </a:solidFill>
                <a:latin typeface="Century Gothic"/>
                <a:cs typeface="Arial"/>
              </a:rPr>
              <a:t>more than 100 ft.</a:t>
            </a:r>
            <a:r>
              <a:rPr lang="en-US" sz="2000" dirty="0">
                <a:solidFill>
                  <a:srgbClr val="003F88"/>
                </a:solidFill>
                <a:latin typeface="Century Gothic"/>
                <a:cs typeface="Arial"/>
              </a:rPr>
              <a:t> of construction of W/WW mains </a:t>
            </a:r>
            <a:endParaRPr lang="en-US" sz="2000" dirty="0">
              <a:solidFill>
                <a:srgbClr val="000000"/>
              </a:solidFill>
              <a:latin typeface="Calibri" panose="020F0502020204030204"/>
              <a:cs typeface="Calibri" panose="020F0502020204030204"/>
            </a:endParaRPr>
          </a:p>
          <a:p>
            <a:pPr marL="1714500" lvl="3" indent="-342900">
              <a:buFont typeface="Courier New"/>
              <a:buChar char="o"/>
            </a:pPr>
            <a:r>
              <a:rPr lang="en-US" sz="2000" dirty="0">
                <a:solidFill>
                  <a:srgbClr val="003F88"/>
                </a:solidFill>
                <a:latin typeface="Century Gothic"/>
                <a:cs typeface="Arial"/>
              </a:rPr>
              <a:t>$1, 500 Design Review Fee </a:t>
            </a:r>
            <a:endParaRPr lang="en-US" sz="2000" dirty="0">
              <a:ea typeface="+mn-lt"/>
              <a:cs typeface="+mn-lt"/>
            </a:endParaRPr>
          </a:p>
          <a:p>
            <a:pPr marL="1714500" lvl="3" indent="-342900">
              <a:buFont typeface="Courier New"/>
              <a:buChar char="o"/>
            </a:pPr>
            <a:endParaRPr lang="en-US" sz="2000" dirty="0">
              <a:solidFill>
                <a:srgbClr val="003F88"/>
              </a:solidFill>
              <a:latin typeface="Century Gothic"/>
              <a:cs typeface="Arial"/>
            </a:endParaRPr>
          </a:p>
          <a:p>
            <a:pPr marL="1257300" lvl="2" indent="-342900">
              <a:buFont typeface="Arial"/>
              <a:buChar char="•"/>
            </a:pPr>
            <a:r>
              <a:rPr lang="en-US" sz="2000" dirty="0">
                <a:solidFill>
                  <a:srgbClr val="003F88"/>
                </a:solidFill>
                <a:latin typeface="Century Gothic"/>
                <a:cs typeface="Arial"/>
              </a:rPr>
              <a:t>Plans requiring </a:t>
            </a:r>
            <a:r>
              <a:rPr lang="en-US" sz="2000" b="1" u="sng" dirty="0">
                <a:solidFill>
                  <a:srgbClr val="003F88"/>
                </a:solidFill>
                <a:latin typeface="Century Gothic"/>
                <a:cs typeface="Arial"/>
              </a:rPr>
              <a:t>less than 100 ft.</a:t>
            </a:r>
            <a:r>
              <a:rPr lang="en-US" sz="2000" dirty="0">
                <a:solidFill>
                  <a:srgbClr val="003F88"/>
                </a:solidFill>
                <a:latin typeface="Century Gothic"/>
                <a:cs typeface="Arial"/>
              </a:rPr>
              <a:t> of construction of W/WW mains </a:t>
            </a:r>
          </a:p>
          <a:p>
            <a:pPr marL="1714500" lvl="3" indent="-342900">
              <a:buFont typeface="Courier New"/>
              <a:buChar char="o"/>
            </a:pPr>
            <a:r>
              <a:rPr lang="en-US" sz="2000" dirty="0">
                <a:solidFill>
                  <a:srgbClr val="003F88"/>
                </a:solidFill>
                <a:latin typeface="Century Gothic"/>
                <a:cs typeface="Arial"/>
              </a:rPr>
              <a:t>$500 Design Review Fee</a:t>
            </a:r>
            <a:endParaRPr lang="en-US" sz="2000" dirty="0">
              <a:solidFill>
                <a:srgbClr val="003F88"/>
              </a:solidFill>
              <a:latin typeface="Century Gothic"/>
              <a:ea typeface="+mn-lt"/>
              <a:cs typeface="Arial"/>
            </a:endParaRPr>
          </a:p>
          <a:p>
            <a:pPr marL="285750" indent="-285750">
              <a:buSzPct val="100000"/>
              <a:buFont typeface="Arial" panose="020B0604020202020204" pitchFamily="34" charset="0"/>
              <a:buChar char="•"/>
            </a:pPr>
            <a:endParaRPr lang="en-US" sz="2000" dirty="0">
              <a:solidFill>
                <a:srgbClr val="003F88"/>
              </a:solidFill>
              <a:latin typeface="Century Gothic" panose="020B0502020202020204" pitchFamily="34" charset="0"/>
              <a:cs typeface="Arial" panose="020B0604020202020204" pitchFamily="34" charset="0"/>
            </a:endParaRPr>
          </a:p>
          <a:p>
            <a:pPr marL="285750" indent="-285750">
              <a:buSzPct val="100000"/>
              <a:buFont typeface="Arial" panose="020B0604020202020204" pitchFamily="34" charset="0"/>
              <a:buChar char="•"/>
            </a:pPr>
            <a:r>
              <a:rPr lang="en-US" sz="2000" dirty="0">
                <a:solidFill>
                  <a:srgbClr val="003F88"/>
                </a:solidFill>
                <a:latin typeface="Century Gothic"/>
                <a:cs typeface="Arial"/>
              </a:rPr>
              <a:t>With</a:t>
            </a:r>
            <a:r>
              <a:rPr lang="en-US" sz="2000" b="1" dirty="0">
                <a:solidFill>
                  <a:srgbClr val="003F88"/>
                </a:solidFill>
                <a:latin typeface="Century Gothic"/>
                <a:cs typeface="Arial"/>
              </a:rPr>
              <a:t> </a:t>
            </a:r>
            <a:r>
              <a:rPr lang="en-US" sz="2000" b="1" dirty="0" err="1">
                <a:solidFill>
                  <a:srgbClr val="003F88"/>
                </a:solidFill>
                <a:latin typeface="Century Gothic"/>
                <a:cs typeface="Arial"/>
              </a:rPr>
              <a:t>PDox</a:t>
            </a:r>
            <a:r>
              <a:rPr lang="en-US" sz="2000" b="1" dirty="0">
                <a:solidFill>
                  <a:srgbClr val="003F88"/>
                </a:solidFill>
                <a:latin typeface="Century Gothic"/>
                <a:cs typeface="Arial"/>
              </a:rPr>
              <a:t> </a:t>
            </a:r>
            <a:r>
              <a:rPr lang="en-US" sz="2000" dirty="0">
                <a:solidFill>
                  <a:srgbClr val="003F88"/>
                </a:solidFill>
                <a:latin typeface="Century Gothic"/>
                <a:cs typeface="Arial"/>
              </a:rPr>
              <a:t>you can now do your payment </a:t>
            </a:r>
            <a:r>
              <a:rPr lang="en-US" sz="2000" b="1" u="sng" dirty="0">
                <a:solidFill>
                  <a:srgbClr val="003F88"/>
                </a:solidFill>
                <a:latin typeface="Century Gothic"/>
                <a:cs typeface="Arial"/>
              </a:rPr>
              <a:t>online</a:t>
            </a:r>
            <a:r>
              <a:rPr lang="en-US" sz="2000" dirty="0">
                <a:solidFill>
                  <a:srgbClr val="003F88"/>
                </a:solidFill>
                <a:latin typeface="Century Gothic"/>
                <a:cs typeface="Arial"/>
              </a:rPr>
              <a:t>. </a:t>
            </a:r>
            <a:endParaRPr lang="en-US" sz="4000" dirty="0">
              <a:solidFill>
                <a:srgbClr val="003F88"/>
              </a:solidFill>
              <a:latin typeface="Century Gothic" panose="020B0502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38E652C0-DB65-4E64-8504-AB8546A8CE03}"/>
              </a:ext>
            </a:extLst>
          </p:cNvPr>
          <p:cNvSpPr>
            <a:spLocks noGrp="1"/>
          </p:cNvSpPr>
          <p:nvPr>
            <p:ph type="sldNum" sz="quarter" idx="12"/>
          </p:nvPr>
        </p:nvSpPr>
        <p:spPr/>
        <p:txBody>
          <a:bodyPr/>
          <a:lstStyle/>
          <a:p>
            <a:fld id="{09918B91-4B66-40C9-B3FB-70033B0922BB}" type="slidenum">
              <a:rPr lang="en-US" smtClean="0"/>
              <a:t>14</a:t>
            </a:fld>
            <a:endParaRPr lang="en-US"/>
          </a:p>
        </p:txBody>
      </p:sp>
    </p:spTree>
    <p:extLst>
      <p:ext uri="{BB962C8B-B14F-4D97-AF65-F5344CB8AC3E}">
        <p14:creationId xmlns:p14="http://schemas.microsoft.com/office/powerpoint/2010/main" val="424317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D057-075A-4F1C-8510-A8032197CF62}"/>
              </a:ext>
            </a:extLst>
          </p:cNvPr>
          <p:cNvSpPr>
            <a:spLocks noGrp="1"/>
          </p:cNvSpPr>
          <p:nvPr>
            <p:ph type="title"/>
          </p:nvPr>
        </p:nvSpPr>
        <p:spPr>
          <a:xfrm>
            <a:off x="468081" y="179271"/>
            <a:ext cx="10515600" cy="693661"/>
          </a:xfrm>
        </p:spPr>
        <p:txBody>
          <a:bodyPr>
            <a:normAutofit/>
          </a:bodyPr>
          <a:lstStyle/>
          <a:p>
            <a:r>
              <a:rPr lang="en-US" sz="4000" b="1">
                <a:solidFill>
                  <a:schemeClr val="accent1">
                    <a:lumMod val="50000"/>
                  </a:schemeClr>
                </a:solidFill>
                <a:latin typeface="Century Gothic"/>
              </a:rPr>
              <a:t>When is a P-Contract Required?</a:t>
            </a:r>
          </a:p>
        </p:txBody>
      </p:sp>
      <p:sp>
        <p:nvSpPr>
          <p:cNvPr id="3" name="Text Placeholder 2">
            <a:extLst>
              <a:ext uri="{FF2B5EF4-FFF2-40B4-BE49-F238E27FC236}">
                <a16:creationId xmlns:a16="http://schemas.microsoft.com/office/drawing/2014/main" id="{C88E483F-A2D0-D115-EFDD-A2A5953AD8B9}"/>
              </a:ext>
            </a:extLst>
          </p:cNvPr>
          <p:cNvSpPr>
            <a:spLocks noGrp="1"/>
          </p:cNvSpPr>
          <p:nvPr>
            <p:ph type="body" idx="1"/>
          </p:nvPr>
        </p:nvSpPr>
        <p:spPr>
          <a:xfrm>
            <a:off x="692583" y="1256731"/>
            <a:ext cx="10512424" cy="823912"/>
          </a:xfrm>
        </p:spPr>
        <p:txBody>
          <a:bodyPr>
            <a:normAutofit fontScale="55000" lnSpcReduction="20000"/>
          </a:bodyPr>
          <a:lstStyle/>
          <a:p>
            <a:endParaRPr lang="en-US" sz="2400"/>
          </a:p>
          <a:p>
            <a:r>
              <a:rPr lang="en-US" sz="3600">
                <a:solidFill>
                  <a:schemeClr val="accent1">
                    <a:lumMod val="50000"/>
                  </a:schemeClr>
                </a:solidFill>
                <a:latin typeface="Century Gothic" panose="020B0502020202020204" pitchFamily="34" charset="0"/>
              </a:rPr>
              <a:t>If the service installation meets </a:t>
            </a:r>
            <a:r>
              <a:rPr lang="en-US" sz="3600" b="1" u="sng">
                <a:solidFill>
                  <a:schemeClr val="accent1">
                    <a:lumMod val="50000"/>
                  </a:schemeClr>
                </a:solidFill>
                <a:latin typeface="Century Gothic" panose="020B0502020202020204" pitchFamily="34" charset="0"/>
              </a:rPr>
              <a:t>ANY</a:t>
            </a:r>
            <a:r>
              <a:rPr lang="en-US" sz="3600">
                <a:solidFill>
                  <a:schemeClr val="accent1">
                    <a:lumMod val="50000"/>
                  </a:schemeClr>
                </a:solidFill>
                <a:latin typeface="Century Gothic" panose="020B0502020202020204" pitchFamily="34" charset="0"/>
              </a:rPr>
              <a:t> of the following criteria, a Private Development Contract will be required:</a:t>
            </a:r>
          </a:p>
          <a:p>
            <a:endParaRPr lang="en-US"/>
          </a:p>
        </p:txBody>
      </p:sp>
      <p:sp>
        <p:nvSpPr>
          <p:cNvPr id="4" name="Content Placeholder 3">
            <a:extLst>
              <a:ext uri="{FF2B5EF4-FFF2-40B4-BE49-F238E27FC236}">
                <a16:creationId xmlns:a16="http://schemas.microsoft.com/office/drawing/2014/main" id="{CC3B24EA-97AA-AE30-A0D9-A8523E6BFD72}"/>
              </a:ext>
            </a:extLst>
          </p:cNvPr>
          <p:cNvSpPr>
            <a:spLocks noGrp="1"/>
          </p:cNvSpPr>
          <p:nvPr>
            <p:ph sz="half" idx="2"/>
          </p:nvPr>
        </p:nvSpPr>
        <p:spPr>
          <a:xfrm>
            <a:off x="415493" y="1976871"/>
            <a:ext cx="5010583" cy="4178156"/>
          </a:xfrm>
        </p:spPr>
        <p:txBody>
          <a:bodyPr>
            <a:normAutofit fontScale="62500" lnSpcReduction="20000"/>
          </a:bodyPr>
          <a:lstStyle/>
          <a:p>
            <a:r>
              <a:rPr lang="en-US" dirty="0">
                <a:solidFill>
                  <a:schemeClr val="accent1">
                    <a:lumMod val="50000"/>
                  </a:schemeClr>
                </a:solidFill>
                <a:latin typeface="Century Gothic" panose="020B0502020202020204" pitchFamily="34" charset="0"/>
              </a:rPr>
              <a:t>Located in the </a:t>
            </a:r>
            <a:r>
              <a:rPr lang="en-US" b="1" dirty="0">
                <a:solidFill>
                  <a:schemeClr val="accent1">
                    <a:lumMod val="50000"/>
                  </a:schemeClr>
                </a:solidFill>
                <a:latin typeface="Century Gothic" panose="020B0502020202020204" pitchFamily="34" charset="0"/>
              </a:rPr>
              <a:t>Central Business District </a:t>
            </a:r>
            <a:r>
              <a:rPr lang="en-US" dirty="0">
                <a:solidFill>
                  <a:schemeClr val="accent1">
                    <a:lumMod val="50000"/>
                  </a:schemeClr>
                </a:solidFill>
                <a:latin typeface="Century Gothic" panose="020B0502020202020204" pitchFamily="34" charset="0"/>
              </a:rPr>
              <a:t>(area bound by I-45, Woodall Rogers, Stemmons and R. L. Thornton)</a:t>
            </a:r>
          </a:p>
          <a:p>
            <a:r>
              <a:rPr lang="en-US" dirty="0">
                <a:solidFill>
                  <a:schemeClr val="accent1">
                    <a:lumMod val="50000"/>
                  </a:schemeClr>
                </a:solidFill>
                <a:latin typeface="Century Gothic" panose="020B0502020202020204" pitchFamily="34" charset="0"/>
              </a:rPr>
              <a:t>Water and /or wastewater main is more than </a:t>
            </a:r>
            <a:r>
              <a:rPr lang="en-US" b="1" dirty="0">
                <a:solidFill>
                  <a:schemeClr val="accent1">
                    <a:lumMod val="50000"/>
                  </a:schemeClr>
                </a:solidFill>
                <a:latin typeface="Century Gothic" panose="020B0502020202020204" pitchFamily="34" charset="0"/>
              </a:rPr>
              <a:t>20 feet deep</a:t>
            </a:r>
          </a:p>
          <a:p>
            <a:r>
              <a:rPr lang="en-US" dirty="0">
                <a:solidFill>
                  <a:schemeClr val="accent1">
                    <a:lumMod val="50000"/>
                  </a:schemeClr>
                </a:solidFill>
                <a:latin typeface="Century Gothic" panose="020B0502020202020204" pitchFamily="34" charset="0"/>
              </a:rPr>
              <a:t>Water and/or Wastewater </a:t>
            </a:r>
            <a:r>
              <a:rPr lang="en-US" b="1" dirty="0">
                <a:solidFill>
                  <a:schemeClr val="accent1">
                    <a:lumMod val="50000"/>
                  </a:schemeClr>
                </a:solidFill>
                <a:latin typeface="Century Gothic" panose="020B0502020202020204" pitchFamily="34" charset="0"/>
              </a:rPr>
              <a:t>main extension is required</a:t>
            </a:r>
          </a:p>
          <a:p>
            <a:r>
              <a:rPr lang="en-US" b="1" dirty="0">
                <a:solidFill>
                  <a:schemeClr val="accent1">
                    <a:lumMod val="50000"/>
                  </a:schemeClr>
                </a:solidFill>
                <a:latin typeface="Century Gothic" panose="020B0502020202020204" pitchFamily="34" charset="0"/>
              </a:rPr>
              <a:t>Service length is greater than 60 feet </a:t>
            </a:r>
            <a:r>
              <a:rPr lang="en-US" dirty="0">
                <a:solidFill>
                  <a:schemeClr val="accent1">
                    <a:lumMod val="50000"/>
                  </a:schemeClr>
                </a:solidFill>
                <a:latin typeface="Century Gothic" panose="020B0502020202020204" pitchFamily="34" charset="0"/>
              </a:rPr>
              <a:t>as measured from the connection at the existing water main to the centerline of the meter vault</a:t>
            </a:r>
          </a:p>
          <a:p>
            <a:r>
              <a:rPr lang="en-US" dirty="0">
                <a:solidFill>
                  <a:schemeClr val="accent1">
                    <a:lumMod val="50000"/>
                  </a:schemeClr>
                </a:solidFill>
                <a:latin typeface="Century Gothic" panose="020B0502020202020204" pitchFamily="34" charset="0"/>
              </a:rPr>
              <a:t>Service length is greater than 25 feet </a:t>
            </a:r>
            <a:r>
              <a:rPr lang="en-US" b="1" dirty="0">
                <a:solidFill>
                  <a:schemeClr val="accent1">
                    <a:lumMod val="50000"/>
                  </a:schemeClr>
                </a:solidFill>
                <a:latin typeface="Century Gothic" panose="020B0502020202020204" pitchFamily="34" charset="0"/>
              </a:rPr>
              <a:t>in a Principal Arterial/Minor Arterial or State Highway</a:t>
            </a:r>
          </a:p>
          <a:p>
            <a:r>
              <a:rPr lang="en-US" b="1" dirty="0">
                <a:solidFill>
                  <a:schemeClr val="accent1">
                    <a:lumMod val="50000"/>
                  </a:schemeClr>
                </a:solidFill>
                <a:latin typeface="Century Gothic" panose="020B0502020202020204" pitchFamily="34" charset="0"/>
              </a:rPr>
              <a:t>Paving</a:t>
            </a:r>
            <a:r>
              <a:rPr lang="en-US" dirty="0">
                <a:solidFill>
                  <a:schemeClr val="accent1">
                    <a:lumMod val="50000"/>
                  </a:schemeClr>
                </a:solidFill>
                <a:latin typeface="Century Gothic" panose="020B0502020202020204" pitchFamily="34" charset="0"/>
              </a:rPr>
              <a:t> over substandard main involved</a:t>
            </a:r>
          </a:p>
          <a:p>
            <a:endParaRPr lang="en-US" dirty="0"/>
          </a:p>
        </p:txBody>
      </p:sp>
      <p:sp>
        <p:nvSpPr>
          <p:cNvPr id="7" name="Slide Number Placeholder 6">
            <a:extLst>
              <a:ext uri="{FF2B5EF4-FFF2-40B4-BE49-F238E27FC236}">
                <a16:creationId xmlns:a16="http://schemas.microsoft.com/office/drawing/2014/main" id="{ED96AFA8-8808-9CFF-2BB0-02020840B5D6}"/>
              </a:ext>
            </a:extLst>
          </p:cNvPr>
          <p:cNvSpPr>
            <a:spLocks noGrp="1"/>
          </p:cNvSpPr>
          <p:nvPr>
            <p:ph type="sldNum" sz="quarter" idx="12"/>
          </p:nvPr>
        </p:nvSpPr>
        <p:spPr/>
        <p:txBody>
          <a:bodyPr/>
          <a:lstStyle/>
          <a:p>
            <a:fld id="{09918B91-4B66-40C9-B3FB-70033B0922BB}" type="slidenum">
              <a:rPr lang="en-US" smtClean="0"/>
              <a:t>15</a:t>
            </a:fld>
            <a:endParaRPr lang="en-US"/>
          </a:p>
        </p:txBody>
      </p:sp>
      <p:sp>
        <p:nvSpPr>
          <p:cNvPr id="8" name="Content Placeholder 7">
            <a:extLst>
              <a:ext uri="{FF2B5EF4-FFF2-40B4-BE49-F238E27FC236}">
                <a16:creationId xmlns:a16="http://schemas.microsoft.com/office/drawing/2014/main" id="{DB3A7C34-8C47-EC6A-7027-36E36EF9A868}"/>
              </a:ext>
            </a:extLst>
          </p:cNvPr>
          <p:cNvSpPr>
            <a:spLocks noGrp="1"/>
          </p:cNvSpPr>
          <p:nvPr>
            <p:ph sz="quarter" idx="4"/>
          </p:nvPr>
        </p:nvSpPr>
        <p:spPr>
          <a:xfrm>
            <a:off x="5721928" y="1976870"/>
            <a:ext cx="5616141" cy="4178156"/>
          </a:xfrm>
        </p:spPr>
        <p:txBody>
          <a:bodyPr vert="horz" lIns="91440" tIns="45720" rIns="91440" bIns="45720" rtlCol="0" anchor="t">
            <a:normAutofit fontScale="62500" lnSpcReduction="20000"/>
          </a:bodyPr>
          <a:lstStyle/>
          <a:p>
            <a:r>
              <a:rPr lang="en-US" b="1" dirty="0">
                <a:solidFill>
                  <a:schemeClr val="accent1">
                    <a:lumMod val="50000"/>
                  </a:schemeClr>
                </a:solidFill>
                <a:latin typeface="Century Gothic"/>
              </a:rPr>
              <a:t>Wastewater Manhole </a:t>
            </a:r>
            <a:r>
              <a:rPr lang="en-US" dirty="0">
                <a:solidFill>
                  <a:schemeClr val="accent1">
                    <a:lumMod val="50000"/>
                  </a:schemeClr>
                </a:solidFill>
                <a:latin typeface="Century Gothic"/>
              </a:rPr>
              <a:t>is required </a:t>
            </a:r>
            <a:endParaRPr lang="en-US" dirty="0">
              <a:solidFill>
                <a:schemeClr val="accent1">
                  <a:lumMod val="50000"/>
                </a:schemeClr>
              </a:solidFill>
              <a:ea typeface="+mn-lt"/>
              <a:cs typeface="+mn-lt"/>
            </a:endParaRPr>
          </a:p>
          <a:p>
            <a:pPr lvl="1"/>
            <a:r>
              <a:rPr lang="en-US" dirty="0">
                <a:latin typeface="Century Gothic"/>
              </a:rPr>
              <a:t>WW connection to trunk main (18” or larger) will require a gas sealed WWMH</a:t>
            </a:r>
            <a:endParaRPr lang="en-US" dirty="0">
              <a:ea typeface="+mn-lt"/>
              <a:cs typeface="+mn-lt"/>
            </a:endParaRPr>
          </a:p>
          <a:p>
            <a:pPr lvl="1"/>
            <a:r>
              <a:rPr lang="en-US" dirty="0">
                <a:latin typeface="Century Gothic"/>
              </a:rPr>
              <a:t>10” WW Lateral or larger will require WWMH</a:t>
            </a:r>
            <a:endParaRPr lang="en-US" dirty="0">
              <a:ea typeface="+mn-lt"/>
              <a:cs typeface="+mn-lt"/>
            </a:endParaRPr>
          </a:p>
          <a:p>
            <a:pPr lvl="1">
              <a:buFont typeface="Courier New,monospace" panose="020B0604020202020204" pitchFamily="34" charset="0"/>
              <a:buChar char="o"/>
            </a:pPr>
            <a:endParaRPr lang="en-US" dirty="0">
              <a:ea typeface="+mn-lt"/>
              <a:cs typeface="+mn-lt"/>
            </a:endParaRPr>
          </a:p>
          <a:p>
            <a:r>
              <a:rPr lang="en-US" b="1" dirty="0">
                <a:solidFill>
                  <a:schemeClr val="accent1">
                    <a:lumMod val="50000"/>
                  </a:schemeClr>
                </a:solidFill>
                <a:latin typeface="Century Gothic"/>
              </a:rPr>
              <a:t>Railroad easement </a:t>
            </a:r>
            <a:r>
              <a:rPr lang="en-US" dirty="0">
                <a:solidFill>
                  <a:schemeClr val="accent1">
                    <a:lumMod val="50000"/>
                  </a:schemeClr>
                </a:solidFill>
                <a:latin typeface="Century Gothic"/>
              </a:rPr>
              <a:t>is required</a:t>
            </a:r>
            <a:endParaRPr lang="en-US" dirty="0">
              <a:solidFill>
                <a:schemeClr val="accent1">
                  <a:lumMod val="50000"/>
                </a:schemeClr>
              </a:solidFill>
              <a:ea typeface="+mn-lt"/>
              <a:cs typeface="+mn-lt"/>
            </a:endParaRPr>
          </a:p>
          <a:p>
            <a:r>
              <a:rPr lang="en-US" b="1" dirty="0">
                <a:solidFill>
                  <a:schemeClr val="accent1">
                    <a:lumMod val="50000"/>
                  </a:schemeClr>
                </a:solidFill>
                <a:latin typeface="Century Gothic"/>
              </a:rPr>
              <a:t>Water main is reinforced concrete </a:t>
            </a:r>
            <a:r>
              <a:rPr lang="en-US" dirty="0">
                <a:solidFill>
                  <a:schemeClr val="accent1">
                    <a:lumMod val="50000"/>
                  </a:schemeClr>
                </a:solidFill>
                <a:latin typeface="Century Gothic"/>
              </a:rPr>
              <a:t>cylinder pipe</a:t>
            </a:r>
            <a:endParaRPr lang="en-US" dirty="0">
              <a:solidFill>
                <a:schemeClr val="accent1">
                  <a:lumMod val="50000"/>
                </a:schemeClr>
              </a:solidFill>
              <a:ea typeface="+mn-lt"/>
              <a:cs typeface="+mn-lt"/>
            </a:endParaRPr>
          </a:p>
          <a:p>
            <a:r>
              <a:rPr lang="en-US" b="1" dirty="0">
                <a:solidFill>
                  <a:schemeClr val="accent1">
                    <a:lumMod val="50000"/>
                  </a:schemeClr>
                </a:solidFill>
                <a:latin typeface="Century Gothic"/>
              </a:rPr>
              <a:t>Water main is larger than 16 inches </a:t>
            </a:r>
            <a:r>
              <a:rPr lang="en-US" dirty="0">
                <a:solidFill>
                  <a:schemeClr val="accent1">
                    <a:lumMod val="50000"/>
                  </a:schemeClr>
                </a:solidFill>
                <a:latin typeface="Century Gothic"/>
              </a:rPr>
              <a:t>in diameter</a:t>
            </a:r>
            <a:endParaRPr lang="en-US" dirty="0">
              <a:solidFill>
                <a:schemeClr val="accent1">
                  <a:lumMod val="50000"/>
                </a:schemeClr>
              </a:solidFill>
              <a:ea typeface="+mn-lt"/>
              <a:cs typeface="+mn-lt"/>
            </a:endParaRPr>
          </a:p>
          <a:p>
            <a:r>
              <a:rPr lang="en-US" b="1" dirty="0">
                <a:solidFill>
                  <a:schemeClr val="accent1">
                    <a:lumMod val="50000"/>
                  </a:schemeClr>
                </a:solidFill>
                <a:latin typeface="Century Gothic"/>
              </a:rPr>
              <a:t>Suspended water vault </a:t>
            </a:r>
            <a:r>
              <a:rPr lang="en-US" dirty="0">
                <a:solidFill>
                  <a:schemeClr val="accent1">
                    <a:lumMod val="50000"/>
                  </a:schemeClr>
                </a:solidFill>
                <a:latin typeface="Century Gothic"/>
              </a:rPr>
              <a:t>required</a:t>
            </a:r>
            <a:endParaRPr lang="en-US" dirty="0">
              <a:solidFill>
                <a:schemeClr val="accent1">
                  <a:lumMod val="50000"/>
                </a:schemeClr>
              </a:solidFill>
              <a:ea typeface="+mn-lt"/>
              <a:cs typeface="+mn-lt"/>
            </a:endParaRPr>
          </a:p>
          <a:p>
            <a:r>
              <a:rPr lang="en-US" b="1" dirty="0">
                <a:solidFill>
                  <a:schemeClr val="accent1">
                    <a:lumMod val="50000"/>
                  </a:schemeClr>
                </a:solidFill>
                <a:latin typeface="Century Gothic"/>
              </a:rPr>
              <a:t>Fire Hydrant </a:t>
            </a:r>
            <a:r>
              <a:rPr lang="en-US" dirty="0">
                <a:solidFill>
                  <a:schemeClr val="accent1">
                    <a:lumMod val="50000"/>
                  </a:schemeClr>
                </a:solidFill>
                <a:latin typeface="Century Gothic"/>
              </a:rPr>
              <a:t>is required</a:t>
            </a:r>
            <a:endParaRPr lang="en-US" dirty="0">
              <a:solidFill>
                <a:schemeClr val="accent1">
                  <a:lumMod val="50000"/>
                </a:schemeClr>
              </a:solidFill>
              <a:cs typeface="Calibri" panose="020F0502020204030204"/>
            </a:endParaRPr>
          </a:p>
        </p:txBody>
      </p:sp>
    </p:spTree>
    <p:extLst>
      <p:ext uri="{BB962C8B-B14F-4D97-AF65-F5344CB8AC3E}">
        <p14:creationId xmlns:p14="http://schemas.microsoft.com/office/powerpoint/2010/main" val="3976550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39072B-F89F-493D-A26C-E698219F8380}"/>
              </a:ext>
            </a:extLst>
          </p:cNvPr>
          <p:cNvSpPr txBox="1"/>
          <p:nvPr/>
        </p:nvSpPr>
        <p:spPr>
          <a:xfrm>
            <a:off x="641817" y="1967892"/>
            <a:ext cx="11029947" cy="4339650"/>
          </a:xfrm>
          <a:prstGeom prst="rect">
            <a:avLst/>
          </a:prstGeom>
          <a:noFill/>
        </p:spPr>
        <p:txBody>
          <a:bodyPr wrap="square" lIns="91440" tIns="45720" rIns="91440" bIns="45720" rtlCol="0" anchor="t">
            <a:spAutoFit/>
          </a:bodyPr>
          <a:lstStyle/>
          <a:p>
            <a:pPr marL="285750" indent="-285750">
              <a:buSzPct val="100000"/>
              <a:buFont typeface="Arial" panose="020B0604020202020204" pitchFamily="34" charset="0"/>
              <a:buChar char="•"/>
            </a:pPr>
            <a:r>
              <a:rPr lang="en-US" sz="2400" dirty="0">
                <a:solidFill>
                  <a:srgbClr val="003F88"/>
                </a:solidFill>
                <a:latin typeface="Century Gothic"/>
                <a:cs typeface="Arial"/>
              </a:rPr>
              <a:t>Coordinate your fire protection requirements prior to submitting plans with </a:t>
            </a:r>
            <a:r>
              <a:rPr lang="en-US" sz="2400" b="1" dirty="0">
                <a:solidFill>
                  <a:srgbClr val="003F88"/>
                </a:solidFill>
                <a:latin typeface="Century Gothic"/>
                <a:cs typeface="Arial"/>
              </a:rPr>
              <a:t>Ricky Butler in Room 204</a:t>
            </a:r>
            <a:r>
              <a:rPr lang="en-US" sz="2400" dirty="0">
                <a:solidFill>
                  <a:srgbClr val="003F88"/>
                </a:solidFill>
                <a:latin typeface="Century Gothic"/>
                <a:cs typeface="Arial"/>
              </a:rPr>
              <a:t>.</a:t>
            </a:r>
            <a:endParaRPr lang="en-US" dirty="0">
              <a:solidFill>
                <a:srgbClr val="000000"/>
              </a:solidFill>
              <a:latin typeface="Calibri" panose="020F0502020204030204"/>
              <a:cs typeface="Calibri" panose="020F0502020204030204"/>
            </a:endParaRPr>
          </a:p>
          <a:p>
            <a:pPr>
              <a:buSzPct val="100000"/>
            </a:pPr>
            <a:endParaRPr lang="en-US" sz="2400" dirty="0">
              <a:solidFill>
                <a:srgbClr val="003F88"/>
              </a:solidFill>
              <a:latin typeface="Century Gothic"/>
              <a:cs typeface="Arial"/>
            </a:endParaRPr>
          </a:p>
          <a:p>
            <a:pPr marL="800100" lvl="1" indent="-342900">
              <a:buSzPct val="100000"/>
              <a:buFont typeface="Courier New"/>
              <a:buChar char="o"/>
            </a:pPr>
            <a:r>
              <a:rPr lang="en-US" sz="2000" dirty="0">
                <a:solidFill>
                  <a:srgbClr val="003F88"/>
                </a:solidFill>
                <a:latin typeface="Century Gothic"/>
                <a:cs typeface="Arial"/>
              </a:rPr>
              <a:t>May require a P-Contract if FH is required.  Better to know before starting the process instead of a hold during construction.</a:t>
            </a:r>
            <a:endParaRPr lang="en-US" sz="2000" dirty="0">
              <a:cs typeface="Calibri"/>
            </a:endParaRPr>
          </a:p>
          <a:p>
            <a:pPr marL="800100" lvl="1" indent="-342900">
              <a:buSzPct val="100000"/>
              <a:buFont typeface="Courier New"/>
              <a:buChar char="o"/>
            </a:pPr>
            <a:r>
              <a:rPr lang="en-US" sz="2000" b="1" dirty="0">
                <a:solidFill>
                  <a:srgbClr val="003F88"/>
                </a:solidFill>
                <a:latin typeface="Century Gothic"/>
                <a:cs typeface="Arial"/>
              </a:rPr>
              <a:t>NOTE - </a:t>
            </a:r>
            <a:r>
              <a:rPr lang="en-US" sz="2000" dirty="0">
                <a:solidFill>
                  <a:srgbClr val="003F88"/>
                </a:solidFill>
                <a:latin typeface="Century Gothic"/>
                <a:cs typeface="Arial"/>
              </a:rPr>
              <a:t> Private Plumbing Fire Protection (Room 210) approval </a:t>
            </a:r>
            <a:r>
              <a:rPr lang="en-US" sz="2000" b="1" u="sng" dirty="0">
                <a:solidFill>
                  <a:srgbClr val="003F88"/>
                </a:solidFill>
                <a:latin typeface="Century Gothic"/>
                <a:cs typeface="Arial"/>
              </a:rPr>
              <a:t>does not</a:t>
            </a:r>
            <a:r>
              <a:rPr lang="en-US" sz="2000" b="1" dirty="0">
                <a:solidFill>
                  <a:srgbClr val="003F88"/>
                </a:solidFill>
                <a:latin typeface="Century Gothic"/>
                <a:cs typeface="Arial"/>
              </a:rPr>
              <a:t> </a:t>
            </a:r>
            <a:r>
              <a:rPr lang="en-US" sz="2000" dirty="0">
                <a:solidFill>
                  <a:srgbClr val="003F88"/>
                </a:solidFill>
                <a:latin typeface="Century Gothic"/>
                <a:cs typeface="Arial"/>
              </a:rPr>
              <a:t>equate to fire meter permit approval.</a:t>
            </a:r>
          </a:p>
          <a:p>
            <a:pPr lvl="1">
              <a:buSzPct val="100000"/>
            </a:pPr>
            <a:endParaRPr lang="en-US" sz="2400" dirty="0">
              <a:solidFill>
                <a:srgbClr val="003F88"/>
              </a:solidFill>
              <a:latin typeface="Century Gothic"/>
              <a:cs typeface="Arial"/>
            </a:endParaRPr>
          </a:p>
          <a:p>
            <a:pPr marL="285750" indent="-285750">
              <a:buSzPct val="100000"/>
              <a:buFont typeface="Arial" panose="020B0604020202020204" pitchFamily="34" charset="0"/>
              <a:buChar char="•"/>
            </a:pPr>
            <a:r>
              <a:rPr lang="en-US" sz="2400" dirty="0">
                <a:solidFill>
                  <a:srgbClr val="003F88"/>
                </a:solidFill>
                <a:latin typeface="Century Gothic"/>
                <a:cs typeface="Arial"/>
              </a:rPr>
              <a:t>Review all as-built drawings:</a:t>
            </a:r>
          </a:p>
          <a:p>
            <a:pPr marL="800100" lvl="1" indent="-342900">
              <a:buSzPct val="100000"/>
              <a:buFont typeface="Courier New"/>
              <a:buChar char="o"/>
            </a:pPr>
            <a:r>
              <a:rPr lang="en-US" sz="2000" b="1" dirty="0">
                <a:solidFill>
                  <a:srgbClr val="003F88"/>
                </a:solidFill>
                <a:latin typeface="Century Gothic"/>
                <a:cs typeface="Arial"/>
              </a:rPr>
              <a:t>Room 215 for the DWU Vault </a:t>
            </a:r>
            <a:r>
              <a:rPr lang="en-US" sz="2000" dirty="0">
                <a:solidFill>
                  <a:srgbClr val="003F88"/>
                </a:solidFill>
                <a:latin typeface="Century Gothic"/>
                <a:cs typeface="Arial"/>
              </a:rPr>
              <a:t>– Water/Wastewater Plans</a:t>
            </a:r>
            <a:endParaRPr lang="en-US" sz="2000" dirty="0">
              <a:cs typeface="Calibri"/>
            </a:endParaRPr>
          </a:p>
          <a:p>
            <a:pPr marL="800100" lvl="1" indent="-342900">
              <a:buSzPct val="100000"/>
              <a:buFont typeface="Courier New"/>
              <a:buChar char="o"/>
            </a:pPr>
            <a:r>
              <a:rPr lang="en-US" sz="2000" b="1" dirty="0">
                <a:solidFill>
                  <a:srgbClr val="003F88"/>
                </a:solidFill>
                <a:latin typeface="Century Gothic"/>
                <a:cs typeface="Arial"/>
              </a:rPr>
              <a:t>Room 314 for the Survey Vault </a:t>
            </a:r>
            <a:r>
              <a:rPr lang="en-US" sz="2000" dirty="0">
                <a:solidFill>
                  <a:srgbClr val="003F88"/>
                </a:solidFill>
                <a:latin typeface="Century Gothic"/>
                <a:cs typeface="Arial"/>
              </a:rPr>
              <a:t>– Paving/Drainage Plans</a:t>
            </a:r>
          </a:p>
          <a:p>
            <a:pPr marL="285750" indent="-285750">
              <a:buSzPct val="100000"/>
              <a:buFont typeface="Arial" panose="020B0604020202020204" pitchFamily="34" charset="0"/>
              <a:buChar char="•"/>
            </a:pPr>
            <a:endParaRPr lang="en-US" sz="3600" dirty="0">
              <a:solidFill>
                <a:srgbClr val="003F88"/>
              </a:solidFill>
              <a:latin typeface="Century Gothic" panose="020B0502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75F7B7D-7E9E-4F8C-8D6E-D4761C545373}"/>
              </a:ext>
            </a:extLst>
          </p:cNvPr>
          <p:cNvSpPr>
            <a:spLocks noGrp="1"/>
          </p:cNvSpPr>
          <p:nvPr>
            <p:ph type="sldNum" sz="quarter" idx="12"/>
          </p:nvPr>
        </p:nvSpPr>
        <p:spPr/>
        <p:txBody>
          <a:bodyPr/>
          <a:lstStyle/>
          <a:p>
            <a:fld id="{09918B91-4B66-40C9-B3FB-70033B0922BB}" type="slidenum">
              <a:rPr lang="en-US" smtClean="0"/>
              <a:t>16</a:t>
            </a:fld>
            <a:endParaRPr lang="en-US"/>
          </a:p>
        </p:txBody>
      </p:sp>
      <p:sp>
        <p:nvSpPr>
          <p:cNvPr id="6" name="Title 1">
            <a:extLst>
              <a:ext uri="{FF2B5EF4-FFF2-40B4-BE49-F238E27FC236}">
                <a16:creationId xmlns:a16="http://schemas.microsoft.com/office/drawing/2014/main" id="{701ED417-6B2D-AC70-3067-3C37F2E1108B}"/>
              </a:ext>
            </a:extLst>
          </p:cNvPr>
          <p:cNvSpPr txBox="1">
            <a:spLocks/>
          </p:cNvSpPr>
          <p:nvPr/>
        </p:nvSpPr>
        <p:spPr>
          <a:xfrm>
            <a:off x="-604939" y="1015613"/>
            <a:ext cx="6908664"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1">
                    <a:lumMod val="50000"/>
                  </a:schemeClr>
                </a:solidFill>
                <a:latin typeface="Century Gothic"/>
              </a:rPr>
              <a:t>Initial Coordination</a:t>
            </a:r>
            <a:endParaRPr lang="en-US" sz="3600" dirty="0">
              <a:solidFill>
                <a:schemeClr val="accent1">
                  <a:lumMod val="50000"/>
                </a:schemeClr>
              </a:solidFill>
            </a:endParaRPr>
          </a:p>
        </p:txBody>
      </p:sp>
      <p:sp>
        <p:nvSpPr>
          <p:cNvPr id="7" name="Title 1">
            <a:extLst>
              <a:ext uri="{FF2B5EF4-FFF2-40B4-BE49-F238E27FC236}">
                <a16:creationId xmlns:a16="http://schemas.microsoft.com/office/drawing/2014/main" id="{E25F8C83-A3E0-BCEA-3249-177355FE0D63}"/>
              </a:ext>
            </a:extLst>
          </p:cNvPr>
          <p:cNvSpPr txBox="1">
            <a:spLocks/>
          </p:cNvSpPr>
          <p:nvPr/>
        </p:nvSpPr>
        <p:spPr>
          <a:xfrm>
            <a:off x="170715" y="123515"/>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What to Know Before Submitting</a:t>
            </a:r>
            <a:endParaRPr lang="en-US"/>
          </a:p>
        </p:txBody>
      </p:sp>
    </p:spTree>
    <p:extLst>
      <p:ext uri="{BB962C8B-B14F-4D97-AF65-F5344CB8AC3E}">
        <p14:creationId xmlns:p14="http://schemas.microsoft.com/office/powerpoint/2010/main" val="2781469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39072B-F89F-493D-A26C-E698219F8380}"/>
              </a:ext>
            </a:extLst>
          </p:cNvPr>
          <p:cNvSpPr txBox="1"/>
          <p:nvPr/>
        </p:nvSpPr>
        <p:spPr>
          <a:xfrm>
            <a:off x="489055" y="2003111"/>
            <a:ext cx="10991248" cy="4001095"/>
          </a:xfrm>
          <a:prstGeom prst="rect">
            <a:avLst/>
          </a:prstGeom>
          <a:noFill/>
        </p:spPr>
        <p:txBody>
          <a:bodyPr wrap="square" lIns="91440" tIns="45720" rIns="91440" bIns="45720" rtlCol="0" anchor="t">
            <a:spAutoFit/>
          </a:bodyPr>
          <a:lstStyle/>
          <a:p>
            <a:pPr marL="342900" indent="-342900" algn="just">
              <a:buFont typeface="Arial"/>
              <a:buChar char="•"/>
            </a:pPr>
            <a:r>
              <a:rPr lang="en-US" sz="2400" dirty="0">
                <a:solidFill>
                  <a:schemeClr val="accent1">
                    <a:lumMod val="50000"/>
                  </a:schemeClr>
                </a:solidFill>
                <a:latin typeface="Century Gothic"/>
              </a:rPr>
              <a:t>Come talk to us in </a:t>
            </a:r>
            <a:r>
              <a:rPr lang="en-US" sz="2400" b="1" dirty="0">
                <a:solidFill>
                  <a:schemeClr val="accent1">
                    <a:lumMod val="50000"/>
                  </a:schemeClr>
                </a:solidFill>
                <a:latin typeface="Century Gothic"/>
              </a:rPr>
              <a:t>Room 200!</a:t>
            </a:r>
            <a:r>
              <a:rPr lang="en-US" sz="2400" dirty="0">
                <a:solidFill>
                  <a:schemeClr val="accent1">
                    <a:lumMod val="50000"/>
                  </a:schemeClr>
                </a:solidFill>
                <a:latin typeface="Century Gothic"/>
              </a:rPr>
              <a:t> We have an open-door policy.</a:t>
            </a:r>
            <a:endParaRPr lang="en-US" sz="2400" dirty="0">
              <a:solidFill>
                <a:schemeClr val="accent1">
                  <a:lumMod val="50000"/>
                </a:schemeClr>
              </a:solidFill>
              <a:cs typeface="Calibri" panose="020F0502020204030204"/>
            </a:endParaRPr>
          </a:p>
          <a:p>
            <a:pPr algn="just"/>
            <a:endParaRPr lang="en-US" sz="2400" dirty="0">
              <a:solidFill>
                <a:schemeClr val="accent1">
                  <a:lumMod val="50000"/>
                </a:schemeClr>
              </a:solidFill>
              <a:latin typeface="Century Gothic"/>
            </a:endParaRPr>
          </a:p>
          <a:p>
            <a:pPr marL="800100" lvl="1" indent="-342900" algn="just">
              <a:buFont typeface="Courier New"/>
              <a:buChar char="o"/>
            </a:pPr>
            <a:r>
              <a:rPr lang="en-US" sz="2000" dirty="0">
                <a:solidFill>
                  <a:schemeClr val="accent1">
                    <a:lumMod val="50000"/>
                  </a:schemeClr>
                </a:solidFill>
                <a:latin typeface="Century Gothic"/>
              </a:rPr>
              <a:t>Please be sure to include the </a:t>
            </a:r>
            <a:r>
              <a:rPr lang="en-US" sz="2000" b="1" i="1" dirty="0">
                <a:solidFill>
                  <a:schemeClr val="accent1">
                    <a:lumMod val="50000"/>
                  </a:schemeClr>
                </a:solidFill>
                <a:latin typeface="Century Gothic"/>
              </a:rPr>
              <a:t>entire plan/concept</a:t>
            </a:r>
            <a:r>
              <a:rPr lang="en-US" sz="2000" dirty="0">
                <a:solidFill>
                  <a:schemeClr val="accent1">
                    <a:lumMod val="50000"/>
                  </a:schemeClr>
                </a:solidFill>
                <a:latin typeface="Century Gothic"/>
              </a:rPr>
              <a:t>.</a:t>
            </a:r>
          </a:p>
          <a:p>
            <a:pPr marL="800100" lvl="1" indent="-342900" algn="just">
              <a:buFont typeface="Courier New"/>
              <a:buChar char="o"/>
            </a:pPr>
            <a:r>
              <a:rPr lang="en-US" sz="2000" dirty="0">
                <a:solidFill>
                  <a:schemeClr val="accent1">
                    <a:lumMod val="50000"/>
                  </a:schemeClr>
                </a:solidFill>
                <a:latin typeface="Century Gothic"/>
              </a:rPr>
              <a:t>Provide the </a:t>
            </a:r>
            <a:r>
              <a:rPr lang="en-US" sz="2000" b="1" i="1" dirty="0">
                <a:solidFill>
                  <a:schemeClr val="accent1">
                    <a:lumMod val="50000"/>
                  </a:schemeClr>
                </a:solidFill>
                <a:latin typeface="Century Gothic"/>
              </a:rPr>
              <a:t>address/total site boundary </a:t>
            </a:r>
            <a:r>
              <a:rPr lang="en-US" sz="2000" dirty="0">
                <a:solidFill>
                  <a:schemeClr val="accent1">
                    <a:lumMod val="50000"/>
                  </a:schemeClr>
                </a:solidFill>
                <a:latin typeface="Century Gothic"/>
              </a:rPr>
              <a:t>for what you are designing.</a:t>
            </a:r>
          </a:p>
          <a:p>
            <a:pPr marL="800100" lvl="1" indent="-342900" algn="just">
              <a:buFont typeface="Courier New"/>
              <a:buChar char="o"/>
            </a:pPr>
            <a:r>
              <a:rPr lang="en-US" sz="2000" dirty="0">
                <a:solidFill>
                  <a:schemeClr val="accent1">
                    <a:lumMod val="50000"/>
                  </a:schemeClr>
                </a:solidFill>
                <a:latin typeface="Century Gothic"/>
              </a:rPr>
              <a:t>Any </a:t>
            </a:r>
            <a:r>
              <a:rPr lang="en-US" sz="2000" b="1" i="1" dirty="0">
                <a:solidFill>
                  <a:schemeClr val="accent1">
                    <a:lumMod val="50000"/>
                  </a:schemeClr>
                </a:solidFill>
                <a:latin typeface="Century Gothic"/>
              </a:rPr>
              <a:t>future phases</a:t>
            </a:r>
            <a:r>
              <a:rPr lang="en-US" sz="2000" dirty="0">
                <a:solidFill>
                  <a:schemeClr val="accent1">
                    <a:lumMod val="50000"/>
                  </a:schemeClr>
                </a:solidFill>
                <a:latin typeface="Century Gothic"/>
              </a:rPr>
              <a:t> could be discussed. </a:t>
            </a:r>
          </a:p>
          <a:p>
            <a:pPr marL="1200150" lvl="2" indent="-285750" algn="just">
              <a:buFont typeface="Wingdings"/>
              <a:buChar char="v"/>
            </a:pPr>
            <a:r>
              <a:rPr lang="en-US" dirty="0">
                <a:solidFill>
                  <a:schemeClr val="accent1">
                    <a:lumMod val="50000"/>
                  </a:schemeClr>
                </a:solidFill>
                <a:latin typeface="Century Gothic"/>
              </a:rPr>
              <a:t>The earlier we are aware of the overall development, the more we can plan accordingly </a:t>
            </a:r>
            <a:r>
              <a:rPr lang="en-US" b="1" dirty="0">
                <a:solidFill>
                  <a:srgbClr val="FF0000"/>
                </a:solidFill>
                <a:latin typeface="Century Gothic"/>
              </a:rPr>
              <a:t>to </a:t>
            </a:r>
            <a:r>
              <a:rPr lang="en-US" b="1" u="sng" dirty="0">
                <a:solidFill>
                  <a:srgbClr val="FF0000"/>
                </a:solidFill>
                <a:latin typeface="Century Gothic"/>
              </a:rPr>
              <a:t>avoid having to replace brand new infrastructure</a:t>
            </a:r>
            <a:r>
              <a:rPr lang="en-US" dirty="0">
                <a:solidFill>
                  <a:schemeClr val="accent1">
                    <a:lumMod val="50000"/>
                  </a:schemeClr>
                </a:solidFill>
                <a:latin typeface="Century Gothic"/>
              </a:rPr>
              <a:t>.</a:t>
            </a:r>
            <a:endParaRPr lang="en-US" dirty="0">
              <a:solidFill>
                <a:schemeClr val="accent1">
                  <a:lumMod val="50000"/>
                </a:schemeClr>
              </a:solidFill>
              <a:cs typeface="Calibri" panose="020F0502020204030204"/>
            </a:endParaRPr>
          </a:p>
          <a:p>
            <a:pPr marL="800100" lvl="1" indent="-342900" algn="just">
              <a:buFont typeface="Arial"/>
              <a:buChar char="•"/>
            </a:pPr>
            <a:endParaRPr lang="en-US" sz="2000" dirty="0">
              <a:solidFill>
                <a:schemeClr val="accent1">
                  <a:lumMod val="50000"/>
                </a:schemeClr>
              </a:solidFill>
              <a:latin typeface="Century Gothic"/>
            </a:endParaRPr>
          </a:p>
          <a:p>
            <a:pPr marL="342900" indent="-342900" algn="just">
              <a:buFont typeface="Arial"/>
              <a:buChar char="•"/>
            </a:pPr>
            <a:r>
              <a:rPr lang="en-US" sz="2400" b="1" dirty="0">
                <a:solidFill>
                  <a:schemeClr val="accent1">
                    <a:lumMod val="50000"/>
                  </a:schemeClr>
                </a:solidFill>
                <a:latin typeface="Century Gothic"/>
              </a:rPr>
              <a:t>Sealing Engineer </a:t>
            </a:r>
            <a:r>
              <a:rPr lang="en-US" sz="2400" dirty="0">
                <a:solidFill>
                  <a:schemeClr val="accent1">
                    <a:lumMod val="50000"/>
                  </a:schemeClr>
                </a:solidFill>
                <a:latin typeface="Century Gothic"/>
              </a:rPr>
              <a:t>is responsible for </a:t>
            </a:r>
            <a:r>
              <a:rPr lang="en-US" sz="2400" b="1" dirty="0">
                <a:solidFill>
                  <a:schemeClr val="accent1">
                    <a:lumMod val="50000"/>
                  </a:schemeClr>
                </a:solidFill>
                <a:latin typeface="Century Gothic"/>
              </a:rPr>
              <a:t>QC</a:t>
            </a:r>
            <a:r>
              <a:rPr lang="en-US" sz="2400" dirty="0">
                <a:solidFill>
                  <a:schemeClr val="accent1">
                    <a:lumMod val="50000"/>
                  </a:schemeClr>
                </a:solidFill>
                <a:latin typeface="Century Gothic"/>
              </a:rPr>
              <a:t>; </a:t>
            </a:r>
            <a:endParaRPr lang="en-US" sz="2400" dirty="0">
              <a:solidFill>
                <a:schemeClr val="accent1">
                  <a:lumMod val="50000"/>
                </a:schemeClr>
              </a:solidFill>
              <a:latin typeface="Century Gothic" panose="020B0502020202020204" pitchFamily="34" charset="0"/>
            </a:endParaRPr>
          </a:p>
          <a:p>
            <a:pPr marL="800100" lvl="1" indent="-342900" algn="just">
              <a:buFont typeface="Courier New"/>
              <a:buChar char="o"/>
            </a:pPr>
            <a:r>
              <a:rPr lang="en-US" sz="2000" b="1" dirty="0">
                <a:solidFill>
                  <a:schemeClr val="accent1">
                    <a:lumMod val="50000"/>
                  </a:schemeClr>
                </a:solidFill>
                <a:latin typeface="Century Gothic"/>
              </a:rPr>
              <a:t>City Reviewers </a:t>
            </a:r>
            <a:r>
              <a:rPr lang="en-US" sz="2000" dirty="0">
                <a:solidFill>
                  <a:schemeClr val="accent1">
                    <a:lumMod val="50000"/>
                  </a:schemeClr>
                </a:solidFill>
                <a:latin typeface="Century Gothic"/>
              </a:rPr>
              <a:t>are responsible for verifying </a:t>
            </a:r>
            <a:r>
              <a:rPr lang="en-US" sz="2000" b="1" u="sng" dirty="0">
                <a:solidFill>
                  <a:schemeClr val="accent1">
                    <a:lumMod val="50000"/>
                  </a:schemeClr>
                </a:solidFill>
                <a:latin typeface="Century Gothic"/>
              </a:rPr>
              <a:t>conformance to standards</a:t>
            </a:r>
            <a:r>
              <a:rPr lang="en-US" sz="2000" dirty="0">
                <a:solidFill>
                  <a:schemeClr val="accent1">
                    <a:lumMod val="50000"/>
                  </a:schemeClr>
                </a:solidFill>
                <a:latin typeface="Century Gothic"/>
              </a:rPr>
              <a:t>, </a:t>
            </a:r>
            <a:r>
              <a:rPr lang="en-US" sz="2000" b="1" dirty="0">
                <a:solidFill>
                  <a:schemeClr val="accent1">
                    <a:lumMod val="50000"/>
                  </a:schemeClr>
                </a:solidFill>
                <a:latin typeface="Century Gothic"/>
              </a:rPr>
              <a:t>NOT</a:t>
            </a:r>
            <a:r>
              <a:rPr lang="en-US" sz="2000" dirty="0">
                <a:solidFill>
                  <a:schemeClr val="accent1">
                    <a:lumMod val="50000"/>
                  </a:schemeClr>
                </a:solidFill>
                <a:latin typeface="Century Gothic"/>
              </a:rPr>
              <a:t> to provide design layouts and labels.</a:t>
            </a:r>
            <a:endParaRPr lang="en-US" sz="2000" dirty="0">
              <a:solidFill>
                <a:schemeClr val="accent1">
                  <a:lumMod val="50000"/>
                </a:schemeClr>
              </a:solidFill>
              <a:latin typeface="Century Gothic" panose="020B0502020202020204" pitchFamily="34" charset="0"/>
            </a:endParaRPr>
          </a:p>
          <a:p>
            <a:endParaRPr lang="en-US" sz="2500" dirty="0">
              <a:solidFill>
                <a:schemeClr val="accent1">
                  <a:lumMod val="50000"/>
                </a:schemeClr>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FF353B8A-CBF2-40B4-A978-9809CE6594FA}"/>
              </a:ext>
            </a:extLst>
          </p:cNvPr>
          <p:cNvSpPr>
            <a:spLocks noGrp="1"/>
          </p:cNvSpPr>
          <p:nvPr>
            <p:ph type="sldNum" sz="quarter" idx="12"/>
          </p:nvPr>
        </p:nvSpPr>
        <p:spPr/>
        <p:txBody>
          <a:bodyPr/>
          <a:lstStyle/>
          <a:p>
            <a:fld id="{09918B91-4B66-40C9-B3FB-70033B0922BB}" type="slidenum">
              <a:rPr lang="en-US" smtClean="0"/>
              <a:t>17</a:t>
            </a:fld>
            <a:endParaRPr lang="en-US"/>
          </a:p>
        </p:txBody>
      </p:sp>
      <p:sp>
        <p:nvSpPr>
          <p:cNvPr id="6" name="Title 1">
            <a:extLst>
              <a:ext uri="{FF2B5EF4-FFF2-40B4-BE49-F238E27FC236}">
                <a16:creationId xmlns:a16="http://schemas.microsoft.com/office/drawing/2014/main" id="{810CDF35-1E17-FBB7-8870-545A34D7B1EC}"/>
              </a:ext>
            </a:extLst>
          </p:cNvPr>
          <p:cNvSpPr txBox="1">
            <a:spLocks/>
          </p:cNvSpPr>
          <p:nvPr/>
        </p:nvSpPr>
        <p:spPr>
          <a:xfrm>
            <a:off x="152130" y="132808"/>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What to Know Before Submitting</a:t>
            </a:r>
            <a:endParaRPr lang="en-US"/>
          </a:p>
        </p:txBody>
      </p:sp>
      <p:sp>
        <p:nvSpPr>
          <p:cNvPr id="8" name="Title 1">
            <a:extLst>
              <a:ext uri="{FF2B5EF4-FFF2-40B4-BE49-F238E27FC236}">
                <a16:creationId xmlns:a16="http://schemas.microsoft.com/office/drawing/2014/main" id="{2872FD83-9942-5221-1EEB-53D2341F308E}"/>
              </a:ext>
            </a:extLst>
          </p:cNvPr>
          <p:cNvSpPr txBox="1">
            <a:spLocks/>
          </p:cNvSpPr>
          <p:nvPr/>
        </p:nvSpPr>
        <p:spPr>
          <a:xfrm>
            <a:off x="-1771456" y="1015613"/>
            <a:ext cx="9307552"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1">
                    <a:lumMod val="50000"/>
                  </a:schemeClr>
                </a:solidFill>
                <a:latin typeface="Century Gothic"/>
              </a:rPr>
              <a:t>Initial Coordination</a:t>
            </a:r>
            <a:endParaRPr lang="en-US" sz="3600" dirty="0">
              <a:solidFill>
                <a:schemeClr val="accent1">
                  <a:lumMod val="50000"/>
                </a:schemeClr>
              </a:solidFill>
            </a:endParaRPr>
          </a:p>
        </p:txBody>
      </p:sp>
    </p:spTree>
    <p:extLst>
      <p:ext uri="{BB962C8B-B14F-4D97-AF65-F5344CB8AC3E}">
        <p14:creationId xmlns:p14="http://schemas.microsoft.com/office/powerpoint/2010/main" val="308919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E75BD-B53C-AE6C-F17A-A08D56B27EE2}"/>
              </a:ext>
            </a:extLst>
          </p:cNvPr>
          <p:cNvSpPr>
            <a:spLocks noGrp="1"/>
          </p:cNvSpPr>
          <p:nvPr>
            <p:ph idx="1"/>
          </p:nvPr>
        </p:nvSpPr>
        <p:spPr/>
        <p:txBody>
          <a:bodyPr vert="horz" lIns="91440" tIns="45720" rIns="91440" bIns="45720" rtlCol="0" anchor="t">
            <a:normAutofit/>
          </a:bodyPr>
          <a:lstStyle/>
          <a:p>
            <a:r>
              <a:rPr lang="en-US" sz="2400" dirty="0">
                <a:solidFill>
                  <a:schemeClr val="accent1">
                    <a:lumMod val="50000"/>
                  </a:schemeClr>
                </a:solidFill>
                <a:latin typeface="Century Gothic"/>
              </a:rPr>
              <a:t>As part of the water/wastewater review process, the Engineer of record (EOR) shall submit a </a:t>
            </a:r>
            <a:r>
              <a:rPr lang="en-US" sz="2400" b="1" dirty="0">
                <a:solidFill>
                  <a:schemeClr val="accent1">
                    <a:lumMod val="50000"/>
                  </a:schemeClr>
                </a:solidFill>
                <a:latin typeface="Century Gothic"/>
              </a:rPr>
              <a:t>Fire Coordination Certificate</a:t>
            </a:r>
            <a:r>
              <a:rPr lang="en-US" sz="2400" dirty="0">
                <a:solidFill>
                  <a:schemeClr val="accent1">
                    <a:lumMod val="50000"/>
                  </a:schemeClr>
                </a:solidFill>
                <a:latin typeface="Century Gothic"/>
              </a:rPr>
              <a:t>, which states that they have done all required due diligence and the plan </a:t>
            </a:r>
            <a:r>
              <a:rPr lang="en-US" sz="2400" b="1" dirty="0">
                <a:solidFill>
                  <a:schemeClr val="accent1">
                    <a:lumMod val="50000"/>
                  </a:schemeClr>
                </a:solidFill>
                <a:latin typeface="Century Gothic"/>
              </a:rPr>
              <a:t>meets fire code </a:t>
            </a:r>
            <a:r>
              <a:rPr lang="en-US" sz="2400" dirty="0">
                <a:solidFill>
                  <a:schemeClr val="accent1">
                    <a:lumMod val="50000"/>
                  </a:schemeClr>
                </a:solidFill>
                <a:latin typeface="Century Gothic"/>
              </a:rPr>
              <a:t>requirements</a:t>
            </a:r>
            <a:r>
              <a:rPr lang="en-US" sz="2400" b="1" dirty="0">
                <a:solidFill>
                  <a:schemeClr val="accent1">
                    <a:lumMod val="50000"/>
                  </a:schemeClr>
                </a:solidFill>
                <a:latin typeface="Century Gothic"/>
              </a:rPr>
              <a:t>.</a:t>
            </a:r>
          </a:p>
          <a:p>
            <a:pPr marL="0" indent="0">
              <a:buNone/>
            </a:pPr>
            <a:endParaRPr lang="en-US" sz="2400" b="1" dirty="0">
              <a:solidFill>
                <a:schemeClr val="accent1">
                  <a:lumMod val="50000"/>
                </a:schemeClr>
              </a:solidFill>
              <a:latin typeface="Century Gothic"/>
            </a:endParaRPr>
          </a:p>
          <a:p>
            <a:r>
              <a:rPr lang="en-US" sz="2400" dirty="0">
                <a:solidFill>
                  <a:schemeClr val="accent1">
                    <a:lumMod val="50000"/>
                  </a:schemeClr>
                </a:solidFill>
                <a:latin typeface="Century Gothic"/>
              </a:rPr>
              <a:t>The </a:t>
            </a:r>
            <a:r>
              <a:rPr lang="en-US" sz="2400" b="1" dirty="0">
                <a:solidFill>
                  <a:schemeClr val="accent1">
                    <a:lumMod val="50000"/>
                  </a:schemeClr>
                </a:solidFill>
                <a:latin typeface="Century Gothic"/>
              </a:rPr>
              <a:t>EOR</a:t>
            </a:r>
            <a:r>
              <a:rPr lang="en-US" sz="2400" dirty="0">
                <a:solidFill>
                  <a:schemeClr val="accent1">
                    <a:lumMod val="50000"/>
                  </a:schemeClr>
                </a:solidFill>
                <a:latin typeface="Century Gothic"/>
              </a:rPr>
              <a:t> can choose to meet with </a:t>
            </a:r>
            <a:r>
              <a:rPr lang="en-US" sz="2400" b="1" dirty="0">
                <a:solidFill>
                  <a:schemeClr val="accent1">
                    <a:lumMod val="50000"/>
                  </a:schemeClr>
                </a:solidFill>
                <a:latin typeface="Century Gothic"/>
              </a:rPr>
              <a:t>Ricky Butler in Room 204 </a:t>
            </a:r>
            <a:r>
              <a:rPr lang="en-US" sz="2400" dirty="0">
                <a:solidFill>
                  <a:schemeClr val="accent1">
                    <a:lumMod val="50000"/>
                  </a:schemeClr>
                </a:solidFill>
                <a:latin typeface="Century Gothic"/>
              </a:rPr>
              <a:t>first to review the plan and make sure the design complies with fire code.</a:t>
            </a:r>
          </a:p>
          <a:p>
            <a:pPr marL="0" indent="0">
              <a:buNone/>
            </a:pPr>
            <a:endParaRPr lang="en-US" sz="2400" dirty="0">
              <a:solidFill>
                <a:schemeClr val="accent1">
                  <a:lumMod val="50000"/>
                </a:schemeClr>
              </a:solidFill>
              <a:latin typeface="Century Gothic"/>
            </a:endParaRPr>
          </a:p>
          <a:p>
            <a:r>
              <a:rPr lang="en-US" sz="2400" dirty="0">
                <a:solidFill>
                  <a:schemeClr val="accent1">
                    <a:lumMod val="50000"/>
                  </a:schemeClr>
                </a:solidFill>
                <a:latin typeface="Century Gothic"/>
              </a:rPr>
              <a:t>The </a:t>
            </a:r>
            <a:r>
              <a:rPr lang="en-US" sz="2400" b="1" dirty="0">
                <a:solidFill>
                  <a:schemeClr val="accent1">
                    <a:lumMod val="50000"/>
                  </a:schemeClr>
                </a:solidFill>
                <a:latin typeface="Century Gothic"/>
              </a:rPr>
              <a:t>EOR</a:t>
            </a:r>
            <a:r>
              <a:rPr lang="en-US" sz="2400" dirty="0">
                <a:solidFill>
                  <a:schemeClr val="accent1">
                    <a:lumMod val="50000"/>
                  </a:schemeClr>
                </a:solidFill>
                <a:latin typeface="Century Gothic"/>
              </a:rPr>
              <a:t> is responsible for </a:t>
            </a:r>
            <a:r>
              <a:rPr lang="en-US" sz="2400" b="1" u="sng" dirty="0">
                <a:solidFill>
                  <a:schemeClr val="accent1">
                    <a:lumMod val="50000"/>
                  </a:schemeClr>
                </a:solidFill>
                <a:latin typeface="Century Gothic"/>
              </a:rPr>
              <a:t>signing the Certificate</a:t>
            </a:r>
            <a:r>
              <a:rPr lang="en-US" sz="2400" b="1" dirty="0">
                <a:solidFill>
                  <a:schemeClr val="accent1">
                    <a:lumMod val="50000"/>
                  </a:schemeClr>
                </a:solidFill>
                <a:latin typeface="Century Gothic"/>
              </a:rPr>
              <a:t> </a:t>
            </a:r>
            <a:r>
              <a:rPr lang="en-US" sz="2400" dirty="0">
                <a:solidFill>
                  <a:schemeClr val="accent1">
                    <a:lumMod val="50000"/>
                  </a:schemeClr>
                </a:solidFill>
                <a:latin typeface="Century Gothic"/>
              </a:rPr>
              <a:t>and submit it along with the plans via Project Dox</a:t>
            </a:r>
            <a:r>
              <a:rPr lang="en-US" sz="3200" dirty="0"/>
              <a:t>.</a:t>
            </a:r>
            <a:endParaRPr lang="en-US" sz="3200" dirty="0">
              <a:cs typeface="Calibri"/>
            </a:endParaRPr>
          </a:p>
          <a:p>
            <a:endParaRPr lang="en-US" dirty="0"/>
          </a:p>
        </p:txBody>
      </p:sp>
      <p:sp>
        <p:nvSpPr>
          <p:cNvPr id="4" name="Slide Number Placeholder 3">
            <a:extLst>
              <a:ext uri="{FF2B5EF4-FFF2-40B4-BE49-F238E27FC236}">
                <a16:creationId xmlns:a16="http://schemas.microsoft.com/office/drawing/2014/main" id="{C2318D7B-3757-6EAD-FB8A-747B25251024}"/>
              </a:ext>
            </a:extLst>
          </p:cNvPr>
          <p:cNvSpPr>
            <a:spLocks noGrp="1"/>
          </p:cNvSpPr>
          <p:nvPr>
            <p:ph type="sldNum" sz="quarter" idx="12"/>
          </p:nvPr>
        </p:nvSpPr>
        <p:spPr/>
        <p:txBody>
          <a:bodyPr/>
          <a:lstStyle/>
          <a:p>
            <a:fld id="{09918B91-4B66-40C9-B3FB-70033B0922BB}" type="slidenum">
              <a:rPr lang="en-US" smtClean="0"/>
              <a:t>18</a:t>
            </a:fld>
            <a:endParaRPr lang="en-US"/>
          </a:p>
        </p:txBody>
      </p:sp>
      <p:sp>
        <p:nvSpPr>
          <p:cNvPr id="6" name="Title 1">
            <a:extLst>
              <a:ext uri="{FF2B5EF4-FFF2-40B4-BE49-F238E27FC236}">
                <a16:creationId xmlns:a16="http://schemas.microsoft.com/office/drawing/2014/main" id="{304722D1-9B4A-1003-3F66-5AA26E60CE1A}"/>
              </a:ext>
            </a:extLst>
          </p:cNvPr>
          <p:cNvSpPr txBox="1">
            <a:spLocks/>
          </p:cNvSpPr>
          <p:nvPr/>
        </p:nvSpPr>
        <p:spPr>
          <a:xfrm>
            <a:off x="152130" y="132808"/>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What to Know Before Submitting</a:t>
            </a:r>
            <a:endParaRPr lang="en-US"/>
          </a:p>
        </p:txBody>
      </p:sp>
      <p:sp>
        <p:nvSpPr>
          <p:cNvPr id="7" name="Title 1">
            <a:extLst>
              <a:ext uri="{FF2B5EF4-FFF2-40B4-BE49-F238E27FC236}">
                <a16:creationId xmlns:a16="http://schemas.microsoft.com/office/drawing/2014/main" id="{9392BE77-D388-8BDB-73E9-77119CD75DBE}"/>
              </a:ext>
            </a:extLst>
          </p:cNvPr>
          <p:cNvSpPr txBox="1">
            <a:spLocks/>
          </p:cNvSpPr>
          <p:nvPr/>
        </p:nvSpPr>
        <p:spPr>
          <a:xfrm>
            <a:off x="-266041" y="1080661"/>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1">
                    <a:lumMod val="50000"/>
                  </a:schemeClr>
                </a:solidFill>
                <a:latin typeface="Century Gothic"/>
              </a:rPr>
              <a:t>Fire Coordination Certificate</a:t>
            </a:r>
            <a:endParaRPr lang="en-US" sz="3600" dirty="0">
              <a:solidFill>
                <a:schemeClr val="accent1">
                  <a:lumMod val="50000"/>
                </a:schemeClr>
              </a:solidFill>
            </a:endParaRPr>
          </a:p>
        </p:txBody>
      </p:sp>
    </p:spTree>
    <p:extLst>
      <p:ext uri="{BB962C8B-B14F-4D97-AF65-F5344CB8AC3E}">
        <p14:creationId xmlns:p14="http://schemas.microsoft.com/office/powerpoint/2010/main" val="3046514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23C7CE-1159-64A6-3FC9-6E42137DEAF9}"/>
              </a:ext>
            </a:extLst>
          </p:cNvPr>
          <p:cNvSpPr>
            <a:spLocks noGrp="1"/>
          </p:cNvSpPr>
          <p:nvPr>
            <p:ph sz="half" idx="1"/>
          </p:nvPr>
        </p:nvSpPr>
        <p:spPr>
          <a:xfrm>
            <a:off x="540249" y="1825625"/>
            <a:ext cx="6021124" cy="4351338"/>
          </a:xfrm>
        </p:spPr>
        <p:txBody>
          <a:bodyPr vert="horz" lIns="91440" tIns="45720" rIns="91440" bIns="45720" rtlCol="0" anchor="t">
            <a:normAutofit/>
          </a:bodyPr>
          <a:lstStyle/>
          <a:p>
            <a:r>
              <a:rPr lang="en-US" sz="2400" dirty="0">
                <a:solidFill>
                  <a:schemeClr val="accent1">
                    <a:lumMod val="50000"/>
                  </a:schemeClr>
                </a:solidFill>
                <a:latin typeface="Century Gothic"/>
              </a:rPr>
              <a:t>www.DallasCityHall.com</a:t>
            </a:r>
          </a:p>
          <a:p>
            <a:r>
              <a:rPr lang="en-US" sz="2400" dirty="0">
                <a:solidFill>
                  <a:schemeClr val="accent1">
                    <a:lumMod val="50000"/>
                  </a:schemeClr>
                </a:solidFill>
                <a:latin typeface="Century Gothic"/>
              </a:rPr>
              <a:t>Departments </a:t>
            </a:r>
            <a:r>
              <a:rPr lang="en-US" sz="2400" dirty="0">
                <a:solidFill>
                  <a:schemeClr val="accent1">
                    <a:lumMod val="50000"/>
                  </a:schemeClr>
                </a:solidFill>
                <a:latin typeface="Century Gothic"/>
                <a:sym typeface="Wingdings" panose="05000000000000000000" pitchFamily="2" charset="2"/>
              </a:rPr>
              <a:t> All Departments  Development Services  Land Management  Engineering/Survey Forms, Procedures and Checklists</a:t>
            </a:r>
            <a:endParaRPr lang="en-US" sz="2400" dirty="0">
              <a:solidFill>
                <a:schemeClr val="accent1">
                  <a:lumMod val="50000"/>
                </a:schemeClr>
              </a:solidFill>
              <a:latin typeface="Century Gothic"/>
            </a:endParaRPr>
          </a:p>
          <a:p>
            <a:pPr marL="0" indent="0">
              <a:buNone/>
            </a:pPr>
            <a:endParaRPr lang="en-US" sz="2400" dirty="0">
              <a:solidFill>
                <a:schemeClr val="accent1">
                  <a:lumMod val="50000"/>
                </a:schemeClr>
              </a:solidFill>
              <a:latin typeface="Century Gothic" panose="020B0502020202020204" pitchFamily="34" charset="0"/>
              <a:sym typeface="Wingdings" panose="05000000000000000000" pitchFamily="2" charset="2"/>
            </a:endParaRPr>
          </a:p>
          <a:p>
            <a:pPr marL="0" indent="0">
              <a:buNone/>
            </a:pPr>
            <a:r>
              <a:rPr lang="en-US" sz="1800" dirty="0">
                <a:hlinkClick r:id="rId2"/>
              </a:rPr>
              <a:t>https://dallascityhall.com/departments/sustainabledevelopment/land-management/Pages/engineering-forms.aspx</a:t>
            </a:r>
            <a:endParaRPr lang="en-US" sz="1800" dirty="0"/>
          </a:p>
          <a:p>
            <a:pPr marL="0" indent="0">
              <a:buNone/>
            </a:pPr>
            <a:endParaRPr lang="en-US" dirty="0">
              <a:cs typeface="Calibri" panose="020F0502020204030204"/>
            </a:endParaRPr>
          </a:p>
        </p:txBody>
      </p:sp>
      <p:pic>
        <p:nvPicPr>
          <p:cNvPr id="7" name="Content Placeholder 6">
            <a:extLst>
              <a:ext uri="{FF2B5EF4-FFF2-40B4-BE49-F238E27FC236}">
                <a16:creationId xmlns:a16="http://schemas.microsoft.com/office/drawing/2014/main" id="{85ACDA97-04C1-8EF3-9841-CC5D481673B2}"/>
              </a:ext>
            </a:extLst>
          </p:cNvPr>
          <p:cNvPicPr>
            <a:picLocks noGrp="1" noChangeAspect="1"/>
          </p:cNvPicPr>
          <p:nvPr>
            <p:ph sz="half" idx="2"/>
          </p:nvPr>
        </p:nvPicPr>
        <p:blipFill>
          <a:blip r:embed="rId3"/>
          <a:stretch>
            <a:fillRect/>
          </a:stretch>
        </p:blipFill>
        <p:spPr>
          <a:xfrm>
            <a:off x="7030130" y="1442048"/>
            <a:ext cx="4716125" cy="5012006"/>
          </a:xfrm>
        </p:spPr>
      </p:pic>
      <p:sp>
        <p:nvSpPr>
          <p:cNvPr id="5" name="Slide Number Placeholder 4">
            <a:extLst>
              <a:ext uri="{FF2B5EF4-FFF2-40B4-BE49-F238E27FC236}">
                <a16:creationId xmlns:a16="http://schemas.microsoft.com/office/drawing/2014/main" id="{5269422D-E5B5-3EBD-B752-FB24752C28EE}"/>
              </a:ext>
            </a:extLst>
          </p:cNvPr>
          <p:cNvSpPr>
            <a:spLocks noGrp="1"/>
          </p:cNvSpPr>
          <p:nvPr>
            <p:ph type="sldNum" sz="quarter" idx="12"/>
          </p:nvPr>
        </p:nvSpPr>
        <p:spPr/>
        <p:txBody>
          <a:bodyPr/>
          <a:lstStyle/>
          <a:p>
            <a:fld id="{09918B91-4B66-40C9-B3FB-70033B0922BB}" type="slidenum">
              <a:rPr lang="en-US" smtClean="0"/>
              <a:t>19</a:t>
            </a:fld>
            <a:endParaRPr lang="en-US"/>
          </a:p>
        </p:txBody>
      </p:sp>
      <p:sp>
        <p:nvSpPr>
          <p:cNvPr id="6" name="Title 1">
            <a:extLst>
              <a:ext uri="{FF2B5EF4-FFF2-40B4-BE49-F238E27FC236}">
                <a16:creationId xmlns:a16="http://schemas.microsoft.com/office/drawing/2014/main" id="{DDFD1ECA-D9AF-252B-7D5D-4931CBE7CF44}"/>
              </a:ext>
            </a:extLst>
          </p:cNvPr>
          <p:cNvSpPr txBox="1">
            <a:spLocks/>
          </p:cNvSpPr>
          <p:nvPr/>
        </p:nvSpPr>
        <p:spPr>
          <a:xfrm>
            <a:off x="245057" y="114223"/>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What to Know Before Submitting</a:t>
            </a:r>
            <a:endParaRPr lang="en-US"/>
          </a:p>
        </p:txBody>
      </p:sp>
      <p:sp>
        <p:nvSpPr>
          <p:cNvPr id="8" name="Title 1">
            <a:extLst>
              <a:ext uri="{FF2B5EF4-FFF2-40B4-BE49-F238E27FC236}">
                <a16:creationId xmlns:a16="http://schemas.microsoft.com/office/drawing/2014/main" id="{AC2A671F-3A92-AD00-47C4-07EE9D9C8041}"/>
              </a:ext>
            </a:extLst>
          </p:cNvPr>
          <p:cNvSpPr txBox="1">
            <a:spLocks/>
          </p:cNvSpPr>
          <p:nvPr/>
        </p:nvSpPr>
        <p:spPr>
          <a:xfrm>
            <a:off x="-749260" y="1015614"/>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Checklists and Manuals</a:t>
            </a:r>
            <a:endParaRPr lang="en-US"/>
          </a:p>
        </p:txBody>
      </p:sp>
    </p:spTree>
    <p:extLst>
      <p:ext uri="{BB962C8B-B14F-4D97-AF65-F5344CB8AC3E}">
        <p14:creationId xmlns:p14="http://schemas.microsoft.com/office/powerpoint/2010/main" val="110654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72AA-E203-4F7B-98AF-ED2A229186CB}"/>
              </a:ext>
            </a:extLst>
          </p:cNvPr>
          <p:cNvSpPr>
            <a:spLocks noGrp="1"/>
          </p:cNvSpPr>
          <p:nvPr>
            <p:ph type="title"/>
          </p:nvPr>
        </p:nvSpPr>
        <p:spPr>
          <a:xfrm>
            <a:off x="369277" y="27548"/>
            <a:ext cx="10515600" cy="925978"/>
          </a:xfrm>
        </p:spPr>
        <p:txBody>
          <a:bodyPr>
            <a:normAutofit/>
          </a:bodyPr>
          <a:lstStyle/>
          <a:p>
            <a:r>
              <a:rPr lang="en-US" sz="4000" b="1">
                <a:solidFill>
                  <a:schemeClr val="accent1">
                    <a:lumMod val="50000"/>
                  </a:schemeClr>
                </a:solidFill>
                <a:latin typeface="Centtury gothic"/>
              </a:rPr>
              <a:t>Who We Are</a:t>
            </a:r>
          </a:p>
        </p:txBody>
      </p:sp>
      <p:sp>
        <p:nvSpPr>
          <p:cNvPr id="3" name="Content Placeholder 2">
            <a:extLst>
              <a:ext uri="{FF2B5EF4-FFF2-40B4-BE49-F238E27FC236}">
                <a16:creationId xmlns:a16="http://schemas.microsoft.com/office/drawing/2014/main" id="{AA40312B-3B9B-4F4F-8C3B-DC87B9693EB9}"/>
              </a:ext>
            </a:extLst>
          </p:cNvPr>
          <p:cNvSpPr>
            <a:spLocks noGrp="1"/>
          </p:cNvSpPr>
          <p:nvPr>
            <p:ph idx="1"/>
          </p:nvPr>
        </p:nvSpPr>
        <p:spPr>
          <a:xfrm>
            <a:off x="398910" y="1118586"/>
            <a:ext cx="11456377" cy="4640918"/>
          </a:xfrm>
        </p:spPr>
        <p:txBody>
          <a:bodyPr vert="horz" lIns="91440" tIns="45720" rIns="91440" bIns="45720" rtlCol="0" anchor="t">
            <a:normAutofit lnSpcReduction="10000"/>
          </a:bodyPr>
          <a:lstStyle/>
          <a:p>
            <a:pPr marL="0" indent="0">
              <a:buNone/>
            </a:pPr>
            <a:r>
              <a:rPr lang="en-US" sz="2800" b="1" dirty="0">
                <a:solidFill>
                  <a:srgbClr val="012555"/>
                </a:solidFill>
                <a:latin typeface="Century Gothic"/>
              </a:rPr>
              <a:t>Development Services </a:t>
            </a:r>
            <a:r>
              <a:rPr lang="en-US" b="1" dirty="0">
                <a:solidFill>
                  <a:srgbClr val="012555"/>
                </a:solidFill>
                <a:latin typeface="Century Gothic"/>
              </a:rPr>
              <a:t>– </a:t>
            </a:r>
            <a:r>
              <a:rPr lang="en-US" sz="2800" b="1" dirty="0">
                <a:solidFill>
                  <a:srgbClr val="012555"/>
                </a:solidFill>
                <a:latin typeface="Century Gothic"/>
              </a:rPr>
              <a:t>Land</a:t>
            </a:r>
            <a:r>
              <a:rPr lang="en-US" b="1" dirty="0">
                <a:solidFill>
                  <a:srgbClr val="012555"/>
                </a:solidFill>
                <a:latin typeface="Century Gothic"/>
              </a:rPr>
              <a:t> Development Team </a:t>
            </a:r>
            <a:endParaRPr lang="en-US" sz="2800" b="1" dirty="0">
              <a:solidFill>
                <a:srgbClr val="012555"/>
              </a:solidFill>
              <a:latin typeface="Century Gothic" panose="020B0502020202020204" pitchFamily="34" charset="0"/>
            </a:endParaRPr>
          </a:p>
          <a:p>
            <a:pPr>
              <a:buFont typeface="Wingdings" panose="05000000000000000000" pitchFamily="2" charset="2"/>
              <a:buChar char="q"/>
            </a:pPr>
            <a:r>
              <a:rPr lang="en-US" sz="2800" dirty="0">
                <a:solidFill>
                  <a:srgbClr val="012555"/>
                </a:solidFill>
                <a:latin typeface="Century Gothic"/>
              </a:rPr>
              <a:t>	Engineering Division</a:t>
            </a:r>
          </a:p>
          <a:p>
            <a:pPr marL="0" indent="0">
              <a:buNone/>
            </a:pPr>
            <a:r>
              <a:rPr lang="en-US" sz="2400" dirty="0">
                <a:solidFill>
                  <a:srgbClr val="012555"/>
                </a:solidFill>
                <a:latin typeface="Century Gothic"/>
              </a:rPr>
              <a:t>Represent Department of Public Works and Dallas Water Utilities by reviewing Engineering Plans, Permit Drawings, and Survey Documents to verify compliance with City of Dallas code, standards, and policies as it relates to Private Development.</a:t>
            </a:r>
            <a:endParaRPr lang="en-US" sz="2400" b="1" dirty="0">
              <a:solidFill>
                <a:srgbClr val="012555"/>
              </a:solidFill>
              <a:latin typeface="Century Gothic"/>
            </a:endParaRPr>
          </a:p>
          <a:p>
            <a:r>
              <a:rPr lang="en-US" sz="2400" dirty="0">
                <a:solidFill>
                  <a:srgbClr val="012555"/>
                </a:solidFill>
                <a:latin typeface="Century Gothic"/>
              </a:rPr>
              <a:t>Andrew Espinoza – Director</a:t>
            </a:r>
          </a:p>
          <a:p>
            <a:r>
              <a:rPr lang="en-US" sz="2400" dirty="0">
                <a:solidFill>
                  <a:srgbClr val="012555"/>
                </a:solidFill>
                <a:latin typeface="Century Gothic"/>
              </a:rPr>
              <a:t>Sam Eskander, PE, CFM – Assistant Director </a:t>
            </a:r>
            <a:endParaRPr lang="en-US" dirty="0"/>
          </a:p>
          <a:p>
            <a:r>
              <a:rPr lang="en-US" sz="2400" dirty="0">
                <a:solidFill>
                  <a:srgbClr val="012555"/>
                </a:solidFill>
                <a:latin typeface="Century Gothic"/>
              </a:rPr>
              <a:t>Linda Velez, PE – W &amp; WW Engineering Program Administrator</a:t>
            </a:r>
          </a:p>
          <a:p>
            <a:r>
              <a:rPr lang="en-US" sz="2400" dirty="0">
                <a:solidFill>
                  <a:srgbClr val="012555"/>
                </a:solidFill>
                <a:latin typeface="Century Gothic"/>
              </a:rPr>
              <a:t>Thuc Pham, PE – P &amp; D Engineering Program Administrator</a:t>
            </a:r>
          </a:p>
          <a:p>
            <a:r>
              <a:rPr lang="en-US" sz="2400" dirty="0">
                <a:solidFill>
                  <a:srgbClr val="012555"/>
                </a:solidFill>
                <a:latin typeface="Century Gothic"/>
              </a:rPr>
              <a:t>Brandie McKenzie – Manager Development</a:t>
            </a:r>
          </a:p>
        </p:txBody>
      </p:sp>
      <p:sp>
        <p:nvSpPr>
          <p:cNvPr id="4" name="Slide Number Placeholder 3">
            <a:extLst>
              <a:ext uri="{FF2B5EF4-FFF2-40B4-BE49-F238E27FC236}">
                <a16:creationId xmlns:a16="http://schemas.microsoft.com/office/drawing/2014/main" id="{1C7850E5-2EF8-4306-B8D7-D31003859710}"/>
              </a:ext>
            </a:extLst>
          </p:cNvPr>
          <p:cNvSpPr>
            <a:spLocks noGrp="1"/>
          </p:cNvSpPr>
          <p:nvPr>
            <p:ph type="sldNum" sz="quarter" idx="12"/>
          </p:nvPr>
        </p:nvSpPr>
        <p:spPr/>
        <p:txBody>
          <a:bodyPr/>
          <a:lstStyle/>
          <a:p>
            <a:fld id="{09918B91-4B66-40C9-B3FB-70033B0922BB}" type="slidenum">
              <a:rPr lang="en-US" smtClean="0"/>
              <a:t>2</a:t>
            </a:fld>
            <a:endParaRPr lang="en-US"/>
          </a:p>
        </p:txBody>
      </p:sp>
    </p:spTree>
    <p:extLst>
      <p:ext uri="{BB962C8B-B14F-4D97-AF65-F5344CB8AC3E}">
        <p14:creationId xmlns:p14="http://schemas.microsoft.com/office/powerpoint/2010/main" val="1677915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F7CCDE-EF92-43A0-8C78-D8EE5C8794E3}"/>
              </a:ext>
            </a:extLst>
          </p:cNvPr>
          <p:cNvSpPr>
            <a:spLocks noGrp="1"/>
          </p:cNvSpPr>
          <p:nvPr>
            <p:ph type="sldNum" sz="quarter" idx="12"/>
          </p:nvPr>
        </p:nvSpPr>
        <p:spPr/>
        <p:txBody>
          <a:bodyPr/>
          <a:lstStyle/>
          <a:p>
            <a:fld id="{09918B91-4B66-40C9-B3FB-70033B0922BB}" type="slidenum">
              <a:rPr lang="en-US" smtClean="0"/>
              <a:t>20</a:t>
            </a:fld>
            <a:endParaRPr lang="en-US"/>
          </a:p>
        </p:txBody>
      </p:sp>
      <p:sp>
        <p:nvSpPr>
          <p:cNvPr id="5" name="Title 1">
            <a:extLst>
              <a:ext uri="{FF2B5EF4-FFF2-40B4-BE49-F238E27FC236}">
                <a16:creationId xmlns:a16="http://schemas.microsoft.com/office/drawing/2014/main" id="{28201FD1-125E-9FD1-701E-7D33F9C38EE3}"/>
              </a:ext>
            </a:extLst>
          </p:cNvPr>
          <p:cNvSpPr txBox="1">
            <a:spLocks/>
          </p:cNvSpPr>
          <p:nvPr/>
        </p:nvSpPr>
        <p:spPr>
          <a:xfrm>
            <a:off x="245057" y="114223"/>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What to Know Before Submitting</a:t>
            </a:r>
            <a:endParaRPr lang="en-US"/>
          </a:p>
        </p:txBody>
      </p:sp>
      <p:sp>
        <p:nvSpPr>
          <p:cNvPr id="7" name="Title 1">
            <a:extLst>
              <a:ext uri="{FF2B5EF4-FFF2-40B4-BE49-F238E27FC236}">
                <a16:creationId xmlns:a16="http://schemas.microsoft.com/office/drawing/2014/main" id="{76F8CCFF-C1C8-D15D-3240-F95E15CE21BD}"/>
              </a:ext>
            </a:extLst>
          </p:cNvPr>
          <p:cNvSpPr txBox="1">
            <a:spLocks/>
          </p:cNvSpPr>
          <p:nvPr/>
        </p:nvSpPr>
        <p:spPr>
          <a:xfrm>
            <a:off x="827385" y="807677"/>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solidFill>
                  <a:schemeClr val="accent1">
                    <a:lumMod val="50000"/>
                  </a:schemeClr>
                </a:solidFill>
                <a:latin typeface="Century Gothic"/>
              </a:rPr>
              <a:t>Pre-development Meeting</a:t>
            </a:r>
            <a:endParaRPr lang="en-US" sz="3600" dirty="0">
              <a:solidFill>
                <a:schemeClr val="accent1">
                  <a:lumMod val="50000"/>
                </a:schemeClr>
              </a:solidFill>
            </a:endParaRPr>
          </a:p>
        </p:txBody>
      </p:sp>
      <p:pic>
        <p:nvPicPr>
          <p:cNvPr id="4" name="Picture 3">
            <a:extLst>
              <a:ext uri="{FF2B5EF4-FFF2-40B4-BE49-F238E27FC236}">
                <a16:creationId xmlns:a16="http://schemas.microsoft.com/office/drawing/2014/main" id="{245049A4-2F49-C8F1-21E9-E89203BE0A63}"/>
              </a:ext>
            </a:extLst>
          </p:cNvPr>
          <p:cNvPicPr>
            <a:picLocks noChangeAspect="1"/>
          </p:cNvPicPr>
          <p:nvPr/>
        </p:nvPicPr>
        <p:blipFill>
          <a:blip r:embed="rId2"/>
          <a:stretch>
            <a:fillRect/>
          </a:stretch>
        </p:blipFill>
        <p:spPr>
          <a:xfrm>
            <a:off x="2873693" y="1501131"/>
            <a:ext cx="5669607" cy="4859663"/>
          </a:xfrm>
          <a:prstGeom prst="rect">
            <a:avLst/>
          </a:prstGeom>
        </p:spPr>
      </p:pic>
    </p:spTree>
    <p:extLst>
      <p:ext uri="{BB962C8B-B14F-4D97-AF65-F5344CB8AC3E}">
        <p14:creationId xmlns:p14="http://schemas.microsoft.com/office/powerpoint/2010/main" val="120809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91B1-F898-B2D1-F0B5-10097A7F549C}"/>
              </a:ext>
            </a:extLst>
          </p:cNvPr>
          <p:cNvSpPr>
            <a:spLocks noGrp="1"/>
          </p:cNvSpPr>
          <p:nvPr>
            <p:ph type="title"/>
          </p:nvPr>
        </p:nvSpPr>
        <p:spPr>
          <a:xfrm>
            <a:off x="420030" y="2711"/>
            <a:ext cx="10515600" cy="972442"/>
          </a:xfrm>
        </p:spPr>
        <p:txBody>
          <a:bodyPr>
            <a:normAutofit/>
          </a:bodyPr>
          <a:lstStyle/>
          <a:p>
            <a:r>
              <a:rPr lang="en-US" sz="4000" b="1">
                <a:solidFill>
                  <a:schemeClr val="accent1">
                    <a:lumMod val="50000"/>
                  </a:schemeClr>
                </a:solidFill>
                <a:latin typeface="Century Gothic" panose="020B0502020202020204" pitchFamily="34" charset="0"/>
              </a:rPr>
              <a:t>Research at the DWU Vault</a:t>
            </a:r>
          </a:p>
        </p:txBody>
      </p:sp>
      <p:sp>
        <p:nvSpPr>
          <p:cNvPr id="3" name="Content Placeholder 2">
            <a:extLst>
              <a:ext uri="{FF2B5EF4-FFF2-40B4-BE49-F238E27FC236}">
                <a16:creationId xmlns:a16="http://schemas.microsoft.com/office/drawing/2014/main" id="{71563ADE-3E73-86EA-CF82-2C652C320BDE}"/>
              </a:ext>
            </a:extLst>
          </p:cNvPr>
          <p:cNvSpPr>
            <a:spLocks noGrp="1"/>
          </p:cNvSpPr>
          <p:nvPr>
            <p:ph idx="1"/>
          </p:nvPr>
        </p:nvSpPr>
        <p:spPr>
          <a:xfrm>
            <a:off x="838200" y="1258772"/>
            <a:ext cx="10515600" cy="4918191"/>
          </a:xfrm>
        </p:spPr>
        <p:txBody>
          <a:bodyPr vert="horz" lIns="91440" tIns="45720" rIns="91440" bIns="45720" rtlCol="0" anchor="t">
            <a:normAutofit/>
          </a:bodyPr>
          <a:lstStyle/>
          <a:p>
            <a:r>
              <a:rPr lang="en-US" sz="2400" dirty="0">
                <a:solidFill>
                  <a:schemeClr val="accent1">
                    <a:lumMod val="50000"/>
                  </a:schemeClr>
                </a:solidFill>
                <a:latin typeface="Century Gothic"/>
              </a:rPr>
              <a:t>The </a:t>
            </a:r>
            <a:r>
              <a:rPr lang="en-US" sz="2400" b="1" dirty="0">
                <a:solidFill>
                  <a:schemeClr val="accent1">
                    <a:lumMod val="50000"/>
                  </a:schemeClr>
                </a:solidFill>
                <a:latin typeface="Century Gothic"/>
              </a:rPr>
              <a:t>DWU Vault </a:t>
            </a:r>
            <a:r>
              <a:rPr lang="en-US" sz="2400" dirty="0">
                <a:solidFill>
                  <a:schemeClr val="accent1">
                    <a:lumMod val="50000"/>
                  </a:schemeClr>
                </a:solidFill>
                <a:latin typeface="Century Gothic"/>
              </a:rPr>
              <a:t>can be located in </a:t>
            </a:r>
            <a:r>
              <a:rPr lang="en-US" sz="2400" b="1" dirty="0">
                <a:solidFill>
                  <a:schemeClr val="accent1">
                    <a:lumMod val="50000"/>
                  </a:schemeClr>
                </a:solidFill>
                <a:latin typeface="Century Gothic"/>
              </a:rPr>
              <a:t>Room 215 at OCMC</a:t>
            </a:r>
            <a:r>
              <a:rPr lang="en-US" sz="2400" dirty="0">
                <a:solidFill>
                  <a:schemeClr val="accent1">
                    <a:lumMod val="50000"/>
                  </a:schemeClr>
                </a:solidFill>
                <a:latin typeface="Century Gothic"/>
              </a:rPr>
              <a:t>.</a:t>
            </a:r>
          </a:p>
          <a:p>
            <a:pPr marL="0" indent="0">
              <a:buNone/>
            </a:pPr>
            <a:endParaRPr lang="en-US" sz="2400" dirty="0">
              <a:solidFill>
                <a:schemeClr val="accent1">
                  <a:lumMod val="50000"/>
                </a:schemeClr>
              </a:solidFill>
              <a:latin typeface="Century Gothic"/>
            </a:endParaRPr>
          </a:p>
          <a:p>
            <a:r>
              <a:rPr lang="en-US" sz="2400" dirty="0">
                <a:solidFill>
                  <a:schemeClr val="accent1">
                    <a:lumMod val="50000"/>
                  </a:schemeClr>
                </a:solidFill>
                <a:latin typeface="Century Gothic"/>
              </a:rPr>
              <a:t>In addition to checking the existing water and wastewater mains, the </a:t>
            </a:r>
            <a:r>
              <a:rPr lang="en-US" sz="2400" b="1" dirty="0">
                <a:solidFill>
                  <a:schemeClr val="accent1">
                    <a:lumMod val="50000"/>
                  </a:schemeClr>
                </a:solidFill>
                <a:latin typeface="Century Gothic"/>
              </a:rPr>
              <a:t>following items </a:t>
            </a:r>
            <a:r>
              <a:rPr lang="en-US" sz="2400" dirty="0">
                <a:solidFill>
                  <a:schemeClr val="accent1">
                    <a:lumMod val="50000"/>
                  </a:schemeClr>
                </a:solidFill>
                <a:latin typeface="Century Gothic"/>
              </a:rPr>
              <a:t>can also be verified:</a:t>
            </a:r>
          </a:p>
          <a:p>
            <a:pPr lvl="1"/>
            <a:r>
              <a:rPr lang="en-US" sz="2000" b="1" dirty="0">
                <a:solidFill>
                  <a:schemeClr val="accent1">
                    <a:lumMod val="50000"/>
                  </a:schemeClr>
                </a:solidFill>
                <a:latin typeface="Century Gothic"/>
              </a:rPr>
              <a:t>Condition</a:t>
            </a:r>
            <a:r>
              <a:rPr lang="en-US" sz="2000" dirty="0">
                <a:solidFill>
                  <a:schemeClr val="accent1">
                    <a:lumMod val="50000"/>
                  </a:schemeClr>
                </a:solidFill>
                <a:latin typeface="Century Gothic"/>
              </a:rPr>
              <a:t> of existing mains</a:t>
            </a:r>
          </a:p>
          <a:p>
            <a:pPr lvl="1"/>
            <a:r>
              <a:rPr lang="en-US" sz="2000" dirty="0">
                <a:solidFill>
                  <a:schemeClr val="accent1">
                    <a:lumMod val="50000"/>
                  </a:schemeClr>
                </a:solidFill>
                <a:latin typeface="Century Gothic"/>
              </a:rPr>
              <a:t>Any pending </a:t>
            </a:r>
            <a:r>
              <a:rPr lang="en-US" sz="2000" b="1" dirty="0">
                <a:solidFill>
                  <a:schemeClr val="accent1">
                    <a:lumMod val="50000"/>
                  </a:schemeClr>
                </a:solidFill>
                <a:latin typeface="Century Gothic"/>
              </a:rPr>
              <a:t>Capital Improvement Projects </a:t>
            </a:r>
            <a:r>
              <a:rPr lang="en-US" sz="2000" dirty="0">
                <a:solidFill>
                  <a:schemeClr val="accent1">
                    <a:lumMod val="50000"/>
                  </a:schemeClr>
                </a:solidFill>
                <a:latin typeface="Century Gothic"/>
              </a:rPr>
              <a:t>and </a:t>
            </a:r>
            <a:r>
              <a:rPr lang="en-US" sz="2000" b="1" dirty="0">
                <a:solidFill>
                  <a:schemeClr val="accent1">
                    <a:lumMod val="50000"/>
                  </a:schemeClr>
                </a:solidFill>
                <a:latin typeface="Century Gothic"/>
              </a:rPr>
              <a:t>Bond Projects</a:t>
            </a:r>
            <a:r>
              <a:rPr lang="en-US" sz="2000" dirty="0">
                <a:solidFill>
                  <a:schemeClr val="accent1">
                    <a:lumMod val="50000"/>
                  </a:schemeClr>
                </a:solidFill>
                <a:latin typeface="Century Gothic"/>
              </a:rPr>
              <a:t>.</a:t>
            </a:r>
          </a:p>
          <a:p>
            <a:pPr lvl="1"/>
            <a:r>
              <a:rPr lang="en-US" sz="2000" dirty="0">
                <a:solidFill>
                  <a:schemeClr val="accent1">
                    <a:lumMod val="50000"/>
                  </a:schemeClr>
                </a:solidFill>
                <a:latin typeface="Century Gothic"/>
              </a:rPr>
              <a:t>Historical </a:t>
            </a:r>
            <a:r>
              <a:rPr lang="en-US" sz="2000" b="1" dirty="0">
                <a:solidFill>
                  <a:schemeClr val="accent1">
                    <a:lumMod val="50000"/>
                  </a:schemeClr>
                </a:solidFill>
                <a:latin typeface="Century Gothic"/>
              </a:rPr>
              <a:t>Water / Sewer Maps </a:t>
            </a:r>
            <a:r>
              <a:rPr lang="en-US" sz="2000" dirty="0">
                <a:solidFill>
                  <a:schemeClr val="accent1">
                    <a:lumMod val="50000"/>
                  </a:schemeClr>
                </a:solidFill>
                <a:latin typeface="Century Gothic"/>
              </a:rPr>
              <a:t>(Most accurate info for plans prior to 1980s)</a:t>
            </a:r>
          </a:p>
          <a:p>
            <a:pPr lvl="1"/>
            <a:r>
              <a:rPr lang="en-US" sz="2000" dirty="0">
                <a:solidFill>
                  <a:schemeClr val="accent1">
                    <a:lumMod val="50000"/>
                  </a:schemeClr>
                </a:solidFill>
                <a:latin typeface="Century Gothic"/>
              </a:rPr>
              <a:t>Water main </a:t>
            </a:r>
            <a:r>
              <a:rPr lang="en-US" sz="2000" b="1" dirty="0">
                <a:solidFill>
                  <a:schemeClr val="accent1">
                    <a:lumMod val="50000"/>
                  </a:schemeClr>
                </a:solidFill>
                <a:latin typeface="Century Gothic"/>
              </a:rPr>
              <a:t>pressure zones</a:t>
            </a:r>
            <a:r>
              <a:rPr lang="en-US" sz="2000" dirty="0">
                <a:solidFill>
                  <a:schemeClr val="accent1">
                    <a:lumMod val="50000"/>
                  </a:schemeClr>
                </a:solidFill>
                <a:latin typeface="Century Gothic"/>
              </a:rPr>
              <a:t>.</a:t>
            </a:r>
          </a:p>
          <a:p>
            <a:pPr lvl="1"/>
            <a:r>
              <a:rPr lang="en-US" sz="2000" b="1" dirty="0">
                <a:solidFill>
                  <a:schemeClr val="accent1">
                    <a:lumMod val="50000"/>
                  </a:schemeClr>
                </a:solidFill>
                <a:latin typeface="Century Gothic"/>
              </a:rPr>
              <a:t>Red-ups</a:t>
            </a:r>
            <a:r>
              <a:rPr lang="en-US" sz="2000" dirty="0">
                <a:solidFill>
                  <a:schemeClr val="accent1">
                    <a:lumMod val="50000"/>
                  </a:schemeClr>
                </a:solidFill>
                <a:latin typeface="Century Gothic"/>
              </a:rPr>
              <a:t> and </a:t>
            </a:r>
            <a:r>
              <a:rPr lang="en-US" sz="2000" b="1" dirty="0">
                <a:solidFill>
                  <a:schemeClr val="accent1">
                    <a:lumMod val="50000"/>
                  </a:schemeClr>
                </a:solidFill>
                <a:latin typeface="Century Gothic"/>
              </a:rPr>
              <a:t>As-built drawings</a:t>
            </a:r>
            <a:r>
              <a:rPr lang="en-US" sz="2000" dirty="0">
                <a:solidFill>
                  <a:schemeClr val="accent1">
                    <a:lumMod val="50000"/>
                  </a:schemeClr>
                </a:solidFill>
                <a:latin typeface="Century Gothic"/>
              </a:rPr>
              <a:t>.</a:t>
            </a:r>
          </a:p>
          <a:p>
            <a:pPr marL="457200" lvl="1" indent="0">
              <a:buNone/>
            </a:pPr>
            <a:endParaRPr lang="en-US" sz="2000" dirty="0">
              <a:solidFill>
                <a:schemeClr val="accent1">
                  <a:lumMod val="50000"/>
                </a:schemeClr>
              </a:solidFill>
              <a:latin typeface="Century Gothic"/>
            </a:endParaRPr>
          </a:p>
          <a:p>
            <a:r>
              <a:rPr lang="en-US" sz="2400" dirty="0">
                <a:solidFill>
                  <a:schemeClr val="accent1">
                    <a:lumMod val="50000"/>
                  </a:schemeClr>
                </a:solidFill>
                <a:latin typeface="Century Gothic"/>
              </a:rPr>
              <a:t>You can email </a:t>
            </a:r>
            <a:r>
              <a:rPr lang="en-US" sz="2400" u="sng" dirty="0">
                <a:solidFill>
                  <a:schemeClr val="accent1">
                    <a:lumMod val="50000"/>
                  </a:schemeClr>
                </a:solidFill>
                <a:latin typeface="Century Gothic"/>
                <a:hlinkClick r:id="rId2">
                  <a:extLst>
                    <a:ext uri="{A12FA001-AC4F-418D-AE19-62706E023703}">
                      <ahyp:hlinkClr xmlns:ahyp="http://schemas.microsoft.com/office/drawing/2018/hyperlinkcolor" val="tx"/>
                    </a:ext>
                  </a:extLst>
                </a:hlinkClick>
              </a:rPr>
              <a:t>DWUVault@dallascityhall.</a:t>
            </a:r>
            <a:r>
              <a:rPr lang="en-US" sz="2400" dirty="0">
                <a:solidFill>
                  <a:schemeClr val="accent1">
                    <a:lumMod val="50000"/>
                  </a:schemeClr>
                </a:solidFill>
                <a:latin typeface="Century Gothic"/>
                <a:hlinkClick r:id="rId2">
                  <a:extLst>
                    <a:ext uri="{A12FA001-AC4F-418D-AE19-62706E023703}">
                      <ahyp:hlinkClr xmlns:ahyp="http://schemas.microsoft.com/office/drawing/2018/hyperlinkcolor" val="tx"/>
                    </a:ext>
                  </a:extLst>
                </a:hlinkClick>
              </a:rPr>
              <a:t>com</a:t>
            </a:r>
            <a:r>
              <a:rPr lang="en-US" sz="2400" dirty="0">
                <a:solidFill>
                  <a:schemeClr val="accent1">
                    <a:lumMod val="50000"/>
                  </a:schemeClr>
                </a:solidFill>
                <a:latin typeface="Century Gothic"/>
              </a:rPr>
              <a:t> for additional inquiries.</a:t>
            </a:r>
          </a:p>
          <a:p>
            <a:endParaRPr lang="en-US" dirty="0"/>
          </a:p>
        </p:txBody>
      </p:sp>
      <p:sp>
        <p:nvSpPr>
          <p:cNvPr id="4" name="Slide Number Placeholder 3">
            <a:extLst>
              <a:ext uri="{FF2B5EF4-FFF2-40B4-BE49-F238E27FC236}">
                <a16:creationId xmlns:a16="http://schemas.microsoft.com/office/drawing/2014/main" id="{30BCD6CB-55E9-22E0-AE68-6882863D9440}"/>
              </a:ext>
            </a:extLst>
          </p:cNvPr>
          <p:cNvSpPr>
            <a:spLocks noGrp="1"/>
          </p:cNvSpPr>
          <p:nvPr>
            <p:ph type="sldNum" sz="quarter" idx="12"/>
          </p:nvPr>
        </p:nvSpPr>
        <p:spPr/>
        <p:txBody>
          <a:bodyPr/>
          <a:lstStyle/>
          <a:p>
            <a:fld id="{09918B91-4B66-40C9-B3FB-70033B0922BB}" type="slidenum">
              <a:rPr lang="en-US" smtClean="0"/>
              <a:t>21</a:t>
            </a:fld>
            <a:endParaRPr lang="en-US"/>
          </a:p>
        </p:txBody>
      </p:sp>
    </p:spTree>
    <p:extLst>
      <p:ext uri="{BB962C8B-B14F-4D97-AF65-F5344CB8AC3E}">
        <p14:creationId xmlns:p14="http://schemas.microsoft.com/office/powerpoint/2010/main" val="2808467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87976E-9A1F-9457-F993-858F3A14FF18}"/>
              </a:ext>
            </a:extLst>
          </p:cNvPr>
          <p:cNvSpPr>
            <a:spLocks noGrp="1"/>
          </p:cNvSpPr>
          <p:nvPr>
            <p:ph idx="1"/>
          </p:nvPr>
        </p:nvSpPr>
        <p:spPr>
          <a:xfrm>
            <a:off x="431223" y="1825625"/>
            <a:ext cx="11199667" cy="4645746"/>
          </a:xfrm>
        </p:spPr>
        <p:txBody>
          <a:bodyPr vert="horz" lIns="91440" tIns="45720" rIns="91440" bIns="45720" rtlCol="0" anchor="t">
            <a:normAutofit fontScale="92500" lnSpcReduction="10000"/>
          </a:bodyPr>
          <a:lstStyle/>
          <a:p>
            <a:r>
              <a:rPr lang="en-US" sz="2400" dirty="0">
                <a:solidFill>
                  <a:schemeClr val="accent1">
                    <a:lumMod val="50000"/>
                  </a:schemeClr>
                </a:solidFill>
                <a:latin typeface="Century Gothic"/>
              </a:rPr>
              <a:t>Review the </a:t>
            </a:r>
            <a:r>
              <a:rPr lang="en-US" sz="2400" b="1" dirty="0">
                <a:solidFill>
                  <a:schemeClr val="accent1">
                    <a:lumMod val="50000"/>
                  </a:schemeClr>
                </a:solidFill>
                <a:latin typeface="Century Gothic"/>
              </a:rPr>
              <a:t>Drafting Manual</a:t>
            </a:r>
            <a:r>
              <a:rPr lang="en-US" sz="2400" dirty="0">
                <a:solidFill>
                  <a:schemeClr val="accent1">
                    <a:lumMod val="50000"/>
                  </a:schemeClr>
                </a:solidFill>
                <a:latin typeface="Century Gothic"/>
              </a:rPr>
              <a:t>:</a:t>
            </a:r>
          </a:p>
          <a:p>
            <a:pPr lvl="1">
              <a:buFont typeface="Courier New" panose="020B0604020202020204" pitchFamily="34" charset="0"/>
              <a:buChar char="o"/>
            </a:pPr>
            <a:r>
              <a:rPr lang="en-US" sz="2000" dirty="0">
                <a:solidFill>
                  <a:schemeClr val="accent1">
                    <a:lumMod val="50000"/>
                  </a:schemeClr>
                </a:solidFill>
                <a:latin typeface="Century Gothic"/>
                <a:hlinkClick r:id="rId2">
                  <a:extLst>
                    <a:ext uri="{A12FA001-AC4F-418D-AE19-62706E023703}">
                      <ahyp:hlinkClr xmlns:ahyp="http://schemas.microsoft.com/office/drawing/2018/hyperlinkcolor" val="tx"/>
                    </a:ext>
                  </a:extLst>
                </a:hlinkClick>
              </a:rPr>
              <a:t>https://dallascityhall.com/departments/waterutilities/DCH%20Documents/pdf/PipelineDrafting_standards_july2012.pdf</a:t>
            </a:r>
            <a:endParaRPr lang="en-US" sz="2000" dirty="0">
              <a:solidFill>
                <a:schemeClr val="accent1">
                  <a:lumMod val="50000"/>
                </a:schemeClr>
              </a:solidFill>
              <a:latin typeface="Century Gothic"/>
            </a:endParaRPr>
          </a:p>
          <a:p>
            <a:pPr marL="0" indent="0">
              <a:buNone/>
            </a:pPr>
            <a:endParaRPr lang="en-US" sz="2400" dirty="0">
              <a:solidFill>
                <a:schemeClr val="accent1">
                  <a:lumMod val="50000"/>
                </a:schemeClr>
              </a:solidFill>
              <a:latin typeface="Century Gothic" panose="020B0502020202020204" pitchFamily="34" charset="0"/>
            </a:endParaRPr>
          </a:p>
          <a:p>
            <a:r>
              <a:rPr lang="en-US" sz="2400" dirty="0">
                <a:solidFill>
                  <a:schemeClr val="accent1">
                    <a:lumMod val="50000"/>
                  </a:schemeClr>
                </a:solidFill>
                <a:latin typeface="Century Gothic"/>
              </a:rPr>
              <a:t>Review the </a:t>
            </a:r>
            <a:r>
              <a:rPr lang="en-US" sz="2400" b="1" dirty="0">
                <a:solidFill>
                  <a:schemeClr val="accent1">
                    <a:lumMod val="50000"/>
                  </a:schemeClr>
                </a:solidFill>
                <a:latin typeface="Century Gothic"/>
              </a:rPr>
              <a:t>Design Checklist</a:t>
            </a:r>
            <a:r>
              <a:rPr lang="en-US" sz="2400" dirty="0">
                <a:solidFill>
                  <a:schemeClr val="accent1">
                    <a:lumMod val="50000"/>
                  </a:schemeClr>
                </a:solidFill>
                <a:latin typeface="Century Gothic"/>
              </a:rPr>
              <a:t>:</a:t>
            </a:r>
          </a:p>
          <a:p>
            <a:pPr lvl="1">
              <a:buFont typeface="Courier New" panose="020B0604020202020204" pitchFamily="34" charset="0"/>
              <a:buChar char="o"/>
            </a:pPr>
            <a:r>
              <a:rPr lang="en-US" sz="2000" dirty="0">
                <a:solidFill>
                  <a:schemeClr val="accent1">
                    <a:lumMod val="50000"/>
                  </a:schemeClr>
                </a:solidFill>
                <a:latin typeface="Century Gothic"/>
                <a:hlinkClick r:id="rId3">
                  <a:extLst>
                    <a:ext uri="{A12FA001-AC4F-418D-AE19-62706E023703}">
                      <ahyp:hlinkClr xmlns:ahyp="http://schemas.microsoft.com/office/drawing/2018/hyperlinkcolor" val="tx"/>
                    </a:ext>
                  </a:extLst>
                </a:hlinkClick>
              </a:rPr>
              <a:t>https://dallascityhall.com/departments/sustainabledevelopment/Engineering/DCH%20Documents/W-WW%20Engineering%20Design%20Checklist.pdf</a:t>
            </a:r>
            <a:endParaRPr lang="en-US" sz="2000" dirty="0">
              <a:solidFill>
                <a:schemeClr val="accent1">
                  <a:lumMod val="50000"/>
                </a:schemeClr>
              </a:solidFill>
              <a:latin typeface="Century Gothic"/>
            </a:endParaRPr>
          </a:p>
          <a:p>
            <a:pPr marL="0" indent="0">
              <a:buNone/>
            </a:pPr>
            <a:endParaRPr lang="en-US" sz="2400" dirty="0">
              <a:solidFill>
                <a:schemeClr val="accent1">
                  <a:lumMod val="50000"/>
                </a:schemeClr>
              </a:solidFill>
              <a:latin typeface="Century Gothic" panose="020B0502020202020204" pitchFamily="34" charset="0"/>
            </a:endParaRPr>
          </a:p>
          <a:p>
            <a:r>
              <a:rPr lang="en-US" sz="2400" dirty="0">
                <a:solidFill>
                  <a:schemeClr val="accent1">
                    <a:lumMod val="50000"/>
                  </a:schemeClr>
                </a:solidFill>
                <a:latin typeface="Century Gothic"/>
              </a:rPr>
              <a:t>Select the correct </a:t>
            </a:r>
            <a:r>
              <a:rPr lang="en-US" sz="2400" b="1" dirty="0">
                <a:solidFill>
                  <a:schemeClr val="accent1">
                    <a:lumMod val="50000"/>
                  </a:schemeClr>
                </a:solidFill>
                <a:latin typeface="Century Gothic"/>
              </a:rPr>
              <a:t>general notes</a:t>
            </a:r>
            <a:r>
              <a:rPr lang="en-US" sz="2400" dirty="0">
                <a:solidFill>
                  <a:schemeClr val="accent1">
                    <a:lumMod val="50000"/>
                  </a:schemeClr>
                </a:solidFill>
                <a:latin typeface="Century Gothic"/>
              </a:rPr>
              <a:t> (Updated as of 06/19):</a:t>
            </a:r>
          </a:p>
          <a:p>
            <a:pPr lvl="1"/>
            <a:r>
              <a:rPr lang="en-US" sz="2000" dirty="0">
                <a:solidFill>
                  <a:schemeClr val="accent1">
                    <a:lumMod val="50000"/>
                  </a:schemeClr>
                </a:solidFill>
                <a:latin typeface="Century Gothic"/>
              </a:rPr>
              <a:t>Single Family / Shared Access – </a:t>
            </a:r>
            <a:r>
              <a:rPr lang="en-US" sz="2000" b="1" dirty="0">
                <a:solidFill>
                  <a:schemeClr val="accent1">
                    <a:lumMod val="50000"/>
                  </a:schemeClr>
                </a:solidFill>
                <a:latin typeface="Century Gothic"/>
              </a:rPr>
              <a:t>Residential</a:t>
            </a:r>
            <a:r>
              <a:rPr lang="en-US" sz="2000" dirty="0">
                <a:solidFill>
                  <a:schemeClr val="accent1">
                    <a:lumMod val="50000"/>
                  </a:schemeClr>
                </a:solidFill>
                <a:latin typeface="Century Gothic"/>
              </a:rPr>
              <a:t> General Notes</a:t>
            </a:r>
          </a:p>
          <a:p>
            <a:pPr lvl="1"/>
            <a:r>
              <a:rPr lang="en-US" sz="2000" dirty="0">
                <a:solidFill>
                  <a:schemeClr val="accent1">
                    <a:lumMod val="50000"/>
                  </a:schemeClr>
                </a:solidFill>
                <a:latin typeface="Century Gothic"/>
              </a:rPr>
              <a:t>Commercial / Multi-family – </a:t>
            </a:r>
            <a:r>
              <a:rPr lang="en-US" sz="2000" b="1" dirty="0">
                <a:solidFill>
                  <a:schemeClr val="accent1">
                    <a:lumMod val="50000"/>
                  </a:schemeClr>
                </a:solidFill>
                <a:latin typeface="Century Gothic"/>
              </a:rPr>
              <a:t>Commercial</a:t>
            </a:r>
            <a:r>
              <a:rPr lang="en-US" sz="2000" dirty="0">
                <a:solidFill>
                  <a:schemeClr val="accent1">
                    <a:lumMod val="50000"/>
                  </a:schemeClr>
                </a:solidFill>
                <a:latin typeface="Century Gothic"/>
              </a:rPr>
              <a:t> General Notes</a:t>
            </a:r>
          </a:p>
          <a:p>
            <a:endParaRPr lang="en-US" sz="2400" dirty="0">
              <a:solidFill>
                <a:schemeClr val="accent1">
                  <a:lumMod val="50000"/>
                </a:schemeClr>
              </a:solidFill>
              <a:latin typeface="Century Gothic" panose="020B0502020202020204" pitchFamily="34" charset="0"/>
            </a:endParaRPr>
          </a:p>
          <a:p>
            <a:r>
              <a:rPr lang="en-US" sz="2400" dirty="0">
                <a:solidFill>
                  <a:schemeClr val="accent1">
                    <a:lumMod val="50000"/>
                  </a:schemeClr>
                </a:solidFill>
                <a:latin typeface="Century Gothic"/>
              </a:rPr>
              <a:t>Be sure to include the </a:t>
            </a:r>
            <a:r>
              <a:rPr lang="en-US" sz="2400" b="1" dirty="0">
                <a:solidFill>
                  <a:schemeClr val="accent1">
                    <a:lumMod val="50000"/>
                  </a:schemeClr>
                </a:solidFill>
                <a:latin typeface="Century Gothic"/>
              </a:rPr>
              <a:t>new Title Block</a:t>
            </a:r>
          </a:p>
          <a:p>
            <a:pPr marL="0" indent="0">
              <a:buNone/>
            </a:pPr>
            <a:endParaRPr lang="en-US" dirty="0">
              <a:cs typeface="Calibri" panose="020F0502020204030204"/>
            </a:endParaRPr>
          </a:p>
          <a:p>
            <a:pPr marL="0" indent="0">
              <a:buNone/>
            </a:pPr>
            <a:endParaRPr lang="en-US" dirty="0"/>
          </a:p>
        </p:txBody>
      </p:sp>
      <p:sp>
        <p:nvSpPr>
          <p:cNvPr id="4" name="Slide Number Placeholder 3">
            <a:extLst>
              <a:ext uri="{FF2B5EF4-FFF2-40B4-BE49-F238E27FC236}">
                <a16:creationId xmlns:a16="http://schemas.microsoft.com/office/drawing/2014/main" id="{989F45BE-0EB4-1044-3A2D-A1B777E2A120}"/>
              </a:ext>
            </a:extLst>
          </p:cNvPr>
          <p:cNvSpPr>
            <a:spLocks noGrp="1"/>
          </p:cNvSpPr>
          <p:nvPr>
            <p:ph type="sldNum" sz="quarter" idx="12"/>
          </p:nvPr>
        </p:nvSpPr>
        <p:spPr/>
        <p:txBody>
          <a:bodyPr/>
          <a:lstStyle/>
          <a:p>
            <a:fld id="{09918B91-4B66-40C9-B3FB-70033B0922BB}" type="slidenum">
              <a:rPr lang="en-US" smtClean="0"/>
              <a:t>22</a:t>
            </a:fld>
            <a:endParaRPr lang="en-US"/>
          </a:p>
        </p:txBody>
      </p:sp>
      <p:sp>
        <p:nvSpPr>
          <p:cNvPr id="6" name="Title 1">
            <a:extLst>
              <a:ext uri="{FF2B5EF4-FFF2-40B4-BE49-F238E27FC236}">
                <a16:creationId xmlns:a16="http://schemas.microsoft.com/office/drawing/2014/main" id="{8EFCA427-E013-0587-0745-1CCB43856E29}"/>
              </a:ext>
            </a:extLst>
          </p:cNvPr>
          <p:cNvSpPr txBox="1">
            <a:spLocks/>
          </p:cNvSpPr>
          <p:nvPr/>
        </p:nvSpPr>
        <p:spPr>
          <a:xfrm>
            <a:off x="245057" y="114223"/>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What to Know Before Submitting</a:t>
            </a:r>
            <a:endParaRPr lang="en-US"/>
          </a:p>
        </p:txBody>
      </p:sp>
      <p:sp>
        <p:nvSpPr>
          <p:cNvPr id="7" name="Title 1">
            <a:extLst>
              <a:ext uri="{FF2B5EF4-FFF2-40B4-BE49-F238E27FC236}">
                <a16:creationId xmlns:a16="http://schemas.microsoft.com/office/drawing/2014/main" id="{BA9E7B50-7B11-9B05-7333-46F03485056B}"/>
              </a:ext>
            </a:extLst>
          </p:cNvPr>
          <p:cNvSpPr txBox="1">
            <a:spLocks/>
          </p:cNvSpPr>
          <p:nvPr/>
        </p:nvSpPr>
        <p:spPr>
          <a:xfrm>
            <a:off x="-396138" y="969150"/>
            <a:ext cx="8489796" cy="6936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a:solidFill>
                  <a:schemeClr val="accent1">
                    <a:lumMod val="50000"/>
                  </a:schemeClr>
                </a:solidFill>
                <a:latin typeface="Century Gothic"/>
              </a:rPr>
              <a:t>Review Drafting Standards</a:t>
            </a:r>
            <a:endParaRPr lang="en-US"/>
          </a:p>
        </p:txBody>
      </p:sp>
    </p:spTree>
    <p:extLst>
      <p:ext uri="{BB962C8B-B14F-4D97-AF65-F5344CB8AC3E}">
        <p14:creationId xmlns:p14="http://schemas.microsoft.com/office/powerpoint/2010/main" val="3117534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9A77AF-6ADB-530B-AA1A-6DE07AE1E275}"/>
              </a:ext>
            </a:extLst>
          </p:cNvPr>
          <p:cNvSpPr>
            <a:spLocks noGrp="1"/>
          </p:cNvSpPr>
          <p:nvPr>
            <p:ph type="sldNum" sz="quarter" idx="12"/>
          </p:nvPr>
        </p:nvSpPr>
        <p:spPr/>
        <p:txBody>
          <a:bodyPr/>
          <a:lstStyle/>
          <a:p>
            <a:fld id="{09918B91-4B66-40C9-B3FB-70033B0922BB}" type="slidenum">
              <a:rPr lang="en-US" smtClean="0"/>
              <a:t>23</a:t>
            </a:fld>
            <a:endParaRPr lang="en-US"/>
          </a:p>
        </p:txBody>
      </p:sp>
      <p:pic>
        <p:nvPicPr>
          <p:cNvPr id="3" name="Picture 2">
            <a:extLst>
              <a:ext uri="{FF2B5EF4-FFF2-40B4-BE49-F238E27FC236}">
                <a16:creationId xmlns:a16="http://schemas.microsoft.com/office/drawing/2014/main" id="{27B5B1C6-3044-9B77-E985-CC2C3196093E}"/>
              </a:ext>
            </a:extLst>
          </p:cNvPr>
          <p:cNvPicPr>
            <a:picLocks noChangeAspect="1"/>
          </p:cNvPicPr>
          <p:nvPr/>
        </p:nvPicPr>
        <p:blipFill>
          <a:blip r:embed="rId3"/>
          <a:stretch>
            <a:fillRect/>
          </a:stretch>
        </p:blipFill>
        <p:spPr>
          <a:xfrm>
            <a:off x="3736" y="1167821"/>
            <a:ext cx="6438838" cy="4810415"/>
          </a:xfrm>
          <a:prstGeom prst="rect">
            <a:avLst/>
          </a:prstGeom>
        </p:spPr>
      </p:pic>
      <p:sp>
        <p:nvSpPr>
          <p:cNvPr id="4" name="TextBox 3">
            <a:extLst>
              <a:ext uri="{FF2B5EF4-FFF2-40B4-BE49-F238E27FC236}">
                <a16:creationId xmlns:a16="http://schemas.microsoft.com/office/drawing/2014/main" id="{A1B66F4C-0228-07AA-B92E-8E6F4B689CBE}"/>
              </a:ext>
            </a:extLst>
          </p:cNvPr>
          <p:cNvSpPr txBox="1"/>
          <p:nvPr/>
        </p:nvSpPr>
        <p:spPr>
          <a:xfrm>
            <a:off x="4114589" y="2902160"/>
            <a:ext cx="2141139" cy="523220"/>
          </a:xfrm>
          <a:prstGeom prst="rect">
            <a:avLst/>
          </a:prstGeom>
          <a:noFill/>
        </p:spPr>
        <p:txBody>
          <a:bodyPr wrap="square" lIns="91440" tIns="45720" rIns="91440" bIns="45720" rtlCol="0" anchor="t">
            <a:spAutoFit/>
          </a:bodyPr>
          <a:lstStyle/>
          <a:p>
            <a:r>
              <a:rPr lang="en-US" sz="1400" dirty="0">
                <a:solidFill>
                  <a:srgbClr val="FF0000"/>
                </a:solidFill>
              </a:rPr>
              <a:t>Size, Pipe Material, </a:t>
            </a:r>
            <a:endParaRPr lang="en-US" sz="1400" dirty="0">
              <a:solidFill>
                <a:srgbClr val="FF0000"/>
              </a:solidFill>
              <a:cs typeface="Calibri"/>
            </a:endParaRPr>
          </a:p>
          <a:p>
            <a:r>
              <a:rPr lang="en-US" sz="1400" dirty="0">
                <a:solidFill>
                  <a:srgbClr val="FF0000"/>
                </a:solidFill>
              </a:rPr>
              <a:t>411Q # and </a:t>
            </a:r>
            <a:r>
              <a:rPr lang="en-US" sz="1400" dirty="0" err="1">
                <a:solidFill>
                  <a:srgbClr val="FF0000"/>
                </a:solidFill>
              </a:rPr>
              <a:t>Yr</a:t>
            </a:r>
            <a:r>
              <a:rPr lang="en-US" sz="1400" dirty="0">
                <a:solidFill>
                  <a:srgbClr val="FF0000"/>
                </a:solidFill>
              </a:rPr>
              <a:t> Built</a:t>
            </a:r>
            <a:endParaRPr lang="en-US" sz="1400" dirty="0">
              <a:solidFill>
                <a:srgbClr val="FF0000"/>
              </a:solidFill>
              <a:cs typeface="Calibri"/>
            </a:endParaRPr>
          </a:p>
        </p:txBody>
      </p:sp>
      <p:sp>
        <p:nvSpPr>
          <p:cNvPr id="5" name="TextBox 4">
            <a:extLst>
              <a:ext uri="{FF2B5EF4-FFF2-40B4-BE49-F238E27FC236}">
                <a16:creationId xmlns:a16="http://schemas.microsoft.com/office/drawing/2014/main" id="{6248FC4B-6919-4AE0-B49C-D08319428086}"/>
              </a:ext>
            </a:extLst>
          </p:cNvPr>
          <p:cNvSpPr txBox="1"/>
          <p:nvPr/>
        </p:nvSpPr>
        <p:spPr>
          <a:xfrm>
            <a:off x="6431241" y="977750"/>
            <a:ext cx="5689023" cy="4678204"/>
          </a:xfrm>
          <a:prstGeom prst="rect">
            <a:avLst/>
          </a:prstGeom>
          <a:noFill/>
        </p:spPr>
        <p:txBody>
          <a:bodyPr wrap="square" lIns="91440" tIns="45720" rIns="91440" bIns="45720" rtlCol="0" anchor="t">
            <a:spAutoFit/>
          </a:bodyPr>
          <a:lstStyle/>
          <a:p>
            <a:r>
              <a:rPr lang="en-US" sz="2000" b="1" dirty="0">
                <a:solidFill>
                  <a:schemeClr val="accent1">
                    <a:lumMod val="50000"/>
                  </a:schemeClr>
                </a:solidFill>
                <a:latin typeface="Century Gothic"/>
              </a:rPr>
              <a:t>Water Main</a:t>
            </a:r>
          </a:p>
          <a:p>
            <a:pPr marL="285750" indent="-285750">
              <a:buFont typeface="Arial"/>
              <a:buChar char="•"/>
            </a:pPr>
            <a:r>
              <a:rPr lang="en-US" sz="1600" b="1" dirty="0">
                <a:solidFill>
                  <a:schemeClr val="accent1">
                    <a:lumMod val="50000"/>
                  </a:schemeClr>
                </a:solidFill>
                <a:latin typeface="Century Gothic"/>
              </a:rPr>
              <a:t>Solid</a:t>
            </a:r>
            <a:r>
              <a:rPr lang="en-US" sz="1600" dirty="0">
                <a:solidFill>
                  <a:schemeClr val="accent1">
                    <a:lumMod val="50000"/>
                  </a:schemeClr>
                </a:solidFill>
                <a:latin typeface="Century Gothic"/>
              </a:rPr>
              <a:t> and </a:t>
            </a:r>
            <a:r>
              <a:rPr lang="en-US" sz="1600" b="1" dirty="0">
                <a:solidFill>
                  <a:schemeClr val="accent1">
                    <a:lumMod val="50000"/>
                  </a:schemeClr>
                </a:solidFill>
                <a:latin typeface="Century Gothic"/>
              </a:rPr>
              <a:t>bold</a:t>
            </a:r>
            <a:r>
              <a:rPr lang="en-US" sz="1600" dirty="0">
                <a:solidFill>
                  <a:schemeClr val="accent1">
                    <a:lumMod val="50000"/>
                  </a:schemeClr>
                </a:solidFill>
                <a:latin typeface="Century Gothic"/>
              </a:rPr>
              <a:t> </a:t>
            </a:r>
            <a:r>
              <a:rPr lang="en-US" sz="1600" dirty="0" err="1">
                <a:solidFill>
                  <a:schemeClr val="accent1">
                    <a:lumMod val="50000"/>
                  </a:schemeClr>
                </a:solidFill>
                <a:latin typeface="Century Gothic"/>
              </a:rPr>
              <a:t>linetype</a:t>
            </a:r>
            <a:endParaRPr lang="en-US" sz="1600" dirty="0">
              <a:solidFill>
                <a:schemeClr val="accent1">
                  <a:lumMod val="50000"/>
                </a:schemeClr>
              </a:solidFill>
              <a:latin typeface="Century Gothic"/>
            </a:endParaRPr>
          </a:p>
          <a:p>
            <a:pPr marL="285750" indent="-285750">
              <a:buFont typeface="Arial"/>
              <a:buChar char="•"/>
            </a:pPr>
            <a:r>
              <a:rPr lang="en-US" sz="1600" dirty="0">
                <a:solidFill>
                  <a:schemeClr val="accent1">
                    <a:lumMod val="50000"/>
                  </a:schemeClr>
                </a:solidFill>
                <a:latin typeface="Century Gothic"/>
              </a:rPr>
              <a:t>Callout notes </a:t>
            </a:r>
            <a:r>
              <a:rPr lang="en-US" sz="1600" b="1" dirty="0">
                <a:solidFill>
                  <a:schemeClr val="accent1">
                    <a:lumMod val="50000"/>
                  </a:schemeClr>
                </a:solidFill>
                <a:latin typeface="Century Gothic"/>
              </a:rPr>
              <a:t>clouded.</a:t>
            </a:r>
          </a:p>
          <a:p>
            <a:pPr marL="285750" indent="-285750">
              <a:buFont typeface="Arial"/>
              <a:buChar char="•"/>
            </a:pPr>
            <a:r>
              <a:rPr lang="en-US" sz="1600" dirty="0">
                <a:solidFill>
                  <a:schemeClr val="accent1">
                    <a:lumMod val="50000"/>
                  </a:schemeClr>
                </a:solidFill>
                <a:latin typeface="Century Gothic"/>
              </a:rPr>
              <a:t>Use </a:t>
            </a:r>
            <a:r>
              <a:rPr lang="en-US" sz="1600" b="1" dirty="0">
                <a:solidFill>
                  <a:srgbClr val="FF0000"/>
                </a:solidFill>
                <a:latin typeface="Century Gothic"/>
              </a:rPr>
              <a:t>“Install”</a:t>
            </a:r>
            <a:r>
              <a:rPr lang="en-US" sz="1600" dirty="0">
                <a:solidFill>
                  <a:schemeClr val="accent1">
                    <a:lumMod val="50000"/>
                  </a:schemeClr>
                </a:solidFill>
                <a:latin typeface="Century Gothic"/>
              </a:rPr>
              <a:t> and </a:t>
            </a:r>
            <a:r>
              <a:rPr lang="en-US" sz="1600" b="1" dirty="0">
                <a:solidFill>
                  <a:srgbClr val="FF0000"/>
                </a:solidFill>
                <a:latin typeface="Century Gothic"/>
              </a:rPr>
              <a:t>“Connect to”</a:t>
            </a:r>
          </a:p>
          <a:p>
            <a:pPr marL="285750" indent="-285750">
              <a:buFont typeface="Arial"/>
              <a:buChar char="•"/>
            </a:pPr>
            <a:r>
              <a:rPr lang="en-US" sz="1600" dirty="0">
                <a:solidFill>
                  <a:schemeClr val="accent1">
                    <a:lumMod val="50000"/>
                  </a:schemeClr>
                </a:solidFill>
                <a:latin typeface="Century Gothic"/>
              </a:rPr>
              <a:t>Existing lines are </a:t>
            </a:r>
            <a:r>
              <a:rPr lang="en-US" sz="1600" b="1" i="1" dirty="0">
                <a:solidFill>
                  <a:srgbClr val="FF0000"/>
                </a:solidFill>
                <a:latin typeface="Century Gothic"/>
              </a:rPr>
              <a:t>“Killed”</a:t>
            </a:r>
            <a:r>
              <a:rPr lang="en-US" sz="1600" dirty="0">
                <a:solidFill>
                  <a:srgbClr val="FF0000"/>
                </a:solidFill>
                <a:latin typeface="Century Gothic"/>
              </a:rPr>
              <a:t> </a:t>
            </a:r>
            <a:r>
              <a:rPr lang="en-US" sz="1600" dirty="0">
                <a:solidFill>
                  <a:schemeClr val="accent1">
                    <a:lumMod val="50000"/>
                  </a:schemeClr>
                </a:solidFill>
                <a:latin typeface="Century Gothic"/>
              </a:rPr>
              <a:t>(include year built)</a:t>
            </a:r>
          </a:p>
          <a:p>
            <a:pPr marL="285750" indent="-285750">
              <a:buFont typeface="Arial"/>
              <a:buChar char="•"/>
            </a:pPr>
            <a:r>
              <a:rPr lang="en-US" sz="1600" b="1" dirty="0">
                <a:solidFill>
                  <a:srgbClr val="012555"/>
                </a:solidFill>
                <a:latin typeface="Century Gothic"/>
              </a:rPr>
              <a:t>Number gate valves </a:t>
            </a:r>
            <a:r>
              <a:rPr lang="en-US" sz="1600" dirty="0">
                <a:solidFill>
                  <a:schemeClr val="accent1">
                    <a:lumMod val="50000"/>
                  </a:schemeClr>
                </a:solidFill>
                <a:latin typeface="Century Gothic"/>
              </a:rPr>
              <a:t>on mains and FH leads only.</a:t>
            </a:r>
          </a:p>
          <a:p>
            <a:endParaRPr lang="en-US" sz="1600" dirty="0">
              <a:solidFill>
                <a:schemeClr val="accent1">
                  <a:lumMod val="50000"/>
                </a:schemeClr>
              </a:solidFill>
              <a:latin typeface="Century Gothic"/>
            </a:endParaRPr>
          </a:p>
          <a:p>
            <a:r>
              <a:rPr lang="en-US" sz="2000" b="1" dirty="0">
                <a:solidFill>
                  <a:schemeClr val="accent1">
                    <a:lumMod val="50000"/>
                  </a:schemeClr>
                </a:solidFill>
                <a:latin typeface="Century Gothic"/>
              </a:rPr>
              <a:t>Wastewater Main</a:t>
            </a:r>
          </a:p>
          <a:p>
            <a:pPr marL="285750" indent="-285750">
              <a:buFont typeface="Arial"/>
              <a:buChar char="•"/>
            </a:pPr>
            <a:r>
              <a:rPr lang="en-US" sz="1600" b="1" dirty="0">
                <a:solidFill>
                  <a:schemeClr val="accent1">
                    <a:lumMod val="50000"/>
                  </a:schemeClr>
                </a:solidFill>
                <a:latin typeface="Century Gothic"/>
              </a:rPr>
              <a:t>Dashed</a:t>
            </a:r>
            <a:r>
              <a:rPr lang="en-US" sz="1600" dirty="0">
                <a:solidFill>
                  <a:schemeClr val="accent1">
                    <a:lumMod val="50000"/>
                  </a:schemeClr>
                </a:solidFill>
                <a:latin typeface="Century Gothic"/>
              </a:rPr>
              <a:t> and </a:t>
            </a:r>
            <a:r>
              <a:rPr lang="en-US" sz="1600" b="1" dirty="0">
                <a:solidFill>
                  <a:schemeClr val="accent1">
                    <a:lumMod val="50000"/>
                  </a:schemeClr>
                </a:solidFill>
                <a:latin typeface="Century Gothic"/>
              </a:rPr>
              <a:t>bold</a:t>
            </a:r>
            <a:r>
              <a:rPr lang="en-US" sz="1600" dirty="0">
                <a:solidFill>
                  <a:schemeClr val="accent1">
                    <a:lumMod val="50000"/>
                  </a:schemeClr>
                </a:solidFill>
                <a:latin typeface="Century Gothic"/>
              </a:rPr>
              <a:t> </a:t>
            </a:r>
            <a:r>
              <a:rPr lang="en-US" sz="1600" dirty="0" err="1">
                <a:solidFill>
                  <a:schemeClr val="accent1">
                    <a:lumMod val="50000"/>
                  </a:schemeClr>
                </a:solidFill>
                <a:latin typeface="Century Gothic"/>
              </a:rPr>
              <a:t>linetype</a:t>
            </a:r>
            <a:endParaRPr lang="en-US" sz="1600" dirty="0">
              <a:solidFill>
                <a:schemeClr val="accent1">
                  <a:lumMod val="50000"/>
                </a:schemeClr>
              </a:solidFill>
              <a:latin typeface="Century Gothic"/>
            </a:endParaRPr>
          </a:p>
          <a:p>
            <a:pPr marL="285750" indent="-285750">
              <a:buFont typeface="Arial"/>
              <a:buChar char="•"/>
            </a:pPr>
            <a:r>
              <a:rPr lang="en-US" sz="1600" dirty="0">
                <a:solidFill>
                  <a:schemeClr val="accent1">
                    <a:lumMod val="50000"/>
                  </a:schemeClr>
                </a:solidFill>
                <a:latin typeface="Century Gothic"/>
              </a:rPr>
              <a:t>Callout notes </a:t>
            </a:r>
            <a:r>
              <a:rPr lang="en-US" sz="1600" b="1" dirty="0">
                <a:solidFill>
                  <a:schemeClr val="accent1">
                    <a:lumMod val="50000"/>
                  </a:schemeClr>
                </a:solidFill>
                <a:latin typeface="Century Gothic"/>
              </a:rPr>
              <a:t>boxed</a:t>
            </a:r>
            <a:r>
              <a:rPr lang="en-US" sz="1600" dirty="0">
                <a:solidFill>
                  <a:schemeClr val="accent1">
                    <a:lumMod val="50000"/>
                  </a:schemeClr>
                </a:solidFill>
                <a:latin typeface="Century Gothic"/>
              </a:rPr>
              <a:t>.</a:t>
            </a:r>
          </a:p>
          <a:p>
            <a:pPr marL="285750" indent="-285750">
              <a:buFont typeface="Arial"/>
              <a:buChar char="•"/>
            </a:pPr>
            <a:r>
              <a:rPr lang="en-US" sz="1600" dirty="0">
                <a:solidFill>
                  <a:schemeClr val="accent1">
                    <a:lumMod val="50000"/>
                  </a:schemeClr>
                </a:solidFill>
                <a:latin typeface="Century Gothic"/>
              </a:rPr>
              <a:t>Use </a:t>
            </a:r>
            <a:r>
              <a:rPr lang="en-US" sz="1600" b="1" dirty="0">
                <a:solidFill>
                  <a:srgbClr val="FF0000"/>
                </a:solidFill>
                <a:latin typeface="Century Gothic"/>
              </a:rPr>
              <a:t>“Construct”</a:t>
            </a:r>
            <a:r>
              <a:rPr lang="en-US" sz="1600" dirty="0">
                <a:solidFill>
                  <a:schemeClr val="accent1">
                    <a:lumMod val="50000"/>
                  </a:schemeClr>
                </a:solidFill>
                <a:latin typeface="Century Gothic"/>
              </a:rPr>
              <a:t> and </a:t>
            </a:r>
            <a:r>
              <a:rPr lang="en-US" sz="1600" b="1" dirty="0">
                <a:solidFill>
                  <a:srgbClr val="FF0000"/>
                </a:solidFill>
                <a:latin typeface="Century Gothic"/>
              </a:rPr>
              <a:t>“Connect to”</a:t>
            </a:r>
          </a:p>
          <a:p>
            <a:pPr marL="285750" indent="-285750">
              <a:buFont typeface="Arial"/>
              <a:buChar char="•"/>
            </a:pPr>
            <a:r>
              <a:rPr lang="en-US" sz="1600" dirty="0">
                <a:solidFill>
                  <a:schemeClr val="accent1">
                    <a:lumMod val="50000"/>
                  </a:schemeClr>
                </a:solidFill>
                <a:latin typeface="Century Gothic"/>
              </a:rPr>
              <a:t>Existing lines are </a:t>
            </a:r>
            <a:r>
              <a:rPr lang="en-US" sz="1600" b="1" dirty="0">
                <a:solidFill>
                  <a:srgbClr val="FF0000"/>
                </a:solidFill>
                <a:latin typeface="Century Gothic"/>
              </a:rPr>
              <a:t>“Abandoned”</a:t>
            </a:r>
            <a:r>
              <a:rPr lang="en-US" sz="1600" dirty="0">
                <a:solidFill>
                  <a:schemeClr val="accent1">
                    <a:lumMod val="50000"/>
                  </a:schemeClr>
                </a:solidFill>
                <a:latin typeface="Century Gothic"/>
              </a:rPr>
              <a:t> (include year built)</a:t>
            </a:r>
          </a:p>
          <a:p>
            <a:pPr marL="285750" indent="-285750">
              <a:buFont typeface="Arial"/>
              <a:buChar char="•"/>
            </a:pPr>
            <a:r>
              <a:rPr lang="en-US" sz="1600" dirty="0">
                <a:solidFill>
                  <a:schemeClr val="accent1">
                    <a:lumMod val="50000"/>
                  </a:schemeClr>
                </a:solidFill>
                <a:latin typeface="Century Gothic"/>
              </a:rPr>
              <a:t>N/E callouts, provided for all Structures.</a:t>
            </a:r>
          </a:p>
          <a:p>
            <a:pPr marL="285750" indent="-285750">
              <a:buFont typeface="Arial"/>
              <a:buChar char="•"/>
            </a:pPr>
            <a:r>
              <a:rPr lang="en-US" sz="1600" dirty="0">
                <a:solidFill>
                  <a:schemeClr val="accent1">
                    <a:lumMod val="50000"/>
                  </a:schemeClr>
                </a:solidFill>
                <a:latin typeface="Century Gothic"/>
              </a:rPr>
              <a:t>Provide </a:t>
            </a:r>
            <a:r>
              <a:rPr lang="en-US" sz="1600" b="1" dirty="0">
                <a:solidFill>
                  <a:schemeClr val="accent1">
                    <a:lumMod val="50000"/>
                  </a:schemeClr>
                </a:solidFill>
                <a:latin typeface="Century Gothic"/>
              </a:rPr>
              <a:t>flow arrows</a:t>
            </a:r>
            <a:r>
              <a:rPr lang="en-US" sz="1600" dirty="0">
                <a:solidFill>
                  <a:schemeClr val="accent1">
                    <a:lumMod val="50000"/>
                  </a:schemeClr>
                </a:solidFill>
                <a:latin typeface="Century Gothic"/>
              </a:rPr>
              <a:t> for  existing / proposed mains</a:t>
            </a:r>
          </a:p>
          <a:p>
            <a:pPr marL="285750" indent="-285750">
              <a:buFont typeface="Arial"/>
              <a:buChar char="•"/>
            </a:pPr>
            <a:r>
              <a:rPr lang="en-US" sz="1600" dirty="0">
                <a:solidFill>
                  <a:schemeClr val="accent1">
                    <a:lumMod val="50000"/>
                  </a:schemeClr>
                </a:solidFill>
                <a:latin typeface="Century Gothic"/>
              </a:rPr>
              <a:t>Show </a:t>
            </a:r>
            <a:r>
              <a:rPr lang="en-US" sz="1600" b="1" dirty="0">
                <a:solidFill>
                  <a:schemeClr val="accent1">
                    <a:lumMod val="50000"/>
                  </a:schemeClr>
                </a:solidFill>
                <a:latin typeface="Century Gothic"/>
              </a:rPr>
              <a:t>FFE</a:t>
            </a:r>
            <a:r>
              <a:rPr lang="en-US" sz="1600" dirty="0">
                <a:solidFill>
                  <a:schemeClr val="accent1">
                    <a:lumMod val="50000"/>
                  </a:schemeClr>
                </a:solidFill>
                <a:latin typeface="Century Gothic"/>
              </a:rPr>
              <a:t> and Show/Label </a:t>
            </a:r>
            <a:r>
              <a:rPr lang="en-US" sz="1600" u="sng" dirty="0">
                <a:solidFill>
                  <a:schemeClr val="accent1">
                    <a:lumMod val="50000"/>
                  </a:schemeClr>
                </a:solidFill>
                <a:latin typeface="Century Gothic"/>
              </a:rPr>
              <a:t>controlling WWMH </a:t>
            </a:r>
            <a:r>
              <a:rPr lang="en-US" sz="1600" b="1" dirty="0">
                <a:solidFill>
                  <a:schemeClr val="accent1">
                    <a:lumMod val="50000"/>
                  </a:schemeClr>
                </a:solidFill>
                <a:latin typeface="Century Gothic"/>
              </a:rPr>
              <a:t>Rim</a:t>
            </a:r>
            <a:r>
              <a:rPr lang="en-US" sz="1600" dirty="0">
                <a:solidFill>
                  <a:schemeClr val="accent1">
                    <a:lumMod val="50000"/>
                  </a:schemeClr>
                </a:solidFill>
                <a:latin typeface="Century Gothic"/>
              </a:rPr>
              <a:t> </a:t>
            </a:r>
            <a:r>
              <a:rPr lang="en-US" sz="1600" u="sng" dirty="0">
                <a:solidFill>
                  <a:schemeClr val="accent1">
                    <a:lumMod val="50000"/>
                  </a:schemeClr>
                </a:solidFill>
                <a:latin typeface="Century Gothic"/>
              </a:rPr>
              <a:t>Elevation</a:t>
            </a:r>
            <a:r>
              <a:rPr lang="en-US" sz="1600" dirty="0">
                <a:solidFill>
                  <a:schemeClr val="accent1">
                    <a:lumMod val="50000"/>
                  </a:schemeClr>
                </a:solidFill>
                <a:latin typeface="Century Gothic"/>
              </a:rPr>
              <a:t>.  </a:t>
            </a:r>
            <a:endParaRPr lang="en-US" sz="1600" dirty="0">
              <a:solidFill>
                <a:schemeClr val="accent1">
                  <a:lumMod val="50000"/>
                </a:schemeClr>
              </a:solidFill>
              <a:latin typeface="Century Gothic" panose="020B0502020202020204" pitchFamily="34" charset="0"/>
            </a:endParaRPr>
          </a:p>
          <a:p>
            <a:pPr marL="285750" indent="-285750">
              <a:buFont typeface="Arial"/>
              <a:buChar char="•"/>
            </a:pPr>
            <a:r>
              <a:rPr lang="en-US" sz="1600" dirty="0">
                <a:solidFill>
                  <a:schemeClr val="accent1">
                    <a:lumMod val="50000"/>
                  </a:schemeClr>
                </a:solidFill>
                <a:latin typeface="Century Gothic"/>
              </a:rPr>
              <a:t>Label all </a:t>
            </a:r>
            <a:r>
              <a:rPr lang="en-US" sz="1600" b="1" dirty="0">
                <a:solidFill>
                  <a:schemeClr val="accent1">
                    <a:lumMod val="50000"/>
                  </a:schemeClr>
                </a:solidFill>
                <a:latin typeface="Century Gothic"/>
              </a:rPr>
              <a:t>W/WW demand</a:t>
            </a:r>
            <a:r>
              <a:rPr lang="en-US" sz="1600" dirty="0">
                <a:solidFill>
                  <a:schemeClr val="accent1">
                    <a:lumMod val="50000"/>
                  </a:schemeClr>
                </a:solidFill>
                <a:latin typeface="Century Gothic"/>
              </a:rPr>
              <a:t> in </a:t>
            </a:r>
            <a:r>
              <a:rPr lang="en-US" sz="1600" b="1" dirty="0">
                <a:solidFill>
                  <a:schemeClr val="accent1">
                    <a:lumMod val="50000"/>
                  </a:schemeClr>
                </a:solidFill>
                <a:latin typeface="Century Gothic"/>
              </a:rPr>
              <a:t>GPM.</a:t>
            </a:r>
          </a:p>
          <a:p>
            <a:endParaRPr lang="en-US" dirty="0">
              <a:cs typeface="Calibri" panose="020F0502020204030204"/>
            </a:endParaRPr>
          </a:p>
        </p:txBody>
      </p:sp>
      <p:sp>
        <p:nvSpPr>
          <p:cNvPr id="6" name="TextBox 5">
            <a:extLst>
              <a:ext uri="{FF2B5EF4-FFF2-40B4-BE49-F238E27FC236}">
                <a16:creationId xmlns:a16="http://schemas.microsoft.com/office/drawing/2014/main" id="{A66F229E-D676-BE56-48A9-6E6BED26427F}"/>
              </a:ext>
            </a:extLst>
          </p:cNvPr>
          <p:cNvSpPr txBox="1"/>
          <p:nvPr/>
        </p:nvSpPr>
        <p:spPr>
          <a:xfrm>
            <a:off x="6339552" y="5397859"/>
            <a:ext cx="5879943" cy="1138773"/>
          </a:xfrm>
          <a:prstGeom prst="rect">
            <a:avLst/>
          </a:prstGeom>
          <a:noFill/>
        </p:spPr>
        <p:txBody>
          <a:bodyPr wrap="square" lIns="91440" tIns="45720" rIns="91440" bIns="45720" rtlCol="0" anchor="t">
            <a:spAutoFit/>
          </a:bodyPr>
          <a:lstStyle/>
          <a:p>
            <a:r>
              <a:rPr lang="en-US" sz="2000" b="1" dirty="0">
                <a:solidFill>
                  <a:schemeClr val="accent1">
                    <a:lumMod val="50000"/>
                  </a:schemeClr>
                </a:solidFill>
                <a:latin typeface="Century Gothic"/>
              </a:rPr>
              <a:t>Surrounding Utilities</a:t>
            </a:r>
          </a:p>
          <a:p>
            <a:pPr marL="285750" indent="-285750">
              <a:buFont typeface="Arial"/>
              <a:buChar char="•"/>
            </a:pPr>
            <a:r>
              <a:rPr lang="en-US" sz="1600" dirty="0">
                <a:solidFill>
                  <a:schemeClr val="accent1">
                    <a:lumMod val="50000"/>
                  </a:schemeClr>
                </a:solidFill>
                <a:latin typeface="Century Gothic"/>
              </a:rPr>
              <a:t>Show and label all existing and proposed franchise utilities, water and wastewater mains surrounding project. </a:t>
            </a:r>
            <a:r>
              <a:rPr lang="en-US" sz="1600" b="1" dirty="0">
                <a:solidFill>
                  <a:schemeClr val="accent1">
                    <a:lumMod val="50000"/>
                  </a:schemeClr>
                </a:solidFill>
                <a:latin typeface="Century Gothic"/>
              </a:rPr>
              <a:t>Dimension</a:t>
            </a:r>
            <a:r>
              <a:rPr lang="en-US" sz="1600" dirty="0">
                <a:solidFill>
                  <a:schemeClr val="accent1">
                    <a:lumMod val="50000"/>
                  </a:schemeClr>
                </a:solidFill>
                <a:latin typeface="Century Gothic"/>
              </a:rPr>
              <a:t> all utilities to the property line.</a:t>
            </a:r>
          </a:p>
        </p:txBody>
      </p:sp>
    </p:spTree>
    <p:extLst>
      <p:ext uri="{BB962C8B-B14F-4D97-AF65-F5344CB8AC3E}">
        <p14:creationId xmlns:p14="http://schemas.microsoft.com/office/powerpoint/2010/main" val="339528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F4ECD8-75E6-0BDC-A167-904FF20356E0}"/>
              </a:ext>
            </a:extLst>
          </p:cNvPr>
          <p:cNvSpPr>
            <a:spLocks noGrp="1"/>
          </p:cNvSpPr>
          <p:nvPr>
            <p:ph type="sldNum" sz="quarter" idx="12"/>
          </p:nvPr>
        </p:nvSpPr>
        <p:spPr/>
        <p:txBody>
          <a:bodyPr/>
          <a:lstStyle/>
          <a:p>
            <a:fld id="{09918B91-4B66-40C9-B3FB-70033B0922BB}" type="slidenum">
              <a:rPr lang="en-US" smtClean="0"/>
              <a:t>24</a:t>
            </a:fld>
            <a:endParaRPr lang="en-US"/>
          </a:p>
        </p:txBody>
      </p:sp>
      <p:pic>
        <p:nvPicPr>
          <p:cNvPr id="3" name="Picture 2">
            <a:extLst>
              <a:ext uri="{FF2B5EF4-FFF2-40B4-BE49-F238E27FC236}">
                <a16:creationId xmlns:a16="http://schemas.microsoft.com/office/drawing/2014/main" id="{2DE028D0-A007-69FC-86F3-4D6FC7268F39}"/>
              </a:ext>
            </a:extLst>
          </p:cNvPr>
          <p:cNvPicPr>
            <a:picLocks noChangeAspect="1"/>
          </p:cNvPicPr>
          <p:nvPr/>
        </p:nvPicPr>
        <p:blipFill>
          <a:blip r:embed="rId2"/>
          <a:stretch>
            <a:fillRect/>
          </a:stretch>
        </p:blipFill>
        <p:spPr>
          <a:xfrm>
            <a:off x="50224" y="1217963"/>
            <a:ext cx="6591864" cy="4481205"/>
          </a:xfrm>
          <a:prstGeom prst="rect">
            <a:avLst/>
          </a:prstGeom>
        </p:spPr>
      </p:pic>
      <p:sp>
        <p:nvSpPr>
          <p:cNvPr id="4" name="TextBox 3">
            <a:extLst>
              <a:ext uri="{FF2B5EF4-FFF2-40B4-BE49-F238E27FC236}">
                <a16:creationId xmlns:a16="http://schemas.microsoft.com/office/drawing/2014/main" id="{565F5FB8-3393-8727-9D0F-0E8E677D8B99}"/>
              </a:ext>
            </a:extLst>
          </p:cNvPr>
          <p:cNvSpPr txBox="1"/>
          <p:nvPr/>
        </p:nvSpPr>
        <p:spPr>
          <a:xfrm>
            <a:off x="6572721" y="1221015"/>
            <a:ext cx="5411459" cy="4832092"/>
          </a:xfrm>
          <a:prstGeom prst="rect">
            <a:avLst/>
          </a:prstGeom>
          <a:noFill/>
        </p:spPr>
        <p:txBody>
          <a:bodyPr wrap="square" lIns="91440" tIns="45720" rIns="91440" bIns="45720" rtlCol="0" anchor="t">
            <a:spAutoFit/>
          </a:bodyPr>
          <a:lstStyle/>
          <a:p>
            <a:r>
              <a:rPr lang="en-US" sz="2000" b="1" dirty="0">
                <a:solidFill>
                  <a:schemeClr val="accent1">
                    <a:lumMod val="50000"/>
                  </a:schemeClr>
                </a:solidFill>
                <a:latin typeface="Century Gothic"/>
              </a:rPr>
              <a:t>Water Main Profiles: </a:t>
            </a:r>
            <a:endParaRPr lang="en-US" sz="2000"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Call out proper </a:t>
            </a:r>
            <a:r>
              <a:rPr lang="en-US" b="1" dirty="0">
                <a:solidFill>
                  <a:schemeClr val="accent1">
                    <a:lumMod val="50000"/>
                  </a:schemeClr>
                </a:solidFill>
                <a:latin typeface="Century Gothic"/>
              </a:rPr>
              <a:t>embedment</a:t>
            </a:r>
            <a:r>
              <a:rPr lang="en-US" dirty="0">
                <a:solidFill>
                  <a:schemeClr val="accent1">
                    <a:lumMod val="50000"/>
                  </a:schemeClr>
                </a:solidFill>
                <a:latin typeface="Century Gothic"/>
              </a:rPr>
              <a:t> type</a:t>
            </a:r>
          </a:p>
          <a:p>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Include horizontal </a:t>
            </a:r>
            <a:r>
              <a:rPr lang="en-US" b="1" dirty="0">
                <a:solidFill>
                  <a:schemeClr val="accent1">
                    <a:lumMod val="50000"/>
                  </a:schemeClr>
                </a:solidFill>
                <a:latin typeface="Century Gothic"/>
              </a:rPr>
              <a:t>off-set distances</a:t>
            </a:r>
            <a:r>
              <a:rPr lang="en-US" dirty="0">
                <a:solidFill>
                  <a:schemeClr val="accent1">
                    <a:lumMod val="50000"/>
                  </a:schemeClr>
                </a:solidFill>
                <a:latin typeface="Century Gothic"/>
              </a:rPr>
              <a:t> for all parallel mains and existing utilities.</a:t>
            </a:r>
          </a:p>
          <a:p>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High Points require </a:t>
            </a:r>
            <a:r>
              <a:rPr lang="en-US" b="1" dirty="0">
                <a:solidFill>
                  <a:schemeClr val="accent1">
                    <a:lumMod val="50000"/>
                  </a:schemeClr>
                </a:solidFill>
                <a:latin typeface="Century Gothic"/>
              </a:rPr>
              <a:t>air release valves</a:t>
            </a:r>
            <a:r>
              <a:rPr lang="en-US" dirty="0">
                <a:solidFill>
                  <a:schemeClr val="accent1">
                    <a:lumMod val="50000"/>
                  </a:schemeClr>
                </a:solidFill>
                <a:latin typeface="Century Gothic"/>
              </a:rPr>
              <a:t> where fire hydrants or large services cannot provide air release.</a:t>
            </a:r>
          </a:p>
          <a:p>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Greater than 0.00% </a:t>
            </a:r>
            <a:r>
              <a:rPr lang="en-US" b="1" dirty="0">
                <a:solidFill>
                  <a:schemeClr val="accent1">
                    <a:lumMod val="50000"/>
                  </a:schemeClr>
                </a:solidFill>
                <a:latin typeface="Century Gothic"/>
              </a:rPr>
              <a:t>slope.</a:t>
            </a:r>
          </a:p>
          <a:p>
            <a:endParaRPr lang="en-US" b="1" dirty="0">
              <a:solidFill>
                <a:schemeClr val="accent1">
                  <a:lumMod val="50000"/>
                </a:schemeClr>
              </a:solidFill>
              <a:latin typeface="Century Gothic"/>
            </a:endParaRPr>
          </a:p>
          <a:p>
            <a:pPr marL="285750" indent="-285750">
              <a:buFont typeface="Arial"/>
              <a:buChar char="•"/>
            </a:pPr>
            <a:r>
              <a:rPr lang="en-US" b="1" dirty="0">
                <a:solidFill>
                  <a:schemeClr val="accent1">
                    <a:lumMod val="50000"/>
                  </a:schemeClr>
                </a:solidFill>
                <a:latin typeface="Century Gothic"/>
              </a:rPr>
              <a:t>Vertical bends/offsets</a:t>
            </a:r>
            <a:r>
              <a:rPr lang="en-US" dirty="0">
                <a:solidFill>
                  <a:schemeClr val="accent1">
                    <a:lumMod val="50000"/>
                  </a:schemeClr>
                </a:solidFill>
                <a:latin typeface="Century Gothic"/>
              </a:rPr>
              <a:t> should be shown on plans.</a:t>
            </a:r>
          </a:p>
          <a:p>
            <a:pPr marL="285750" indent="-285750">
              <a:buFont typeface="Arial"/>
              <a:buChar char="•"/>
            </a:pPr>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Vertical Scale: 1”=6’</a:t>
            </a:r>
          </a:p>
          <a:p>
            <a:endParaRPr lang="en-US" dirty="0"/>
          </a:p>
        </p:txBody>
      </p:sp>
    </p:spTree>
    <p:extLst>
      <p:ext uri="{BB962C8B-B14F-4D97-AF65-F5344CB8AC3E}">
        <p14:creationId xmlns:p14="http://schemas.microsoft.com/office/powerpoint/2010/main" val="435762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BDD6E1-8284-E684-C154-73ECC0EB2C3D}"/>
              </a:ext>
            </a:extLst>
          </p:cNvPr>
          <p:cNvSpPr>
            <a:spLocks noGrp="1"/>
          </p:cNvSpPr>
          <p:nvPr>
            <p:ph type="sldNum" sz="quarter" idx="12"/>
          </p:nvPr>
        </p:nvSpPr>
        <p:spPr/>
        <p:txBody>
          <a:bodyPr/>
          <a:lstStyle/>
          <a:p>
            <a:fld id="{09918B91-4B66-40C9-B3FB-70033B0922BB}" type="slidenum">
              <a:rPr lang="en-US" smtClean="0"/>
              <a:t>25</a:t>
            </a:fld>
            <a:endParaRPr lang="en-US"/>
          </a:p>
        </p:txBody>
      </p:sp>
      <p:pic>
        <p:nvPicPr>
          <p:cNvPr id="3" name="Picture 2">
            <a:extLst>
              <a:ext uri="{FF2B5EF4-FFF2-40B4-BE49-F238E27FC236}">
                <a16:creationId xmlns:a16="http://schemas.microsoft.com/office/drawing/2014/main" id="{FA305114-0767-8BCE-A6B6-2051ABC24B70}"/>
              </a:ext>
            </a:extLst>
          </p:cNvPr>
          <p:cNvPicPr>
            <a:picLocks noChangeAspect="1"/>
          </p:cNvPicPr>
          <p:nvPr/>
        </p:nvPicPr>
        <p:blipFill>
          <a:blip r:embed="rId2"/>
          <a:stretch>
            <a:fillRect/>
          </a:stretch>
        </p:blipFill>
        <p:spPr>
          <a:xfrm>
            <a:off x="35501" y="1137804"/>
            <a:ext cx="6424312" cy="4207084"/>
          </a:xfrm>
          <a:prstGeom prst="rect">
            <a:avLst/>
          </a:prstGeom>
        </p:spPr>
      </p:pic>
      <p:sp>
        <p:nvSpPr>
          <p:cNvPr id="4" name="TextBox 3">
            <a:extLst>
              <a:ext uri="{FF2B5EF4-FFF2-40B4-BE49-F238E27FC236}">
                <a16:creationId xmlns:a16="http://schemas.microsoft.com/office/drawing/2014/main" id="{C303DC22-FEC3-EB2F-B261-E3A426883266}"/>
              </a:ext>
            </a:extLst>
          </p:cNvPr>
          <p:cNvSpPr txBox="1"/>
          <p:nvPr/>
        </p:nvSpPr>
        <p:spPr>
          <a:xfrm>
            <a:off x="6547270" y="952253"/>
            <a:ext cx="5462890" cy="5509200"/>
          </a:xfrm>
          <a:prstGeom prst="rect">
            <a:avLst/>
          </a:prstGeom>
          <a:noFill/>
        </p:spPr>
        <p:txBody>
          <a:bodyPr wrap="square" lIns="91440" tIns="45720" rIns="91440" bIns="45720" rtlCol="0" anchor="t">
            <a:spAutoFit/>
          </a:bodyPr>
          <a:lstStyle/>
          <a:p>
            <a:r>
              <a:rPr lang="en-US" sz="2000" b="1" dirty="0">
                <a:solidFill>
                  <a:schemeClr val="accent1">
                    <a:lumMod val="50000"/>
                  </a:schemeClr>
                </a:solidFill>
                <a:latin typeface="Century Gothic"/>
              </a:rPr>
              <a:t>Wastewater Main Profiles:</a:t>
            </a:r>
          </a:p>
          <a:p>
            <a:pPr marL="285750" indent="-285750">
              <a:buFont typeface="Arial"/>
              <a:buChar char="•"/>
            </a:pPr>
            <a:r>
              <a:rPr lang="en-US" dirty="0">
                <a:solidFill>
                  <a:schemeClr val="accent1">
                    <a:lumMod val="50000"/>
                  </a:schemeClr>
                </a:solidFill>
                <a:latin typeface="Century Gothic"/>
              </a:rPr>
              <a:t>Call out proper </a:t>
            </a:r>
            <a:r>
              <a:rPr lang="en-US" b="1" dirty="0">
                <a:solidFill>
                  <a:schemeClr val="accent1">
                    <a:lumMod val="50000"/>
                  </a:schemeClr>
                </a:solidFill>
                <a:latin typeface="Century Gothic"/>
              </a:rPr>
              <a:t>embedment </a:t>
            </a:r>
            <a:r>
              <a:rPr lang="en-US" dirty="0">
                <a:solidFill>
                  <a:schemeClr val="accent1">
                    <a:lumMod val="50000"/>
                  </a:schemeClr>
                </a:solidFill>
                <a:latin typeface="Century Gothic"/>
              </a:rPr>
              <a:t>type</a:t>
            </a:r>
          </a:p>
          <a:p>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Include horizontal </a:t>
            </a:r>
            <a:r>
              <a:rPr lang="en-US" b="1" dirty="0">
                <a:solidFill>
                  <a:schemeClr val="accent1">
                    <a:lumMod val="50000"/>
                  </a:schemeClr>
                </a:solidFill>
                <a:latin typeface="Century Gothic"/>
              </a:rPr>
              <a:t>off-set distances</a:t>
            </a:r>
            <a:r>
              <a:rPr lang="en-US" dirty="0">
                <a:solidFill>
                  <a:schemeClr val="accent1">
                    <a:lumMod val="50000"/>
                  </a:schemeClr>
                </a:solidFill>
                <a:latin typeface="Century Gothic"/>
              </a:rPr>
              <a:t> for all parallel mains</a:t>
            </a:r>
          </a:p>
          <a:p>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Include the following information:</a:t>
            </a:r>
          </a:p>
          <a:p>
            <a:pPr marL="742950" lvl="1" indent="-285750">
              <a:buFont typeface="Arial"/>
              <a:buChar char="•"/>
            </a:pPr>
            <a:r>
              <a:rPr lang="en-US" sz="1600" b="1" dirty="0">
                <a:solidFill>
                  <a:schemeClr val="accent1">
                    <a:lumMod val="50000"/>
                  </a:schemeClr>
                </a:solidFill>
                <a:latin typeface="Century Gothic"/>
              </a:rPr>
              <a:t>Velocity</a:t>
            </a:r>
            <a:r>
              <a:rPr lang="en-US" sz="1600" dirty="0">
                <a:solidFill>
                  <a:schemeClr val="accent1">
                    <a:lumMod val="50000"/>
                  </a:schemeClr>
                </a:solidFill>
                <a:latin typeface="Century Gothic"/>
              </a:rPr>
              <a:t> (min 2 fps) - V75/</a:t>
            </a:r>
            <a:r>
              <a:rPr lang="en-US" sz="1600" dirty="0" err="1">
                <a:solidFill>
                  <a:schemeClr val="accent1">
                    <a:lumMod val="50000"/>
                  </a:schemeClr>
                </a:solidFill>
                <a:latin typeface="Century Gothic"/>
              </a:rPr>
              <a:t>Vprop</a:t>
            </a:r>
            <a:endParaRPr lang="en-US" sz="1600">
              <a:solidFill>
                <a:schemeClr val="accent1">
                  <a:lumMod val="50000"/>
                </a:schemeClr>
              </a:solidFill>
              <a:latin typeface="Century Gothic"/>
            </a:endParaRPr>
          </a:p>
          <a:p>
            <a:pPr marL="742950" lvl="1" indent="-285750">
              <a:buFont typeface="Arial"/>
              <a:buChar char="•"/>
            </a:pPr>
            <a:r>
              <a:rPr lang="en-US" sz="1600" b="1" dirty="0" err="1">
                <a:solidFill>
                  <a:schemeClr val="accent1">
                    <a:lumMod val="50000"/>
                  </a:schemeClr>
                </a:solidFill>
                <a:latin typeface="Century Gothic"/>
              </a:rPr>
              <a:t>Qexist</a:t>
            </a:r>
            <a:r>
              <a:rPr lang="en-US" sz="1600" dirty="0">
                <a:solidFill>
                  <a:schemeClr val="accent1">
                    <a:lumMod val="50000"/>
                  </a:schemeClr>
                </a:solidFill>
                <a:latin typeface="Century Gothic"/>
              </a:rPr>
              <a:t> (in </a:t>
            </a:r>
            <a:r>
              <a:rPr lang="en-US" sz="1600" dirty="0" err="1">
                <a:solidFill>
                  <a:schemeClr val="accent1">
                    <a:lumMod val="50000"/>
                  </a:schemeClr>
                </a:solidFill>
                <a:latin typeface="Century Gothic"/>
              </a:rPr>
              <a:t>gpm</a:t>
            </a:r>
            <a:r>
              <a:rPr lang="en-US" sz="1600" dirty="0">
                <a:solidFill>
                  <a:schemeClr val="accent1">
                    <a:lumMod val="50000"/>
                  </a:schemeClr>
                </a:solidFill>
                <a:latin typeface="Century Gothic"/>
              </a:rPr>
              <a:t>)</a:t>
            </a:r>
          </a:p>
          <a:p>
            <a:pPr marL="742950" lvl="1" indent="-285750">
              <a:buFont typeface="Arial"/>
              <a:buChar char="•"/>
            </a:pPr>
            <a:r>
              <a:rPr lang="en-US" sz="1600" b="1" dirty="0" err="1">
                <a:solidFill>
                  <a:schemeClr val="accent1">
                    <a:lumMod val="50000"/>
                  </a:schemeClr>
                </a:solidFill>
                <a:latin typeface="Century Gothic"/>
              </a:rPr>
              <a:t>Qprop</a:t>
            </a:r>
            <a:r>
              <a:rPr lang="en-US" sz="1600" dirty="0">
                <a:solidFill>
                  <a:schemeClr val="accent1">
                    <a:lumMod val="50000"/>
                  </a:schemeClr>
                </a:solidFill>
                <a:latin typeface="Century Gothic"/>
              </a:rPr>
              <a:t> (in </a:t>
            </a:r>
            <a:r>
              <a:rPr lang="en-US" sz="1600" dirty="0" err="1">
                <a:solidFill>
                  <a:schemeClr val="accent1">
                    <a:lumMod val="50000"/>
                  </a:schemeClr>
                </a:solidFill>
                <a:latin typeface="Century Gothic"/>
              </a:rPr>
              <a:t>gpm</a:t>
            </a:r>
            <a:r>
              <a:rPr lang="en-US" sz="1600" dirty="0">
                <a:solidFill>
                  <a:schemeClr val="accent1">
                    <a:lumMod val="50000"/>
                  </a:schemeClr>
                </a:solidFill>
                <a:latin typeface="Century Gothic"/>
              </a:rPr>
              <a:t>)</a:t>
            </a:r>
          </a:p>
          <a:p>
            <a:pPr marL="742950" lvl="1" indent="-285750">
              <a:buFont typeface="Arial"/>
              <a:buChar char="•"/>
            </a:pPr>
            <a:r>
              <a:rPr lang="en-US" sz="1600" b="1" dirty="0">
                <a:solidFill>
                  <a:schemeClr val="accent1">
                    <a:lumMod val="50000"/>
                  </a:schemeClr>
                </a:solidFill>
                <a:latin typeface="Century Gothic"/>
              </a:rPr>
              <a:t>Q75</a:t>
            </a:r>
            <a:r>
              <a:rPr lang="en-US" sz="1600" dirty="0">
                <a:solidFill>
                  <a:schemeClr val="accent1">
                    <a:lumMod val="50000"/>
                  </a:schemeClr>
                </a:solidFill>
                <a:latin typeface="Century Gothic"/>
              </a:rPr>
              <a:t>= 75% of full flow capacity (in </a:t>
            </a:r>
            <a:r>
              <a:rPr lang="en-US" sz="1600" dirty="0" err="1">
                <a:solidFill>
                  <a:schemeClr val="accent1">
                    <a:lumMod val="50000"/>
                  </a:schemeClr>
                </a:solidFill>
                <a:latin typeface="Century Gothic"/>
              </a:rPr>
              <a:t>gpm</a:t>
            </a:r>
            <a:r>
              <a:rPr lang="en-US" sz="1600" dirty="0">
                <a:solidFill>
                  <a:schemeClr val="accent1">
                    <a:lumMod val="50000"/>
                  </a:schemeClr>
                </a:solidFill>
                <a:latin typeface="Century Gothic"/>
              </a:rPr>
              <a:t>)</a:t>
            </a:r>
          </a:p>
          <a:p>
            <a:pPr lvl="1"/>
            <a:endParaRPr lang="en-US" sz="1600"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Vertical Scale: </a:t>
            </a:r>
            <a:r>
              <a:rPr lang="en-US" b="1" dirty="0">
                <a:solidFill>
                  <a:schemeClr val="accent1">
                    <a:lumMod val="50000"/>
                  </a:schemeClr>
                </a:solidFill>
                <a:latin typeface="Century Gothic"/>
              </a:rPr>
              <a:t>1”=6’</a:t>
            </a:r>
          </a:p>
          <a:p>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Drop in manholes should be </a:t>
            </a:r>
            <a:r>
              <a:rPr lang="en-US" b="1" dirty="0">
                <a:solidFill>
                  <a:schemeClr val="accent1">
                    <a:lumMod val="50000"/>
                  </a:schemeClr>
                </a:solidFill>
                <a:latin typeface="Century Gothic"/>
              </a:rPr>
              <a:t>0.2’.</a:t>
            </a:r>
          </a:p>
          <a:p>
            <a:pPr marL="285750" indent="-285750">
              <a:buFont typeface="Arial"/>
              <a:buChar char="•"/>
            </a:pPr>
            <a:endParaRPr lang="en-US" b="1"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Provide </a:t>
            </a:r>
            <a:r>
              <a:rPr lang="en-US" b="1" dirty="0">
                <a:solidFill>
                  <a:schemeClr val="accent1">
                    <a:lumMod val="50000"/>
                  </a:schemeClr>
                </a:solidFill>
                <a:latin typeface="Century Gothic"/>
              </a:rPr>
              <a:t>FL(In)/(Out)</a:t>
            </a:r>
            <a:r>
              <a:rPr lang="en-US" dirty="0">
                <a:solidFill>
                  <a:schemeClr val="accent1">
                    <a:lumMod val="50000"/>
                  </a:schemeClr>
                </a:solidFill>
                <a:latin typeface="Century Gothic"/>
              </a:rPr>
              <a:t> and </a:t>
            </a:r>
            <a:r>
              <a:rPr lang="en-US" b="1" u="sng" dirty="0">
                <a:solidFill>
                  <a:schemeClr val="accent1">
                    <a:lumMod val="50000"/>
                  </a:schemeClr>
                </a:solidFill>
                <a:latin typeface="Century Gothic"/>
              </a:rPr>
              <a:t>flow directions</a:t>
            </a:r>
          </a:p>
          <a:p>
            <a:pPr marL="285750" indent="-285750">
              <a:buFont typeface="Arial"/>
              <a:buChar char="•"/>
            </a:pPr>
            <a:endParaRPr lang="en-US" dirty="0">
              <a:solidFill>
                <a:schemeClr val="accent1">
                  <a:lumMod val="50000"/>
                </a:schemeClr>
              </a:solidFill>
              <a:latin typeface="Century Gothic"/>
            </a:endParaRPr>
          </a:p>
          <a:p>
            <a:pPr marL="285750" indent="-285750">
              <a:buFont typeface="Arial"/>
              <a:buChar char="•"/>
            </a:pPr>
            <a:r>
              <a:rPr lang="en-US" dirty="0">
                <a:solidFill>
                  <a:schemeClr val="accent1">
                    <a:lumMod val="50000"/>
                  </a:schemeClr>
                </a:solidFill>
                <a:latin typeface="Century Gothic"/>
              </a:rPr>
              <a:t>Include </a:t>
            </a:r>
            <a:r>
              <a:rPr lang="en-US" b="1" dirty="0">
                <a:solidFill>
                  <a:schemeClr val="accent1">
                    <a:lumMod val="50000"/>
                  </a:schemeClr>
                </a:solidFill>
                <a:latin typeface="Century Gothic"/>
              </a:rPr>
              <a:t>vertical separation</a:t>
            </a:r>
            <a:r>
              <a:rPr lang="en-US" dirty="0">
                <a:solidFill>
                  <a:schemeClr val="accent1">
                    <a:lumMod val="50000"/>
                  </a:schemeClr>
                </a:solidFill>
                <a:latin typeface="Century Gothic"/>
              </a:rPr>
              <a:t> at </a:t>
            </a:r>
            <a:r>
              <a:rPr lang="en-US" b="1" u="sng" dirty="0">
                <a:solidFill>
                  <a:schemeClr val="accent1">
                    <a:lumMod val="50000"/>
                  </a:schemeClr>
                </a:solidFill>
                <a:latin typeface="Century Gothic"/>
              </a:rPr>
              <a:t>all crossings</a:t>
            </a:r>
          </a:p>
          <a:p>
            <a:endParaRPr lang="en-US"/>
          </a:p>
        </p:txBody>
      </p:sp>
    </p:spTree>
    <p:extLst>
      <p:ext uri="{BB962C8B-B14F-4D97-AF65-F5344CB8AC3E}">
        <p14:creationId xmlns:p14="http://schemas.microsoft.com/office/powerpoint/2010/main" val="365967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22C9-A820-4F4E-E1A6-191BF8D67255}"/>
              </a:ext>
            </a:extLst>
          </p:cNvPr>
          <p:cNvSpPr>
            <a:spLocks noGrp="1"/>
          </p:cNvSpPr>
          <p:nvPr>
            <p:ph type="title"/>
          </p:nvPr>
        </p:nvSpPr>
        <p:spPr>
          <a:xfrm>
            <a:off x="354980" y="114223"/>
            <a:ext cx="10515600" cy="721539"/>
          </a:xfrm>
        </p:spPr>
        <p:txBody>
          <a:bodyPr>
            <a:normAutofit/>
          </a:bodyPr>
          <a:lstStyle/>
          <a:p>
            <a:r>
              <a:rPr lang="en-US" sz="4000" b="1">
                <a:solidFill>
                  <a:schemeClr val="accent1">
                    <a:lumMod val="50000"/>
                  </a:schemeClr>
                </a:solidFill>
                <a:latin typeface="Century Gothic" panose="020B0502020202020204" pitchFamily="34" charset="0"/>
              </a:rPr>
              <a:t>Water Main Design </a:t>
            </a:r>
          </a:p>
        </p:txBody>
      </p:sp>
      <p:sp>
        <p:nvSpPr>
          <p:cNvPr id="3" name="Content Placeholder 2">
            <a:extLst>
              <a:ext uri="{FF2B5EF4-FFF2-40B4-BE49-F238E27FC236}">
                <a16:creationId xmlns:a16="http://schemas.microsoft.com/office/drawing/2014/main" id="{83A7FDC3-2882-D985-7289-C59C0F2C0A75}"/>
              </a:ext>
            </a:extLst>
          </p:cNvPr>
          <p:cNvSpPr>
            <a:spLocks noGrp="1"/>
          </p:cNvSpPr>
          <p:nvPr>
            <p:ph idx="1"/>
          </p:nvPr>
        </p:nvSpPr>
        <p:spPr>
          <a:xfrm>
            <a:off x="794905" y="1203016"/>
            <a:ext cx="10558895" cy="5320310"/>
          </a:xfrm>
        </p:spPr>
        <p:txBody>
          <a:bodyPr vert="horz" lIns="91440" tIns="45720" rIns="91440" bIns="45720" rtlCol="0" anchor="t">
            <a:normAutofit lnSpcReduction="10000"/>
          </a:bodyPr>
          <a:lstStyle/>
          <a:p>
            <a:r>
              <a:rPr lang="en-US" sz="2400" dirty="0">
                <a:solidFill>
                  <a:schemeClr val="accent1">
                    <a:lumMod val="50000"/>
                  </a:schemeClr>
                </a:solidFill>
                <a:latin typeface="Century Gothic"/>
              </a:rPr>
              <a:t>Valve separation is needed between other </a:t>
            </a:r>
            <a:r>
              <a:rPr lang="en-US" sz="2400" b="1" dirty="0">
                <a:solidFill>
                  <a:schemeClr val="accent1">
                    <a:lumMod val="50000"/>
                  </a:schemeClr>
                </a:solidFill>
                <a:latin typeface="Century Gothic"/>
              </a:rPr>
              <a:t>large services</a:t>
            </a:r>
            <a:r>
              <a:rPr lang="en-US" sz="2400" dirty="0">
                <a:solidFill>
                  <a:schemeClr val="accent1">
                    <a:lumMod val="50000"/>
                  </a:schemeClr>
                </a:solidFill>
                <a:latin typeface="Century Gothic"/>
              </a:rPr>
              <a:t> and </a:t>
            </a:r>
            <a:r>
              <a:rPr lang="en-US" sz="2400" b="1" dirty="0">
                <a:solidFill>
                  <a:schemeClr val="accent1">
                    <a:lumMod val="50000"/>
                  </a:schemeClr>
                </a:solidFill>
                <a:latin typeface="Century Gothic"/>
              </a:rPr>
              <a:t>fire hydrants</a:t>
            </a:r>
            <a:r>
              <a:rPr lang="en-US" sz="2400" dirty="0">
                <a:solidFill>
                  <a:schemeClr val="accent1">
                    <a:lumMod val="50000"/>
                  </a:schemeClr>
                </a:solidFill>
                <a:latin typeface="Century Gothic"/>
              </a:rPr>
              <a:t> and other </a:t>
            </a:r>
            <a:r>
              <a:rPr lang="en-US" sz="2400" b="1" dirty="0">
                <a:solidFill>
                  <a:schemeClr val="accent1">
                    <a:lumMod val="50000"/>
                  </a:schemeClr>
                </a:solidFill>
                <a:latin typeface="Century Gothic"/>
              </a:rPr>
              <a:t>intersecting main lines</a:t>
            </a:r>
            <a:r>
              <a:rPr lang="en-US" sz="2400" dirty="0">
                <a:solidFill>
                  <a:schemeClr val="accent1">
                    <a:lumMod val="50000"/>
                  </a:schemeClr>
                </a:solidFill>
                <a:latin typeface="Century Gothic"/>
              </a:rPr>
              <a:t>. </a:t>
            </a:r>
            <a:endParaRPr lang="en-US" sz="2400" dirty="0">
              <a:solidFill>
                <a:schemeClr val="accent1">
                  <a:lumMod val="50000"/>
                </a:schemeClr>
              </a:solidFill>
              <a:latin typeface="Century Gothic" panose="020B0502020202020204" pitchFamily="34" charset="0"/>
            </a:endParaRPr>
          </a:p>
          <a:p>
            <a:r>
              <a:rPr lang="en-US" sz="2400" dirty="0">
                <a:solidFill>
                  <a:schemeClr val="accent1">
                    <a:lumMod val="50000"/>
                  </a:schemeClr>
                </a:solidFill>
                <a:latin typeface="Century Gothic"/>
              </a:rPr>
              <a:t>Provide valve numbers </a:t>
            </a:r>
            <a:r>
              <a:rPr lang="en-US" sz="2400" b="1" dirty="0">
                <a:solidFill>
                  <a:schemeClr val="accent1">
                    <a:lumMod val="50000"/>
                  </a:schemeClr>
                </a:solidFill>
                <a:latin typeface="Century Gothic"/>
              </a:rPr>
              <a:t>ONLY</a:t>
            </a:r>
            <a:r>
              <a:rPr lang="en-US" sz="2400" dirty="0">
                <a:solidFill>
                  <a:schemeClr val="accent1">
                    <a:lumMod val="50000"/>
                  </a:schemeClr>
                </a:solidFill>
                <a:latin typeface="Century Gothic"/>
              </a:rPr>
              <a:t> on </a:t>
            </a:r>
            <a:r>
              <a:rPr lang="en-US" sz="2400" b="1" u="sng" dirty="0">
                <a:solidFill>
                  <a:schemeClr val="accent1">
                    <a:lumMod val="50000"/>
                  </a:schemeClr>
                </a:solidFill>
                <a:latin typeface="Century Gothic"/>
              </a:rPr>
              <a:t>Fire Hydrant leads </a:t>
            </a:r>
            <a:r>
              <a:rPr lang="en-US" sz="2400" u="sng" dirty="0">
                <a:solidFill>
                  <a:schemeClr val="accent1">
                    <a:lumMod val="50000"/>
                  </a:schemeClr>
                </a:solidFill>
                <a:latin typeface="Century Gothic"/>
              </a:rPr>
              <a:t>and </a:t>
            </a:r>
            <a:r>
              <a:rPr lang="en-US" sz="2400" b="1" u="sng" dirty="0">
                <a:solidFill>
                  <a:schemeClr val="accent1">
                    <a:lumMod val="50000"/>
                  </a:schemeClr>
                </a:solidFill>
                <a:latin typeface="Century Gothic"/>
              </a:rPr>
              <a:t>on mains</a:t>
            </a:r>
            <a:r>
              <a:rPr lang="en-US" sz="2400" dirty="0">
                <a:solidFill>
                  <a:schemeClr val="accent1">
                    <a:lumMod val="50000"/>
                  </a:schemeClr>
                </a:solidFill>
                <a:latin typeface="Century Gothic"/>
              </a:rPr>
              <a:t>. </a:t>
            </a:r>
            <a:endParaRPr lang="en-US" sz="2400" dirty="0">
              <a:solidFill>
                <a:schemeClr val="accent1">
                  <a:lumMod val="50000"/>
                </a:schemeClr>
              </a:solidFill>
              <a:latin typeface="Century Gothic" panose="020B0502020202020204" pitchFamily="34" charset="0"/>
            </a:endParaRPr>
          </a:p>
          <a:p>
            <a:endParaRPr lang="en-US" sz="1800">
              <a:solidFill>
                <a:schemeClr val="accent1">
                  <a:lumMod val="50000"/>
                </a:schemeClr>
              </a:solidFill>
              <a:latin typeface="Century Gothic" panose="020B0502020202020204" pitchFamily="34" charset="0"/>
            </a:endParaRPr>
          </a:p>
          <a:p>
            <a:endParaRPr lang="en-US" sz="1800">
              <a:solidFill>
                <a:schemeClr val="accent1">
                  <a:lumMod val="50000"/>
                </a:schemeClr>
              </a:solidFill>
              <a:latin typeface="Century Gothic" panose="020B0502020202020204" pitchFamily="34" charset="0"/>
            </a:endParaRPr>
          </a:p>
          <a:p>
            <a:endParaRPr lang="en-US" sz="1800">
              <a:solidFill>
                <a:schemeClr val="accent1">
                  <a:lumMod val="50000"/>
                </a:schemeClr>
              </a:solidFill>
              <a:latin typeface="Century Gothic" panose="020B0502020202020204" pitchFamily="34" charset="0"/>
            </a:endParaRPr>
          </a:p>
          <a:p>
            <a:endParaRPr lang="en-US" sz="1800">
              <a:solidFill>
                <a:schemeClr val="accent1">
                  <a:lumMod val="50000"/>
                </a:schemeClr>
              </a:solidFill>
              <a:latin typeface="Century Gothic" panose="020B0502020202020204" pitchFamily="34" charset="0"/>
            </a:endParaRPr>
          </a:p>
          <a:p>
            <a:endParaRPr lang="en-US" sz="1800">
              <a:solidFill>
                <a:schemeClr val="accent1">
                  <a:lumMod val="50000"/>
                </a:schemeClr>
              </a:solidFill>
              <a:latin typeface="Century Gothic" panose="020B0502020202020204" pitchFamily="34" charset="0"/>
            </a:endParaRPr>
          </a:p>
          <a:p>
            <a:endParaRPr lang="en-US" sz="1800">
              <a:solidFill>
                <a:schemeClr val="accent1">
                  <a:lumMod val="50000"/>
                </a:schemeClr>
              </a:solidFill>
              <a:latin typeface="Century Gothic" panose="020B0502020202020204" pitchFamily="34" charset="0"/>
            </a:endParaRPr>
          </a:p>
          <a:p>
            <a:pPr marL="0" indent="0">
              <a:buNone/>
            </a:pPr>
            <a:endParaRPr lang="en-US" sz="1600">
              <a:solidFill>
                <a:schemeClr val="accent1">
                  <a:lumMod val="50000"/>
                </a:schemeClr>
              </a:solidFill>
              <a:latin typeface="Century Gothic" panose="020B0502020202020204" pitchFamily="34" charset="0"/>
            </a:endParaRPr>
          </a:p>
          <a:p>
            <a:r>
              <a:rPr lang="en-US" sz="2400" b="1" dirty="0">
                <a:solidFill>
                  <a:schemeClr val="accent1">
                    <a:lumMod val="50000"/>
                  </a:schemeClr>
                </a:solidFill>
                <a:latin typeface="Century Gothic"/>
              </a:rPr>
              <a:t>Large meter services (&gt;2”)</a:t>
            </a:r>
            <a:r>
              <a:rPr lang="en-US" sz="2400" dirty="0">
                <a:solidFill>
                  <a:schemeClr val="accent1">
                    <a:lumMod val="50000"/>
                  </a:schemeClr>
                </a:solidFill>
                <a:latin typeface="Century Gothic"/>
              </a:rPr>
              <a:t> are </a:t>
            </a:r>
            <a:r>
              <a:rPr lang="en-US" sz="2400" b="1" u="sng" dirty="0">
                <a:solidFill>
                  <a:schemeClr val="accent1">
                    <a:lumMod val="50000"/>
                  </a:schemeClr>
                </a:solidFill>
                <a:latin typeface="Century Gothic"/>
              </a:rPr>
              <a:t>not allowed</a:t>
            </a:r>
            <a:r>
              <a:rPr lang="en-US" sz="2400" dirty="0">
                <a:solidFill>
                  <a:schemeClr val="accent1">
                    <a:lumMod val="50000"/>
                  </a:schemeClr>
                </a:solidFill>
                <a:latin typeface="Century Gothic"/>
              </a:rPr>
              <a:t> </a:t>
            </a:r>
          </a:p>
          <a:p>
            <a:pPr lvl="1"/>
            <a:r>
              <a:rPr lang="en-US" sz="1800" dirty="0">
                <a:solidFill>
                  <a:schemeClr val="accent1">
                    <a:lumMod val="50000"/>
                  </a:schemeClr>
                </a:solidFill>
                <a:latin typeface="Century Gothic"/>
              </a:rPr>
              <a:t>Inside buildings</a:t>
            </a:r>
          </a:p>
          <a:p>
            <a:pPr lvl="1"/>
            <a:r>
              <a:rPr lang="en-US" sz="1800" dirty="0">
                <a:solidFill>
                  <a:schemeClr val="accent1">
                    <a:lumMod val="50000"/>
                  </a:schemeClr>
                </a:solidFill>
                <a:latin typeface="Century Gothic"/>
              </a:rPr>
              <a:t>Areas not accessible by a service truck</a:t>
            </a:r>
          </a:p>
          <a:p>
            <a:pPr lvl="1"/>
            <a:r>
              <a:rPr lang="en-US" sz="1800" dirty="0">
                <a:solidFill>
                  <a:schemeClr val="accent1">
                    <a:lumMod val="50000"/>
                  </a:schemeClr>
                </a:solidFill>
                <a:latin typeface="Century Gothic"/>
              </a:rPr>
              <a:t>Drive patterns</a:t>
            </a:r>
          </a:p>
          <a:p>
            <a:pPr lvl="1"/>
            <a:r>
              <a:rPr lang="en-US" sz="1800" dirty="0">
                <a:solidFill>
                  <a:schemeClr val="accent1">
                    <a:lumMod val="50000"/>
                  </a:schemeClr>
                </a:solidFill>
                <a:latin typeface="Century Gothic"/>
              </a:rPr>
              <a:t>Or in parking areas (unless protected by bollards)  </a:t>
            </a:r>
            <a:endParaRPr lang="en-US" sz="1800" dirty="0">
              <a:solidFill>
                <a:schemeClr val="accent1">
                  <a:lumMod val="50000"/>
                </a:schemeClr>
              </a:solidFill>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577C7D24-C167-2CB7-5F22-E6A1884AC24C}"/>
              </a:ext>
            </a:extLst>
          </p:cNvPr>
          <p:cNvSpPr>
            <a:spLocks noGrp="1"/>
          </p:cNvSpPr>
          <p:nvPr>
            <p:ph type="sldNum" sz="quarter" idx="12"/>
          </p:nvPr>
        </p:nvSpPr>
        <p:spPr/>
        <p:txBody>
          <a:bodyPr/>
          <a:lstStyle/>
          <a:p>
            <a:fld id="{09918B91-4B66-40C9-B3FB-70033B0922BB}" type="slidenum">
              <a:rPr lang="en-US" smtClean="0"/>
              <a:t>26</a:t>
            </a:fld>
            <a:endParaRPr lang="en-US"/>
          </a:p>
        </p:txBody>
      </p:sp>
      <p:pic>
        <p:nvPicPr>
          <p:cNvPr id="8" name="Picture 7">
            <a:extLst>
              <a:ext uri="{FF2B5EF4-FFF2-40B4-BE49-F238E27FC236}">
                <a16:creationId xmlns:a16="http://schemas.microsoft.com/office/drawing/2014/main" id="{815C4AB8-A4F6-C59F-6A87-EAF31CB59DA2}"/>
              </a:ext>
            </a:extLst>
          </p:cNvPr>
          <p:cNvPicPr>
            <a:picLocks noChangeAspect="1"/>
          </p:cNvPicPr>
          <p:nvPr/>
        </p:nvPicPr>
        <p:blipFill>
          <a:blip r:embed="rId2"/>
          <a:stretch>
            <a:fillRect/>
          </a:stretch>
        </p:blipFill>
        <p:spPr>
          <a:xfrm>
            <a:off x="1482683" y="2446319"/>
            <a:ext cx="3915990" cy="2041563"/>
          </a:xfrm>
          <a:prstGeom prst="rect">
            <a:avLst/>
          </a:prstGeom>
        </p:spPr>
      </p:pic>
    </p:spTree>
    <p:extLst>
      <p:ext uri="{BB962C8B-B14F-4D97-AF65-F5344CB8AC3E}">
        <p14:creationId xmlns:p14="http://schemas.microsoft.com/office/powerpoint/2010/main" val="1841896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D7B5-3529-2877-FCA0-0B6E34244DCD}"/>
              </a:ext>
            </a:extLst>
          </p:cNvPr>
          <p:cNvSpPr>
            <a:spLocks noGrp="1"/>
          </p:cNvSpPr>
          <p:nvPr>
            <p:ph type="title"/>
          </p:nvPr>
        </p:nvSpPr>
        <p:spPr>
          <a:xfrm>
            <a:off x="178420" y="104930"/>
            <a:ext cx="10515600" cy="749417"/>
          </a:xfrm>
        </p:spPr>
        <p:txBody>
          <a:bodyPr>
            <a:normAutofit/>
          </a:bodyPr>
          <a:lstStyle/>
          <a:p>
            <a:r>
              <a:rPr lang="en-US" sz="4000" b="1">
                <a:solidFill>
                  <a:schemeClr val="accent1">
                    <a:lumMod val="50000"/>
                  </a:schemeClr>
                </a:solidFill>
                <a:latin typeface="Century Gothic" panose="020B0502020202020204" pitchFamily="34" charset="0"/>
              </a:rPr>
              <a:t>Tap Connections</a:t>
            </a:r>
          </a:p>
        </p:txBody>
      </p:sp>
      <p:sp>
        <p:nvSpPr>
          <p:cNvPr id="3" name="Content Placeholder 2">
            <a:extLst>
              <a:ext uri="{FF2B5EF4-FFF2-40B4-BE49-F238E27FC236}">
                <a16:creationId xmlns:a16="http://schemas.microsoft.com/office/drawing/2014/main" id="{AD456908-E132-53C0-53D7-9CCA3C98617A}"/>
              </a:ext>
            </a:extLst>
          </p:cNvPr>
          <p:cNvSpPr>
            <a:spLocks noGrp="1"/>
          </p:cNvSpPr>
          <p:nvPr>
            <p:ph idx="1"/>
          </p:nvPr>
        </p:nvSpPr>
        <p:spPr>
          <a:xfrm>
            <a:off x="768927" y="1882860"/>
            <a:ext cx="10515600" cy="3855269"/>
          </a:xfrm>
        </p:spPr>
        <p:txBody>
          <a:bodyPr vert="horz" lIns="91440" tIns="45720" rIns="91440" bIns="45720" rtlCol="0" anchor="t">
            <a:normAutofit/>
          </a:bodyPr>
          <a:lstStyle/>
          <a:p>
            <a:r>
              <a:rPr lang="en-US" sz="2600">
                <a:solidFill>
                  <a:schemeClr val="accent1">
                    <a:lumMod val="50000"/>
                  </a:schemeClr>
                </a:solidFill>
                <a:latin typeface="Century Gothic"/>
              </a:rPr>
              <a:t>On Large water meters a Tapping Sleeve (“Tap”) is allowed with mains </a:t>
            </a:r>
            <a:r>
              <a:rPr lang="en-US" sz="2600" b="1" u="sng">
                <a:solidFill>
                  <a:schemeClr val="accent1">
                    <a:lumMod val="50000"/>
                  </a:schemeClr>
                </a:solidFill>
                <a:latin typeface="Century Gothic"/>
              </a:rPr>
              <a:t>under 40 years </a:t>
            </a:r>
            <a:r>
              <a:rPr lang="en-US" sz="2600">
                <a:solidFill>
                  <a:schemeClr val="accent1">
                    <a:lumMod val="50000"/>
                  </a:schemeClr>
                </a:solidFill>
                <a:latin typeface="Century Gothic"/>
              </a:rPr>
              <a:t>old, otherwise a </a:t>
            </a:r>
            <a:r>
              <a:rPr lang="en-US" sz="2600" b="1">
                <a:solidFill>
                  <a:schemeClr val="accent1">
                    <a:lumMod val="50000"/>
                  </a:schemeClr>
                </a:solidFill>
                <a:latin typeface="Century Gothic"/>
              </a:rPr>
              <a:t>Tee</a:t>
            </a:r>
            <a:r>
              <a:rPr lang="en-US" sz="2600">
                <a:solidFill>
                  <a:schemeClr val="accent1">
                    <a:lumMod val="50000"/>
                  </a:schemeClr>
                </a:solidFill>
                <a:latin typeface="Century Gothic"/>
              </a:rPr>
              <a:t> is required.</a:t>
            </a:r>
          </a:p>
          <a:p>
            <a:endParaRPr lang="en-US" sz="2600">
              <a:solidFill>
                <a:schemeClr val="accent1">
                  <a:lumMod val="50000"/>
                </a:schemeClr>
              </a:solidFill>
              <a:latin typeface="Century Gothic" panose="020B0502020202020204" pitchFamily="34" charset="0"/>
            </a:endParaRPr>
          </a:p>
          <a:p>
            <a:r>
              <a:rPr lang="en-US" sz="2600">
                <a:solidFill>
                  <a:schemeClr val="accent1">
                    <a:lumMod val="50000"/>
                  </a:schemeClr>
                </a:solidFill>
                <a:latin typeface="Century Gothic"/>
              </a:rPr>
              <a:t>Tap is not allowed on large service if </a:t>
            </a:r>
            <a:r>
              <a:rPr lang="en-US" sz="2600" b="1">
                <a:solidFill>
                  <a:schemeClr val="accent1">
                    <a:lumMod val="50000"/>
                  </a:schemeClr>
                </a:solidFill>
                <a:latin typeface="Century Gothic"/>
              </a:rPr>
              <a:t>valve separation </a:t>
            </a:r>
            <a:r>
              <a:rPr lang="en-US" sz="2600">
                <a:solidFill>
                  <a:schemeClr val="accent1">
                    <a:lumMod val="50000"/>
                  </a:schemeClr>
                </a:solidFill>
                <a:latin typeface="Century Gothic"/>
              </a:rPr>
              <a:t>is needed between adjacent services and/or fire hydrants. </a:t>
            </a:r>
            <a:endParaRPr lang="en-US" sz="2600">
              <a:solidFill>
                <a:schemeClr val="accent1">
                  <a:lumMod val="50000"/>
                </a:schemeClr>
              </a:solidFill>
              <a:latin typeface="Century Gothic" panose="020B0502020202020204" pitchFamily="34" charset="0"/>
            </a:endParaRPr>
          </a:p>
          <a:p>
            <a:endParaRPr lang="en-US" sz="2600">
              <a:solidFill>
                <a:schemeClr val="accent1">
                  <a:lumMod val="50000"/>
                </a:schemeClr>
              </a:solidFill>
              <a:latin typeface="Century Gothic" panose="020B0502020202020204" pitchFamily="34" charset="0"/>
            </a:endParaRPr>
          </a:p>
          <a:p>
            <a:r>
              <a:rPr lang="en-US" sz="2600">
                <a:solidFill>
                  <a:schemeClr val="accent1">
                    <a:lumMod val="50000"/>
                  </a:schemeClr>
                </a:solidFill>
                <a:latin typeface="Century Gothic"/>
              </a:rPr>
              <a:t>Tap is not allowed for </a:t>
            </a:r>
            <a:r>
              <a:rPr lang="en-US" sz="2600" b="1">
                <a:solidFill>
                  <a:schemeClr val="accent1">
                    <a:lumMod val="50000"/>
                  </a:schemeClr>
                </a:solidFill>
                <a:latin typeface="Century Gothic"/>
              </a:rPr>
              <a:t>size-on-size</a:t>
            </a:r>
            <a:r>
              <a:rPr lang="en-US" sz="2600">
                <a:solidFill>
                  <a:schemeClr val="accent1">
                    <a:lumMod val="50000"/>
                  </a:schemeClr>
                </a:solidFill>
                <a:latin typeface="Century Gothic"/>
              </a:rPr>
              <a:t> connections.</a:t>
            </a:r>
          </a:p>
          <a:p>
            <a:endParaRPr lang="en-US"/>
          </a:p>
        </p:txBody>
      </p:sp>
      <p:sp>
        <p:nvSpPr>
          <p:cNvPr id="4" name="Slide Number Placeholder 3">
            <a:extLst>
              <a:ext uri="{FF2B5EF4-FFF2-40B4-BE49-F238E27FC236}">
                <a16:creationId xmlns:a16="http://schemas.microsoft.com/office/drawing/2014/main" id="{E760A024-1927-EE3E-CF0C-9834161E5CA1}"/>
              </a:ext>
            </a:extLst>
          </p:cNvPr>
          <p:cNvSpPr>
            <a:spLocks noGrp="1"/>
          </p:cNvSpPr>
          <p:nvPr>
            <p:ph type="sldNum" sz="quarter" idx="12"/>
          </p:nvPr>
        </p:nvSpPr>
        <p:spPr/>
        <p:txBody>
          <a:bodyPr/>
          <a:lstStyle/>
          <a:p>
            <a:fld id="{09918B91-4B66-40C9-B3FB-70033B0922BB}" type="slidenum">
              <a:rPr lang="en-US" smtClean="0"/>
              <a:t>27</a:t>
            </a:fld>
            <a:endParaRPr lang="en-US"/>
          </a:p>
        </p:txBody>
      </p:sp>
    </p:spTree>
    <p:extLst>
      <p:ext uri="{BB962C8B-B14F-4D97-AF65-F5344CB8AC3E}">
        <p14:creationId xmlns:p14="http://schemas.microsoft.com/office/powerpoint/2010/main" val="2901761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7968-CA6A-9C5D-191D-8B537C1D54C7}"/>
              </a:ext>
            </a:extLst>
          </p:cNvPr>
          <p:cNvSpPr>
            <a:spLocks noGrp="1"/>
          </p:cNvSpPr>
          <p:nvPr>
            <p:ph type="title"/>
          </p:nvPr>
        </p:nvSpPr>
        <p:spPr>
          <a:xfrm>
            <a:off x="327102" y="30588"/>
            <a:ext cx="10515600" cy="888807"/>
          </a:xfrm>
        </p:spPr>
        <p:txBody>
          <a:bodyPr>
            <a:normAutofit/>
          </a:bodyPr>
          <a:lstStyle/>
          <a:p>
            <a:r>
              <a:rPr lang="en-US" sz="4000" b="1">
                <a:solidFill>
                  <a:schemeClr val="accent1">
                    <a:lumMod val="50000"/>
                  </a:schemeClr>
                </a:solidFill>
                <a:latin typeface="Century Gothic" panose="020B0502020202020204" pitchFamily="34" charset="0"/>
              </a:rPr>
              <a:t>Reviewing the Checklist</a:t>
            </a:r>
          </a:p>
        </p:txBody>
      </p:sp>
      <p:sp>
        <p:nvSpPr>
          <p:cNvPr id="3" name="Content Placeholder 2">
            <a:extLst>
              <a:ext uri="{FF2B5EF4-FFF2-40B4-BE49-F238E27FC236}">
                <a16:creationId xmlns:a16="http://schemas.microsoft.com/office/drawing/2014/main" id="{F4A3B0A7-8544-4D48-25C4-1E632FDCC031}"/>
              </a:ext>
            </a:extLst>
          </p:cNvPr>
          <p:cNvSpPr>
            <a:spLocks noGrp="1"/>
          </p:cNvSpPr>
          <p:nvPr>
            <p:ph idx="1"/>
          </p:nvPr>
        </p:nvSpPr>
        <p:spPr>
          <a:xfrm>
            <a:off x="838200" y="1193723"/>
            <a:ext cx="10515600" cy="5069830"/>
          </a:xfrm>
        </p:spPr>
        <p:txBody>
          <a:bodyPr vert="horz" lIns="91440" tIns="45720" rIns="91440" bIns="45720" rtlCol="0" anchor="t">
            <a:normAutofit lnSpcReduction="10000"/>
          </a:bodyPr>
          <a:lstStyle/>
          <a:p>
            <a:r>
              <a:rPr lang="en-US" sz="2200" dirty="0">
                <a:solidFill>
                  <a:schemeClr val="accent1">
                    <a:lumMod val="50000"/>
                  </a:schemeClr>
                </a:solidFill>
                <a:latin typeface="Century Gothic"/>
              </a:rPr>
              <a:t>The </a:t>
            </a:r>
            <a:r>
              <a:rPr lang="en-US" sz="2200" b="1" dirty="0">
                <a:solidFill>
                  <a:schemeClr val="accent1">
                    <a:lumMod val="50000"/>
                  </a:schemeClr>
                </a:solidFill>
                <a:latin typeface="Century Gothic"/>
              </a:rPr>
              <a:t>DWU Engineering Design Checklist </a:t>
            </a:r>
            <a:r>
              <a:rPr lang="en-US" sz="2200" dirty="0">
                <a:solidFill>
                  <a:schemeClr val="accent1">
                    <a:lumMod val="50000"/>
                  </a:schemeClr>
                </a:solidFill>
                <a:latin typeface="Century Gothic"/>
              </a:rPr>
              <a:t>can be found at:</a:t>
            </a:r>
            <a:endParaRPr lang="en-US" sz="2000" dirty="0">
              <a:solidFill>
                <a:schemeClr val="accent1">
                  <a:lumMod val="50000"/>
                </a:schemeClr>
              </a:solidFill>
              <a:latin typeface="Century Gothic"/>
            </a:endParaRPr>
          </a:p>
          <a:p>
            <a:pPr marL="0" indent="0">
              <a:buNone/>
            </a:pPr>
            <a:r>
              <a:rPr lang="en-US" sz="2200" dirty="0">
                <a:solidFill>
                  <a:schemeClr val="accent1">
                    <a:lumMod val="50000"/>
                  </a:schemeClr>
                </a:solidFill>
                <a:latin typeface="Century Gothic"/>
              </a:rPr>
              <a:t> </a:t>
            </a:r>
            <a:r>
              <a:rPr lang="en-US" sz="2000" dirty="0">
                <a:latin typeface="Century Gothic"/>
                <a:hlinkClick r:id="rId2"/>
              </a:rPr>
              <a:t>https://dallascityhall.com/departments/sustainabledevelopment/Engineering/Pages/engineering-forms.aspx</a:t>
            </a:r>
            <a:endParaRPr lang="en-US" sz="2000" dirty="0">
              <a:latin typeface="Century Gothic"/>
            </a:endParaRPr>
          </a:p>
          <a:p>
            <a:pPr marL="0" indent="0">
              <a:buNone/>
            </a:pPr>
            <a:endParaRPr lang="en-US" sz="2000" dirty="0">
              <a:solidFill>
                <a:srgbClr val="000000"/>
              </a:solidFill>
              <a:latin typeface="Century Gothic"/>
            </a:endParaRPr>
          </a:p>
          <a:p>
            <a:r>
              <a:rPr lang="en-US" sz="2200" b="1" dirty="0">
                <a:solidFill>
                  <a:schemeClr val="accent1">
                    <a:lumMod val="50000"/>
                  </a:schemeClr>
                </a:solidFill>
                <a:latin typeface="Century Gothic"/>
              </a:rPr>
              <a:t>Checklist items</a:t>
            </a:r>
            <a:r>
              <a:rPr lang="en-US" sz="2200" dirty="0">
                <a:solidFill>
                  <a:schemeClr val="accent1">
                    <a:lumMod val="50000"/>
                  </a:schemeClr>
                </a:solidFill>
                <a:latin typeface="Century Gothic"/>
              </a:rPr>
              <a:t> that tend to get </a:t>
            </a:r>
            <a:r>
              <a:rPr lang="en-US" sz="2200" b="1" u="sng" dirty="0">
                <a:solidFill>
                  <a:schemeClr val="accent1">
                    <a:lumMod val="50000"/>
                  </a:schemeClr>
                </a:solidFill>
                <a:latin typeface="Century Gothic"/>
              </a:rPr>
              <a:t>overlooked</a:t>
            </a:r>
            <a:r>
              <a:rPr lang="en-US" sz="2200" dirty="0">
                <a:solidFill>
                  <a:schemeClr val="accent1">
                    <a:lumMod val="50000"/>
                  </a:schemeClr>
                </a:solidFill>
                <a:latin typeface="Century Gothic"/>
              </a:rPr>
              <a:t> include:</a:t>
            </a:r>
          </a:p>
          <a:p>
            <a:pPr lvl="1"/>
            <a:r>
              <a:rPr lang="en-US" sz="1800" b="1" dirty="0">
                <a:solidFill>
                  <a:schemeClr val="accent1">
                    <a:lumMod val="50000"/>
                  </a:schemeClr>
                </a:solidFill>
                <a:latin typeface="Century Gothic"/>
              </a:rPr>
              <a:t>Two Benchmarks </a:t>
            </a:r>
            <a:r>
              <a:rPr lang="en-US" sz="1800" dirty="0">
                <a:solidFill>
                  <a:schemeClr val="accent1">
                    <a:lumMod val="50000"/>
                  </a:schemeClr>
                </a:solidFill>
                <a:latin typeface="Century Gothic"/>
              </a:rPr>
              <a:t>per design sheet (One benchmark must be an approved DWU benchmark) (DFT 3-9)</a:t>
            </a:r>
          </a:p>
          <a:p>
            <a:pPr lvl="1"/>
            <a:r>
              <a:rPr lang="en-US" sz="1800" dirty="0">
                <a:solidFill>
                  <a:schemeClr val="accent1">
                    <a:lumMod val="50000"/>
                  </a:schemeClr>
                </a:solidFill>
                <a:latin typeface="Century Gothic"/>
              </a:rPr>
              <a:t>Property and Easement alignments and </a:t>
            </a:r>
            <a:r>
              <a:rPr lang="en-US" sz="1800" b="1" dirty="0">
                <a:solidFill>
                  <a:schemeClr val="accent1">
                    <a:lumMod val="50000"/>
                  </a:schemeClr>
                </a:solidFill>
                <a:latin typeface="Century Gothic"/>
              </a:rPr>
              <a:t>bearing &amp; distance </a:t>
            </a:r>
            <a:r>
              <a:rPr lang="en-US" sz="1800" dirty="0">
                <a:solidFill>
                  <a:schemeClr val="accent1">
                    <a:lumMod val="50000"/>
                  </a:schemeClr>
                </a:solidFill>
                <a:latin typeface="Century Gothic"/>
              </a:rPr>
              <a:t>shown on Plat must match the design plans.</a:t>
            </a:r>
          </a:p>
          <a:p>
            <a:pPr lvl="1"/>
            <a:r>
              <a:rPr lang="en-US" sz="1800" dirty="0">
                <a:solidFill>
                  <a:schemeClr val="accent1">
                    <a:lumMod val="50000"/>
                  </a:schemeClr>
                </a:solidFill>
                <a:latin typeface="Century Gothic"/>
              </a:rPr>
              <a:t>Mains and easements are aligned so that on-street and on-site </a:t>
            </a:r>
            <a:r>
              <a:rPr lang="en-US" sz="1800" b="1" dirty="0">
                <a:solidFill>
                  <a:schemeClr val="accent1">
                    <a:lumMod val="50000"/>
                  </a:schemeClr>
                </a:solidFill>
                <a:latin typeface="Century Gothic"/>
              </a:rPr>
              <a:t>parking spaces </a:t>
            </a:r>
            <a:r>
              <a:rPr lang="en-US" sz="1800" dirty="0">
                <a:solidFill>
                  <a:schemeClr val="accent1">
                    <a:lumMod val="50000"/>
                  </a:schemeClr>
                </a:solidFill>
                <a:latin typeface="Century Gothic"/>
              </a:rPr>
              <a:t>do not encroach.</a:t>
            </a:r>
          </a:p>
          <a:p>
            <a:pPr lvl="1"/>
            <a:r>
              <a:rPr lang="en-US" sz="1800" dirty="0">
                <a:solidFill>
                  <a:schemeClr val="accent1">
                    <a:lumMod val="50000"/>
                  </a:schemeClr>
                </a:solidFill>
                <a:latin typeface="Century Gothic"/>
              </a:rPr>
              <a:t>Mains are no closer than </a:t>
            </a:r>
            <a:r>
              <a:rPr lang="en-US" sz="1800" b="1" dirty="0">
                <a:solidFill>
                  <a:schemeClr val="accent1">
                    <a:lumMod val="50000"/>
                  </a:schemeClr>
                </a:solidFill>
                <a:latin typeface="Century Gothic"/>
              </a:rPr>
              <a:t>3-feet</a:t>
            </a:r>
            <a:r>
              <a:rPr lang="en-US" sz="1800" dirty="0">
                <a:solidFill>
                  <a:schemeClr val="accent1">
                    <a:lumMod val="50000"/>
                  </a:schemeClr>
                </a:solidFill>
                <a:latin typeface="Century Gothic"/>
              </a:rPr>
              <a:t> from the </a:t>
            </a:r>
            <a:r>
              <a:rPr lang="en-US" sz="1800" b="1" dirty="0">
                <a:solidFill>
                  <a:schemeClr val="accent1">
                    <a:lumMod val="50000"/>
                  </a:schemeClr>
                </a:solidFill>
                <a:latin typeface="Century Gothic"/>
              </a:rPr>
              <a:t>edge of ROW </a:t>
            </a:r>
            <a:r>
              <a:rPr lang="en-US" sz="1800" dirty="0">
                <a:solidFill>
                  <a:schemeClr val="accent1">
                    <a:lumMod val="50000"/>
                  </a:schemeClr>
                </a:solidFill>
                <a:latin typeface="Century Gothic"/>
              </a:rPr>
              <a:t>without an easement. </a:t>
            </a:r>
            <a:endParaRPr lang="en-US" sz="1800" dirty="0">
              <a:solidFill>
                <a:schemeClr val="accent1">
                  <a:lumMod val="50000"/>
                </a:schemeClr>
              </a:solidFill>
              <a:latin typeface="Century Gothic" panose="020B0502020202020204" pitchFamily="34" charset="0"/>
            </a:endParaRPr>
          </a:p>
          <a:p>
            <a:pPr lvl="1"/>
            <a:r>
              <a:rPr lang="en-US" sz="1800" dirty="0">
                <a:solidFill>
                  <a:schemeClr val="accent1">
                    <a:lumMod val="50000"/>
                  </a:schemeClr>
                </a:solidFill>
                <a:latin typeface="Century Gothic"/>
              </a:rPr>
              <a:t>Minimum </a:t>
            </a:r>
            <a:r>
              <a:rPr lang="en-US" sz="1800" b="1" dirty="0">
                <a:solidFill>
                  <a:schemeClr val="accent1">
                    <a:lumMod val="50000"/>
                  </a:schemeClr>
                </a:solidFill>
                <a:latin typeface="Century Gothic"/>
              </a:rPr>
              <a:t>20’ spacing from structures </a:t>
            </a:r>
            <a:r>
              <a:rPr lang="en-US" sz="1800" dirty="0">
                <a:solidFill>
                  <a:schemeClr val="accent1">
                    <a:lumMod val="50000"/>
                  </a:schemeClr>
                </a:solidFill>
                <a:latin typeface="Century Gothic"/>
              </a:rPr>
              <a:t>to water; </a:t>
            </a:r>
            <a:r>
              <a:rPr lang="en-US" sz="1800" b="1" dirty="0">
                <a:solidFill>
                  <a:schemeClr val="accent1">
                    <a:lumMod val="50000"/>
                  </a:schemeClr>
                </a:solidFill>
                <a:latin typeface="Century Gothic"/>
              </a:rPr>
              <a:t>10’ min. </a:t>
            </a:r>
            <a:r>
              <a:rPr lang="en-US" sz="1800" dirty="0">
                <a:solidFill>
                  <a:schemeClr val="accent1">
                    <a:lumMod val="50000"/>
                  </a:schemeClr>
                </a:solidFill>
                <a:latin typeface="Century Gothic"/>
              </a:rPr>
              <a:t>for wastewater main.</a:t>
            </a:r>
          </a:p>
          <a:p>
            <a:pPr lvl="1"/>
            <a:r>
              <a:rPr lang="en-US" sz="1800" dirty="0">
                <a:solidFill>
                  <a:schemeClr val="accent1">
                    <a:lumMod val="50000"/>
                  </a:schemeClr>
                </a:solidFill>
                <a:latin typeface="Century Gothic"/>
              </a:rPr>
              <a:t>Water services &amp; wastewater </a:t>
            </a:r>
            <a:r>
              <a:rPr lang="en-US" sz="1800" b="1" dirty="0">
                <a:solidFill>
                  <a:schemeClr val="accent1">
                    <a:lumMod val="50000"/>
                  </a:schemeClr>
                </a:solidFill>
                <a:latin typeface="Century Gothic"/>
              </a:rPr>
              <a:t>laterals </a:t>
            </a:r>
            <a:r>
              <a:rPr lang="en-US" sz="1800" b="1" dirty="0">
                <a:solidFill>
                  <a:srgbClr val="FF0000"/>
                </a:solidFill>
                <a:latin typeface="Century Gothic"/>
              </a:rPr>
              <a:t>must be at least 1 pipe size smaller </a:t>
            </a:r>
            <a:r>
              <a:rPr lang="en-US" sz="1800" dirty="0">
                <a:solidFill>
                  <a:schemeClr val="accent1">
                    <a:lumMod val="50000"/>
                  </a:schemeClr>
                </a:solidFill>
                <a:latin typeface="Century Gothic"/>
              </a:rPr>
              <a:t>than main (MNL 2.4.3 &amp; 4.4.3).</a:t>
            </a:r>
          </a:p>
          <a:p>
            <a:pPr lvl="1"/>
            <a:r>
              <a:rPr lang="en-US" sz="1800" b="1" dirty="0">
                <a:solidFill>
                  <a:schemeClr val="accent1">
                    <a:lumMod val="50000"/>
                  </a:schemeClr>
                </a:solidFill>
                <a:latin typeface="Century Gothic"/>
              </a:rPr>
              <a:t>No trees within 10’</a:t>
            </a:r>
            <a:r>
              <a:rPr lang="en-US" sz="1800" dirty="0">
                <a:solidFill>
                  <a:schemeClr val="accent1">
                    <a:lumMod val="50000"/>
                  </a:schemeClr>
                </a:solidFill>
                <a:latin typeface="Century Gothic"/>
              </a:rPr>
              <a:t> of water/wastewater mains and </a:t>
            </a:r>
            <a:r>
              <a:rPr lang="en-US" sz="1800" b="1" dirty="0">
                <a:solidFill>
                  <a:schemeClr val="accent1">
                    <a:lumMod val="50000"/>
                  </a:schemeClr>
                </a:solidFill>
                <a:latin typeface="Century Gothic"/>
              </a:rPr>
              <a:t>no trees </a:t>
            </a:r>
            <a:r>
              <a:rPr lang="en-US" sz="1800" dirty="0">
                <a:solidFill>
                  <a:schemeClr val="accent1">
                    <a:lumMod val="50000"/>
                  </a:schemeClr>
                </a:solidFill>
                <a:latin typeface="Century Gothic"/>
              </a:rPr>
              <a:t>within water / wastewater</a:t>
            </a:r>
            <a:r>
              <a:rPr lang="en-US" sz="1800" b="1" dirty="0">
                <a:solidFill>
                  <a:schemeClr val="accent1">
                    <a:lumMod val="50000"/>
                  </a:schemeClr>
                </a:solidFill>
                <a:latin typeface="Century Gothic"/>
              </a:rPr>
              <a:t> easements.</a:t>
            </a:r>
          </a:p>
          <a:p>
            <a:endParaRPr lang="en-US" dirty="0"/>
          </a:p>
        </p:txBody>
      </p:sp>
      <p:sp>
        <p:nvSpPr>
          <p:cNvPr id="4" name="Slide Number Placeholder 3">
            <a:extLst>
              <a:ext uri="{FF2B5EF4-FFF2-40B4-BE49-F238E27FC236}">
                <a16:creationId xmlns:a16="http://schemas.microsoft.com/office/drawing/2014/main" id="{069CFDE2-29BB-83A9-C37A-1361FCA33CA3}"/>
              </a:ext>
            </a:extLst>
          </p:cNvPr>
          <p:cNvSpPr>
            <a:spLocks noGrp="1"/>
          </p:cNvSpPr>
          <p:nvPr>
            <p:ph type="sldNum" sz="quarter" idx="12"/>
          </p:nvPr>
        </p:nvSpPr>
        <p:spPr/>
        <p:txBody>
          <a:bodyPr/>
          <a:lstStyle/>
          <a:p>
            <a:fld id="{09918B91-4B66-40C9-B3FB-70033B0922BB}" type="slidenum">
              <a:rPr lang="en-US" smtClean="0"/>
              <a:t>28</a:t>
            </a:fld>
            <a:endParaRPr lang="en-US"/>
          </a:p>
        </p:txBody>
      </p:sp>
    </p:spTree>
    <p:extLst>
      <p:ext uri="{BB962C8B-B14F-4D97-AF65-F5344CB8AC3E}">
        <p14:creationId xmlns:p14="http://schemas.microsoft.com/office/powerpoint/2010/main" val="3598038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375E-5D39-5D9E-0BC4-9B8F39A6C7C6}"/>
              </a:ext>
            </a:extLst>
          </p:cNvPr>
          <p:cNvSpPr>
            <a:spLocks noGrp="1"/>
          </p:cNvSpPr>
          <p:nvPr>
            <p:ph type="title"/>
          </p:nvPr>
        </p:nvSpPr>
        <p:spPr>
          <a:xfrm>
            <a:off x="373566" y="104930"/>
            <a:ext cx="10515600" cy="749417"/>
          </a:xfrm>
        </p:spPr>
        <p:txBody>
          <a:bodyPr>
            <a:normAutofit/>
          </a:bodyPr>
          <a:lstStyle/>
          <a:p>
            <a:r>
              <a:rPr lang="en-US" sz="4000" b="1">
                <a:solidFill>
                  <a:schemeClr val="accent1">
                    <a:lumMod val="50000"/>
                  </a:schemeClr>
                </a:solidFill>
                <a:latin typeface="Century Gothic" panose="020B0502020202020204" pitchFamily="34" charset="0"/>
              </a:rPr>
              <a:t>Reviewing the Checklist – cont’d</a:t>
            </a:r>
          </a:p>
        </p:txBody>
      </p:sp>
      <p:sp>
        <p:nvSpPr>
          <p:cNvPr id="3" name="Content Placeholder 2">
            <a:extLst>
              <a:ext uri="{FF2B5EF4-FFF2-40B4-BE49-F238E27FC236}">
                <a16:creationId xmlns:a16="http://schemas.microsoft.com/office/drawing/2014/main" id="{A7486B49-FA35-5657-43B6-FBB9427BD60E}"/>
              </a:ext>
            </a:extLst>
          </p:cNvPr>
          <p:cNvSpPr>
            <a:spLocks noGrp="1"/>
          </p:cNvSpPr>
          <p:nvPr>
            <p:ph idx="1"/>
          </p:nvPr>
        </p:nvSpPr>
        <p:spPr>
          <a:xfrm>
            <a:off x="499533" y="968519"/>
            <a:ext cx="11174118" cy="5274295"/>
          </a:xfrm>
        </p:spPr>
        <p:txBody>
          <a:bodyPr vert="horz" lIns="91440" tIns="45720" rIns="91440" bIns="45720" rtlCol="0" anchor="t">
            <a:noAutofit/>
          </a:bodyPr>
          <a:lstStyle/>
          <a:p>
            <a:pPr>
              <a:lnSpc>
                <a:spcPct val="120000"/>
              </a:lnSpc>
            </a:pPr>
            <a:r>
              <a:rPr lang="en-US" sz="2000" b="1" dirty="0">
                <a:solidFill>
                  <a:schemeClr val="accent1">
                    <a:lumMod val="50000"/>
                  </a:schemeClr>
                </a:solidFill>
                <a:latin typeface="Century Gothic"/>
              </a:rPr>
              <a:t>Checklist items</a:t>
            </a:r>
            <a:r>
              <a:rPr lang="en-US" sz="2000" dirty="0">
                <a:solidFill>
                  <a:schemeClr val="accent1">
                    <a:lumMod val="50000"/>
                  </a:schemeClr>
                </a:solidFill>
                <a:latin typeface="Century Gothic"/>
              </a:rPr>
              <a:t> that tend to get </a:t>
            </a:r>
            <a:r>
              <a:rPr lang="en-US" sz="2000" b="1" u="sng" dirty="0">
                <a:solidFill>
                  <a:schemeClr val="accent1">
                    <a:lumMod val="50000"/>
                  </a:schemeClr>
                </a:solidFill>
                <a:latin typeface="Century Gothic"/>
              </a:rPr>
              <a:t>overlooked</a:t>
            </a:r>
            <a:r>
              <a:rPr lang="en-US" sz="2000" dirty="0">
                <a:solidFill>
                  <a:schemeClr val="accent1">
                    <a:lumMod val="50000"/>
                  </a:schemeClr>
                </a:solidFill>
                <a:latin typeface="Century Gothic"/>
              </a:rPr>
              <a:t> include </a:t>
            </a:r>
            <a:r>
              <a:rPr lang="en-US" sz="2000" b="1" dirty="0">
                <a:solidFill>
                  <a:schemeClr val="accent1">
                    <a:lumMod val="50000"/>
                  </a:schemeClr>
                </a:solidFill>
                <a:latin typeface="Century Gothic"/>
              </a:rPr>
              <a:t>(cont’d)</a:t>
            </a:r>
            <a:r>
              <a:rPr lang="en-US" sz="2000" dirty="0">
                <a:solidFill>
                  <a:schemeClr val="accent1">
                    <a:lumMod val="50000"/>
                  </a:schemeClr>
                </a:solidFill>
                <a:latin typeface="Century Gothic"/>
              </a:rPr>
              <a:t>:</a:t>
            </a:r>
            <a:endParaRPr lang="en-US" sz="2000" dirty="0">
              <a:solidFill>
                <a:schemeClr val="accent1">
                  <a:lumMod val="50000"/>
                </a:schemeClr>
              </a:solidFill>
              <a:cs typeface="Calibri"/>
            </a:endParaRPr>
          </a:p>
          <a:p>
            <a:pPr lvl="1">
              <a:lnSpc>
                <a:spcPct val="120000"/>
              </a:lnSpc>
            </a:pPr>
            <a:r>
              <a:rPr lang="en-US" sz="1400" dirty="0">
                <a:solidFill>
                  <a:schemeClr val="accent1">
                    <a:lumMod val="50000"/>
                  </a:schemeClr>
                </a:solidFill>
                <a:latin typeface="Century Gothic"/>
              </a:rPr>
              <a:t>Replace mains if pipe is </a:t>
            </a:r>
            <a:r>
              <a:rPr lang="en-US" sz="1400" b="1" dirty="0">
                <a:solidFill>
                  <a:schemeClr val="accent1">
                    <a:lumMod val="50000"/>
                  </a:schemeClr>
                </a:solidFill>
                <a:latin typeface="Century Gothic"/>
              </a:rPr>
              <a:t>over 40 years old, </a:t>
            </a:r>
            <a:r>
              <a:rPr lang="en-US" sz="1400" dirty="0">
                <a:solidFill>
                  <a:schemeClr val="accent1">
                    <a:lumMod val="50000"/>
                  </a:schemeClr>
                </a:solidFill>
                <a:latin typeface="Century Gothic"/>
              </a:rPr>
              <a:t>sub-standard in size or condition (MNL 2.3 &amp; 4.3).</a:t>
            </a:r>
          </a:p>
          <a:p>
            <a:pPr lvl="1">
              <a:lnSpc>
                <a:spcPct val="120000"/>
              </a:lnSpc>
            </a:pPr>
            <a:r>
              <a:rPr lang="en-US" sz="1400" dirty="0">
                <a:solidFill>
                  <a:schemeClr val="accent1">
                    <a:lumMod val="50000"/>
                  </a:schemeClr>
                </a:solidFill>
                <a:latin typeface="Century Gothic"/>
              </a:rPr>
              <a:t>If </a:t>
            </a:r>
            <a:r>
              <a:rPr lang="en-US" sz="1400" b="1" dirty="0">
                <a:solidFill>
                  <a:schemeClr val="accent1">
                    <a:lumMod val="50000"/>
                  </a:schemeClr>
                </a:solidFill>
                <a:latin typeface="Century Gothic"/>
              </a:rPr>
              <a:t>paving over </a:t>
            </a:r>
            <a:r>
              <a:rPr lang="en-US" sz="1400" dirty="0">
                <a:solidFill>
                  <a:schemeClr val="accent1">
                    <a:lumMod val="50000"/>
                  </a:schemeClr>
                </a:solidFill>
                <a:latin typeface="Century Gothic"/>
              </a:rPr>
              <a:t>mains, replace pipe if </a:t>
            </a:r>
            <a:r>
              <a:rPr lang="en-US" sz="1400" b="1" dirty="0">
                <a:solidFill>
                  <a:schemeClr val="accent1">
                    <a:lumMod val="50000"/>
                  </a:schemeClr>
                </a:solidFill>
                <a:latin typeface="Century Gothic"/>
              </a:rPr>
              <a:t>over 40 years-old,</a:t>
            </a:r>
            <a:r>
              <a:rPr lang="en-US" sz="1400" dirty="0">
                <a:solidFill>
                  <a:schemeClr val="accent1">
                    <a:lumMod val="50000"/>
                  </a:schemeClr>
                </a:solidFill>
                <a:latin typeface="Century Gothic"/>
              </a:rPr>
              <a:t> sub-standard in size or condition (MNL 2.3 &amp; 4.3)</a:t>
            </a:r>
          </a:p>
          <a:p>
            <a:pPr lvl="1">
              <a:lnSpc>
                <a:spcPct val="120000"/>
              </a:lnSpc>
            </a:pPr>
            <a:r>
              <a:rPr lang="en-US" sz="1400" dirty="0">
                <a:solidFill>
                  <a:schemeClr val="accent1">
                    <a:lumMod val="50000"/>
                  </a:schemeClr>
                </a:solidFill>
                <a:latin typeface="Century Gothic"/>
              </a:rPr>
              <a:t>Water </a:t>
            </a:r>
            <a:r>
              <a:rPr lang="en-US" sz="1400" b="1" dirty="0">
                <a:solidFill>
                  <a:schemeClr val="accent1">
                    <a:lumMod val="50000"/>
                  </a:schemeClr>
                </a:solidFill>
                <a:latin typeface="Century Gothic"/>
              </a:rPr>
              <a:t>taps over 16</a:t>
            </a:r>
            <a:r>
              <a:rPr lang="en-US" sz="1400" dirty="0">
                <a:solidFill>
                  <a:schemeClr val="accent1">
                    <a:lumMod val="50000"/>
                  </a:schemeClr>
                </a:solidFill>
                <a:latin typeface="Century Gothic"/>
              </a:rPr>
              <a:t>” are not allowed (MNL 2.4.1). </a:t>
            </a:r>
          </a:p>
          <a:p>
            <a:pPr lvl="1">
              <a:lnSpc>
                <a:spcPct val="120000"/>
              </a:lnSpc>
            </a:pPr>
            <a:r>
              <a:rPr lang="en-US" sz="1400" dirty="0">
                <a:solidFill>
                  <a:schemeClr val="accent1">
                    <a:lumMod val="50000"/>
                  </a:schemeClr>
                </a:solidFill>
                <a:latin typeface="Century Gothic"/>
              </a:rPr>
              <a:t>Verify that water connections do not cross </a:t>
            </a:r>
            <a:r>
              <a:rPr lang="en-US" sz="1400" b="1" dirty="0">
                <a:solidFill>
                  <a:schemeClr val="accent1">
                    <a:lumMod val="50000"/>
                  </a:schemeClr>
                </a:solidFill>
                <a:latin typeface="Century Gothic"/>
              </a:rPr>
              <a:t>pressure zones </a:t>
            </a:r>
            <a:r>
              <a:rPr lang="en-US" sz="1400" dirty="0">
                <a:solidFill>
                  <a:schemeClr val="accent1">
                    <a:lumMod val="50000"/>
                  </a:schemeClr>
                </a:solidFill>
                <a:latin typeface="Century Gothic"/>
              </a:rPr>
              <a:t>(MNL 2.2.4).</a:t>
            </a:r>
          </a:p>
          <a:p>
            <a:pPr lvl="1">
              <a:lnSpc>
                <a:spcPct val="120000"/>
              </a:lnSpc>
            </a:pPr>
            <a:r>
              <a:rPr lang="en-US" sz="1400" b="1" dirty="0">
                <a:solidFill>
                  <a:schemeClr val="accent1">
                    <a:lumMod val="50000"/>
                  </a:schemeClr>
                </a:solidFill>
                <a:latin typeface="Century Gothic"/>
              </a:rPr>
              <a:t>Dead end main </a:t>
            </a:r>
            <a:r>
              <a:rPr lang="en-US" sz="1400" dirty="0">
                <a:solidFill>
                  <a:schemeClr val="accent1">
                    <a:lumMod val="50000"/>
                  </a:schemeClr>
                </a:solidFill>
                <a:latin typeface="Century Gothic"/>
              </a:rPr>
              <a:t>with FH and no services must be less than </a:t>
            </a:r>
            <a:r>
              <a:rPr lang="en-US" sz="1400" b="1" dirty="0">
                <a:solidFill>
                  <a:schemeClr val="accent1">
                    <a:lumMod val="50000"/>
                  </a:schemeClr>
                </a:solidFill>
                <a:latin typeface="Century Gothic"/>
              </a:rPr>
              <a:t>100</a:t>
            </a:r>
            <a:r>
              <a:rPr lang="en-US" sz="1400" dirty="0">
                <a:solidFill>
                  <a:schemeClr val="accent1">
                    <a:lumMod val="50000"/>
                  </a:schemeClr>
                </a:solidFill>
                <a:latin typeface="Century Gothic"/>
              </a:rPr>
              <a:t>’ in length or loop the main to avoid stagnant water in dead end main.  (</a:t>
            </a:r>
            <a:r>
              <a:rPr lang="en-US" sz="1400" b="1" u="sng" dirty="0">
                <a:solidFill>
                  <a:schemeClr val="accent1">
                    <a:lumMod val="50000"/>
                  </a:schemeClr>
                </a:solidFill>
                <a:latin typeface="Century Gothic"/>
              </a:rPr>
              <a:t>Only 1 FH allowed on a dead end main</a:t>
            </a:r>
            <a:r>
              <a:rPr lang="en-US" sz="1400" dirty="0">
                <a:solidFill>
                  <a:schemeClr val="accent1">
                    <a:lumMod val="50000"/>
                  </a:schemeClr>
                </a:solidFill>
                <a:latin typeface="Century Gothic"/>
              </a:rPr>
              <a:t>) (MNL 2.12).</a:t>
            </a:r>
          </a:p>
          <a:p>
            <a:pPr lvl="1">
              <a:lnSpc>
                <a:spcPct val="120000"/>
              </a:lnSpc>
            </a:pPr>
            <a:r>
              <a:rPr lang="en-US" sz="1400" dirty="0">
                <a:solidFill>
                  <a:schemeClr val="accent1">
                    <a:lumMod val="50000"/>
                  </a:schemeClr>
                </a:solidFill>
                <a:latin typeface="Century Gothic"/>
              </a:rPr>
              <a:t>Minimum of one (1) water service to each lot with </a:t>
            </a:r>
            <a:r>
              <a:rPr lang="en-US" sz="1400" b="1" dirty="0">
                <a:solidFill>
                  <a:schemeClr val="accent1">
                    <a:lumMod val="50000"/>
                  </a:schemeClr>
                </a:solidFill>
                <a:latin typeface="Century Gothic"/>
              </a:rPr>
              <a:t>no service crossing lot lines </a:t>
            </a:r>
            <a:r>
              <a:rPr lang="en-US" sz="1400" dirty="0">
                <a:solidFill>
                  <a:schemeClr val="accent1">
                    <a:lumMod val="50000"/>
                  </a:schemeClr>
                </a:solidFill>
                <a:latin typeface="Century Gothic"/>
              </a:rPr>
              <a:t>(MNL 2.13.1).</a:t>
            </a:r>
          </a:p>
          <a:p>
            <a:pPr lvl="1">
              <a:lnSpc>
                <a:spcPct val="120000"/>
              </a:lnSpc>
            </a:pPr>
            <a:r>
              <a:rPr lang="en-US" sz="1400" b="1" dirty="0">
                <a:solidFill>
                  <a:schemeClr val="accent1">
                    <a:lumMod val="50000"/>
                  </a:schemeClr>
                </a:solidFill>
                <a:latin typeface="Century Gothic"/>
              </a:rPr>
              <a:t>No size-on-size meters </a:t>
            </a:r>
            <a:r>
              <a:rPr lang="en-US" sz="1400" dirty="0">
                <a:solidFill>
                  <a:schemeClr val="accent1">
                    <a:lumMod val="50000"/>
                  </a:schemeClr>
                </a:solidFill>
                <a:latin typeface="Century Gothic"/>
              </a:rPr>
              <a:t>allowed without special approval from DWU Distribution.</a:t>
            </a:r>
          </a:p>
          <a:p>
            <a:pPr lvl="2">
              <a:lnSpc>
                <a:spcPct val="120000"/>
              </a:lnSpc>
            </a:pPr>
            <a:r>
              <a:rPr lang="en-US" sz="1400" dirty="0">
                <a:solidFill>
                  <a:schemeClr val="accent1">
                    <a:lumMod val="50000"/>
                  </a:schemeClr>
                </a:solidFill>
                <a:latin typeface="Century Gothic"/>
              </a:rPr>
              <a:t>Reviewer shall facilitate this request.</a:t>
            </a:r>
          </a:p>
          <a:p>
            <a:pPr lvl="1">
              <a:lnSpc>
                <a:spcPct val="120000"/>
              </a:lnSpc>
            </a:pPr>
            <a:r>
              <a:rPr lang="en-US" sz="1400" dirty="0">
                <a:solidFill>
                  <a:schemeClr val="accent1">
                    <a:lumMod val="50000"/>
                  </a:schemeClr>
                </a:solidFill>
                <a:latin typeface="Century Gothic"/>
              </a:rPr>
              <a:t>No service taps are allowed on 18” and larger mains without approval and requires gas-sealed manhole (&gt;18”) (MNL 4.4.1 &amp; 4.11, DWG 307).</a:t>
            </a:r>
          </a:p>
          <a:p>
            <a:pPr lvl="1">
              <a:lnSpc>
                <a:spcPct val="120000"/>
              </a:lnSpc>
            </a:pPr>
            <a:r>
              <a:rPr lang="en-US" sz="1400" dirty="0">
                <a:solidFill>
                  <a:schemeClr val="accent1">
                    <a:lumMod val="50000"/>
                  </a:schemeClr>
                </a:solidFill>
                <a:latin typeface="Century Gothic"/>
              </a:rPr>
              <a:t>WW lateral sizing per (MNL 4.12.3); have </a:t>
            </a:r>
            <a:r>
              <a:rPr lang="en-US" sz="1400" b="1" dirty="0">
                <a:solidFill>
                  <a:schemeClr val="accent1">
                    <a:lumMod val="50000"/>
                  </a:schemeClr>
                </a:solidFill>
                <a:latin typeface="Century Gothic"/>
              </a:rPr>
              <a:t>2% slope </a:t>
            </a:r>
            <a:r>
              <a:rPr lang="en-US" sz="1400" dirty="0">
                <a:solidFill>
                  <a:schemeClr val="accent1">
                    <a:lumMod val="50000"/>
                  </a:schemeClr>
                </a:solidFill>
                <a:latin typeface="Century Gothic"/>
              </a:rPr>
              <a:t>(1% min.) and </a:t>
            </a:r>
            <a:r>
              <a:rPr lang="en-US" sz="1400" b="1" dirty="0">
                <a:solidFill>
                  <a:schemeClr val="accent1">
                    <a:lumMod val="50000"/>
                  </a:schemeClr>
                </a:solidFill>
                <a:latin typeface="Century Gothic"/>
              </a:rPr>
              <a:t>2’ cover min</a:t>
            </a:r>
            <a:r>
              <a:rPr lang="en-US" sz="1400" dirty="0">
                <a:solidFill>
                  <a:schemeClr val="accent1">
                    <a:lumMod val="50000"/>
                  </a:schemeClr>
                </a:solidFill>
                <a:latin typeface="Century Gothic"/>
              </a:rPr>
              <a:t>. (MNL 4.12.4).</a:t>
            </a:r>
          </a:p>
          <a:p>
            <a:pPr lvl="1">
              <a:lnSpc>
                <a:spcPct val="120000"/>
              </a:lnSpc>
            </a:pPr>
            <a:r>
              <a:rPr lang="en-US" sz="1400" dirty="0">
                <a:solidFill>
                  <a:schemeClr val="accent1">
                    <a:lumMod val="50000"/>
                  </a:schemeClr>
                </a:solidFill>
                <a:latin typeface="Century Gothic"/>
              </a:rPr>
              <a:t>Building </a:t>
            </a:r>
            <a:r>
              <a:rPr lang="en-US" sz="1400" b="1" dirty="0">
                <a:solidFill>
                  <a:schemeClr val="accent1">
                    <a:lumMod val="50000"/>
                  </a:schemeClr>
                </a:solidFill>
                <a:latin typeface="Century Gothic"/>
              </a:rPr>
              <a:t>finished floor elevation </a:t>
            </a:r>
            <a:r>
              <a:rPr lang="en-US" sz="1400" dirty="0">
                <a:solidFill>
                  <a:schemeClr val="accent1">
                    <a:lumMod val="50000"/>
                  </a:schemeClr>
                </a:solidFill>
                <a:latin typeface="Century Gothic"/>
              </a:rPr>
              <a:t>must be </a:t>
            </a:r>
            <a:r>
              <a:rPr lang="en-US" sz="1400" b="1" dirty="0">
                <a:solidFill>
                  <a:schemeClr val="accent1">
                    <a:lumMod val="50000"/>
                  </a:schemeClr>
                </a:solidFill>
                <a:latin typeface="Century Gothic"/>
              </a:rPr>
              <a:t>≥ 18” above Controlling WWMH rim elevation </a:t>
            </a:r>
            <a:r>
              <a:rPr lang="en-US" sz="1400" dirty="0">
                <a:solidFill>
                  <a:schemeClr val="accent1">
                    <a:lumMod val="50000"/>
                  </a:schemeClr>
                </a:solidFill>
                <a:latin typeface="Century Gothic"/>
              </a:rPr>
              <a:t>or provide a </a:t>
            </a:r>
            <a:r>
              <a:rPr lang="en-US" sz="1400" b="1" u="sng" dirty="0">
                <a:solidFill>
                  <a:schemeClr val="accent1">
                    <a:lumMod val="50000"/>
                  </a:schemeClr>
                </a:solidFill>
                <a:latin typeface="Century Gothic"/>
              </a:rPr>
              <a:t>recorded</a:t>
            </a:r>
            <a:r>
              <a:rPr lang="en-US" sz="1400" dirty="0">
                <a:solidFill>
                  <a:schemeClr val="accent1">
                    <a:lumMod val="50000"/>
                  </a:schemeClr>
                </a:solidFill>
                <a:latin typeface="Century Gothic"/>
              </a:rPr>
              <a:t> </a:t>
            </a:r>
            <a:r>
              <a:rPr lang="en-US" sz="1400" b="1" dirty="0">
                <a:solidFill>
                  <a:schemeClr val="accent1">
                    <a:lumMod val="50000"/>
                  </a:schemeClr>
                </a:solidFill>
                <a:latin typeface="Century Gothic"/>
              </a:rPr>
              <a:t>Covenant Agreement for Backflow protection</a:t>
            </a:r>
            <a:r>
              <a:rPr lang="en-US" sz="1400" dirty="0">
                <a:solidFill>
                  <a:schemeClr val="accent1">
                    <a:lumMod val="50000"/>
                  </a:schemeClr>
                </a:solidFill>
                <a:latin typeface="Century Gothic"/>
              </a:rPr>
              <a:t> (Forms 11.10 and 11.26).  **NOTE: failure to start the process immediately may result in the delay of your project schedule.  It is the developer’s responsibility to manage the project’s schedule and plan accordingly.</a:t>
            </a:r>
          </a:p>
          <a:p>
            <a:endParaRPr lang="en-US" dirty="0"/>
          </a:p>
        </p:txBody>
      </p:sp>
      <p:sp>
        <p:nvSpPr>
          <p:cNvPr id="4" name="Slide Number Placeholder 3">
            <a:extLst>
              <a:ext uri="{FF2B5EF4-FFF2-40B4-BE49-F238E27FC236}">
                <a16:creationId xmlns:a16="http://schemas.microsoft.com/office/drawing/2014/main" id="{7A5E4D30-32BB-0838-00FE-84D055371A5B}"/>
              </a:ext>
            </a:extLst>
          </p:cNvPr>
          <p:cNvSpPr>
            <a:spLocks noGrp="1"/>
          </p:cNvSpPr>
          <p:nvPr>
            <p:ph type="sldNum" sz="quarter" idx="12"/>
          </p:nvPr>
        </p:nvSpPr>
        <p:spPr/>
        <p:txBody>
          <a:bodyPr/>
          <a:lstStyle/>
          <a:p>
            <a:fld id="{09918B91-4B66-40C9-B3FB-70033B0922BB}" type="slidenum">
              <a:rPr lang="en-US" smtClean="0"/>
              <a:t>29</a:t>
            </a:fld>
            <a:endParaRPr lang="en-US"/>
          </a:p>
        </p:txBody>
      </p:sp>
    </p:spTree>
    <p:extLst>
      <p:ext uri="{BB962C8B-B14F-4D97-AF65-F5344CB8AC3E}">
        <p14:creationId xmlns:p14="http://schemas.microsoft.com/office/powerpoint/2010/main" val="256486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24E74C-9860-4C20-ABE5-95DE8E7952C7}"/>
              </a:ext>
            </a:extLst>
          </p:cNvPr>
          <p:cNvSpPr>
            <a:spLocks noGrp="1"/>
          </p:cNvSpPr>
          <p:nvPr>
            <p:ph type="sldNum" sz="quarter" idx="12"/>
          </p:nvPr>
        </p:nvSpPr>
        <p:spPr/>
        <p:txBody>
          <a:bodyPr/>
          <a:lstStyle/>
          <a:p>
            <a:fld id="{09918B91-4B66-40C9-B3FB-70033B0922BB}" type="slidenum">
              <a:rPr lang="en-US" smtClean="0"/>
              <a:t>3</a:t>
            </a:fld>
            <a:endParaRPr lang="en-US"/>
          </a:p>
        </p:txBody>
      </p:sp>
      <p:sp>
        <p:nvSpPr>
          <p:cNvPr id="10" name="Title 1">
            <a:extLst>
              <a:ext uri="{FF2B5EF4-FFF2-40B4-BE49-F238E27FC236}">
                <a16:creationId xmlns:a16="http://schemas.microsoft.com/office/drawing/2014/main" id="{E7C70045-010F-6816-C636-FAAB0FA35347}"/>
              </a:ext>
            </a:extLst>
          </p:cNvPr>
          <p:cNvSpPr txBox="1">
            <a:spLocks/>
          </p:cNvSpPr>
          <p:nvPr/>
        </p:nvSpPr>
        <p:spPr>
          <a:xfrm>
            <a:off x="369277" y="27548"/>
            <a:ext cx="10515600" cy="925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1">
                    <a:lumMod val="50000"/>
                  </a:schemeClr>
                </a:solidFill>
                <a:latin typeface="Centtury gothic"/>
              </a:rPr>
              <a:t>Land Development Org Chart</a:t>
            </a:r>
          </a:p>
        </p:txBody>
      </p:sp>
      <p:pic>
        <p:nvPicPr>
          <p:cNvPr id="5" name="Picture 4">
            <a:extLst>
              <a:ext uri="{FF2B5EF4-FFF2-40B4-BE49-F238E27FC236}">
                <a16:creationId xmlns:a16="http://schemas.microsoft.com/office/drawing/2014/main" id="{0FBD6579-38EA-BDDD-7A39-797101457D07}"/>
              </a:ext>
            </a:extLst>
          </p:cNvPr>
          <p:cNvPicPr>
            <a:picLocks noChangeAspect="1"/>
          </p:cNvPicPr>
          <p:nvPr/>
        </p:nvPicPr>
        <p:blipFill>
          <a:blip r:embed="rId2"/>
          <a:stretch>
            <a:fillRect/>
          </a:stretch>
        </p:blipFill>
        <p:spPr>
          <a:xfrm>
            <a:off x="0" y="1099199"/>
            <a:ext cx="12192000" cy="5256773"/>
          </a:xfrm>
          <a:prstGeom prst="rect">
            <a:avLst/>
          </a:prstGeom>
        </p:spPr>
      </p:pic>
    </p:spTree>
    <p:extLst>
      <p:ext uri="{BB962C8B-B14F-4D97-AF65-F5344CB8AC3E}">
        <p14:creationId xmlns:p14="http://schemas.microsoft.com/office/powerpoint/2010/main" val="426628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14986-8CC6-B30A-0D90-A5B3358A68F9}"/>
              </a:ext>
            </a:extLst>
          </p:cNvPr>
          <p:cNvSpPr>
            <a:spLocks noGrp="1"/>
          </p:cNvSpPr>
          <p:nvPr>
            <p:ph type="title"/>
          </p:nvPr>
        </p:nvSpPr>
        <p:spPr>
          <a:xfrm>
            <a:off x="339271" y="138339"/>
            <a:ext cx="10515600" cy="717778"/>
          </a:xfrm>
        </p:spPr>
        <p:txBody>
          <a:bodyPr>
            <a:normAutofit/>
          </a:bodyPr>
          <a:lstStyle/>
          <a:p>
            <a:r>
              <a:rPr lang="en-US" sz="4000" b="1">
                <a:solidFill>
                  <a:schemeClr val="accent1">
                    <a:lumMod val="50000"/>
                  </a:schemeClr>
                </a:solidFill>
                <a:latin typeface="Century Gothic" panose="020B0502020202020204" pitchFamily="34" charset="0"/>
              </a:rPr>
              <a:t>Easements/Backflow Agreements</a:t>
            </a:r>
          </a:p>
        </p:txBody>
      </p:sp>
      <p:sp>
        <p:nvSpPr>
          <p:cNvPr id="3" name="Content Placeholder 2">
            <a:extLst>
              <a:ext uri="{FF2B5EF4-FFF2-40B4-BE49-F238E27FC236}">
                <a16:creationId xmlns:a16="http://schemas.microsoft.com/office/drawing/2014/main" id="{9A7F6DAC-AB6C-24E1-2535-80A3A9EEFBA9}"/>
              </a:ext>
            </a:extLst>
          </p:cNvPr>
          <p:cNvSpPr>
            <a:spLocks noGrp="1"/>
          </p:cNvSpPr>
          <p:nvPr>
            <p:ph idx="1"/>
          </p:nvPr>
        </p:nvSpPr>
        <p:spPr>
          <a:xfrm>
            <a:off x="249382" y="998064"/>
            <a:ext cx="11901054" cy="5559899"/>
          </a:xfrm>
        </p:spPr>
        <p:txBody>
          <a:bodyPr vert="horz" lIns="91440" tIns="45720" rIns="91440" bIns="45720" rtlCol="0" anchor="t">
            <a:normAutofit lnSpcReduction="10000"/>
          </a:bodyPr>
          <a:lstStyle/>
          <a:p>
            <a:pPr marL="0" lvl="3" indent="0">
              <a:buSzPct val="95000"/>
              <a:buNone/>
            </a:pPr>
            <a:r>
              <a:rPr lang="en-US" sz="2000" b="1" u="sng">
                <a:solidFill>
                  <a:schemeClr val="accent1">
                    <a:lumMod val="50000"/>
                  </a:schemeClr>
                </a:solidFill>
                <a:latin typeface="Century Gothic"/>
              </a:rPr>
              <a:t>Survey Field Notes/ Backflow Agreement by Separate Instrument Routing</a:t>
            </a:r>
            <a:endParaRPr lang="en-US">
              <a:solidFill>
                <a:schemeClr val="accent1">
                  <a:lumMod val="50000"/>
                </a:schemeClr>
              </a:solidFill>
              <a:latin typeface="Calibri" panose="020F0502020204030204"/>
              <a:cs typeface="Calibri" panose="020F0502020204030204"/>
            </a:endParaRPr>
          </a:p>
          <a:p>
            <a:pPr marL="342900" lvl="3" indent="-342900">
              <a:buSzPct val="95000"/>
              <a:buFont typeface="Wingdings" panose="020B0604020202020204" pitchFamily="34" charset="0"/>
              <a:buChar char="q"/>
            </a:pPr>
            <a:r>
              <a:rPr lang="en-US" b="1">
                <a:solidFill>
                  <a:schemeClr val="accent1">
                    <a:lumMod val="50000"/>
                  </a:schemeClr>
                </a:solidFill>
                <a:latin typeface="Century Gothic"/>
              </a:rPr>
              <a:t>Submit</a:t>
            </a:r>
            <a:r>
              <a:rPr lang="en-US" sz="1800" b="1">
                <a:solidFill>
                  <a:schemeClr val="accent1">
                    <a:lumMod val="50000"/>
                  </a:schemeClr>
                </a:solidFill>
                <a:latin typeface="Century Gothic"/>
              </a:rPr>
              <a:t> Field Notes</a:t>
            </a:r>
            <a:r>
              <a:rPr lang="en-US" sz="1800">
                <a:solidFill>
                  <a:schemeClr val="accent1">
                    <a:lumMod val="50000"/>
                  </a:schemeClr>
                </a:solidFill>
                <a:latin typeface="Century Gothic"/>
              </a:rPr>
              <a:t> as quickly as possible. This will usually be critical path item!</a:t>
            </a:r>
            <a:endParaRPr lang="en-US">
              <a:solidFill>
                <a:schemeClr val="accent1">
                  <a:lumMod val="50000"/>
                </a:schemeClr>
              </a:solidFill>
              <a:latin typeface="Calibri" panose="020F0502020204030204"/>
              <a:cs typeface="Calibri" panose="020F0502020204030204"/>
            </a:endParaRPr>
          </a:p>
          <a:p>
            <a:pPr marL="1085850" lvl="4" indent="-285750">
              <a:buSzPct val="95000"/>
            </a:pPr>
            <a:r>
              <a:rPr lang="en-US">
                <a:solidFill>
                  <a:schemeClr val="accent1">
                    <a:lumMod val="50000"/>
                  </a:schemeClr>
                </a:solidFill>
                <a:latin typeface="Century Gothic"/>
              </a:rPr>
              <a:t>Submit package to your </a:t>
            </a:r>
            <a:r>
              <a:rPr lang="en-US" b="1">
                <a:solidFill>
                  <a:schemeClr val="accent1">
                    <a:lumMod val="50000"/>
                  </a:schemeClr>
                </a:solidFill>
                <a:latin typeface="Century Gothic"/>
              </a:rPr>
              <a:t>Reviewer</a:t>
            </a:r>
            <a:endParaRPr lang="en-US">
              <a:solidFill>
                <a:schemeClr val="accent1">
                  <a:lumMod val="50000"/>
                </a:schemeClr>
              </a:solidFill>
              <a:ea typeface="+mn-lt"/>
              <a:cs typeface="+mn-lt"/>
            </a:endParaRPr>
          </a:p>
          <a:p>
            <a:pPr marL="1454150" lvl="6" indent="-274320">
              <a:buFont typeface="Courier New" panose="020B0604020202020204" pitchFamily="34" charset="0"/>
              <a:buChar char="o"/>
            </a:pPr>
            <a:r>
              <a:rPr lang="en-US">
                <a:solidFill>
                  <a:schemeClr val="accent1">
                    <a:lumMod val="50000"/>
                  </a:schemeClr>
                </a:solidFill>
                <a:latin typeface="Century Gothic"/>
              </a:rPr>
              <a:t>1 copy of the SPRG Checklist</a:t>
            </a:r>
            <a:endParaRPr lang="en-US">
              <a:solidFill>
                <a:schemeClr val="accent1">
                  <a:lumMod val="50000"/>
                </a:schemeClr>
              </a:solidFill>
              <a:ea typeface="+mn-lt"/>
              <a:cs typeface="+mn-lt"/>
            </a:endParaRPr>
          </a:p>
          <a:p>
            <a:pPr marL="1454150" lvl="6" indent="-274320">
              <a:buFont typeface="Courier New" panose="020B0604020202020204" pitchFamily="34" charset="0"/>
              <a:buChar char="o"/>
            </a:pPr>
            <a:r>
              <a:rPr lang="en-US">
                <a:solidFill>
                  <a:schemeClr val="accent1">
                    <a:lumMod val="50000"/>
                  </a:schemeClr>
                </a:solidFill>
                <a:latin typeface="Century Gothic"/>
              </a:rPr>
              <a:t>3 copies of the field notes</a:t>
            </a:r>
            <a:endParaRPr lang="en-US">
              <a:solidFill>
                <a:schemeClr val="accent1">
                  <a:lumMod val="50000"/>
                </a:schemeClr>
              </a:solidFill>
              <a:ea typeface="+mn-lt"/>
              <a:cs typeface="+mn-lt"/>
            </a:endParaRPr>
          </a:p>
          <a:p>
            <a:pPr marL="1454150" lvl="6" indent="-274320">
              <a:buFont typeface="Courier New" panose="020B0604020202020204" pitchFamily="34" charset="0"/>
              <a:buChar char="o"/>
            </a:pPr>
            <a:r>
              <a:rPr lang="en-US">
                <a:solidFill>
                  <a:schemeClr val="accent1">
                    <a:lumMod val="50000"/>
                  </a:schemeClr>
                </a:solidFill>
                <a:latin typeface="Century Gothic"/>
              </a:rPr>
              <a:t>1 copy of warranty deed</a:t>
            </a:r>
            <a:endParaRPr lang="en-US">
              <a:solidFill>
                <a:schemeClr val="accent1">
                  <a:lumMod val="50000"/>
                </a:schemeClr>
              </a:solidFill>
              <a:ea typeface="+mn-lt"/>
              <a:cs typeface="+mn-lt"/>
            </a:endParaRPr>
          </a:p>
          <a:p>
            <a:pPr marL="1454150" lvl="6" indent="-274320">
              <a:buFont typeface="Courier New" panose="020B0604020202020204" pitchFamily="34" charset="0"/>
              <a:buChar char="o"/>
            </a:pPr>
            <a:r>
              <a:rPr lang="en-US">
                <a:solidFill>
                  <a:schemeClr val="accent1">
                    <a:lumMod val="50000"/>
                  </a:schemeClr>
                </a:solidFill>
                <a:latin typeface="Century Gothic"/>
              </a:rPr>
              <a:t>1 copy of closure sheet</a:t>
            </a:r>
            <a:endParaRPr lang="en-US">
              <a:solidFill>
                <a:schemeClr val="accent1">
                  <a:lumMod val="50000"/>
                </a:schemeClr>
              </a:solidFill>
              <a:cs typeface="Calibri" panose="020F0502020204030204"/>
            </a:endParaRPr>
          </a:p>
          <a:p>
            <a:pPr marL="342900" lvl="3" indent="-342900">
              <a:buSzPct val="95000"/>
              <a:buFont typeface="Wingdings" panose="020B0604020202020204" pitchFamily="34" charset="0"/>
              <a:buChar char="q"/>
            </a:pPr>
            <a:endParaRPr lang="en-US">
              <a:solidFill>
                <a:schemeClr val="accent1">
                  <a:lumMod val="50000"/>
                </a:schemeClr>
              </a:solidFill>
              <a:latin typeface="Century Gothic"/>
            </a:endParaRPr>
          </a:p>
          <a:p>
            <a:pPr marL="342900" lvl="3" indent="-342900">
              <a:buSzPct val="95000"/>
              <a:buFont typeface="Wingdings" panose="020B0604020202020204" pitchFamily="34" charset="0"/>
              <a:buChar char="q"/>
            </a:pPr>
            <a:r>
              <a:rPr lang="en-US">
                <a:solidFill>
                  <a:schemeClr val="accent1">
                    <a:lumMod val="50000"/>
                  </a:schemeClr>
                </a:solidFill>
                <a:latin typeface="Century Gothic"/>
              </a:rPr>
              <a:t>The</a:t>
            </a:r>
            <a:r>
              <a:rPr lang="en-US" sz="1800">
                <a:solidFill>
                  <a:schemeClr val="accent1">
                    <a:lumMod val="50000"/>
                  </a:schemeClr>
                </a:solidFill>
                <a:latin typeface="Century Gothic"/>
              </a:rPr>
              <a:t> Reviewer submits package to </a:t>
            </a:r>
            <a:r>
              <a:rPr lang="en-US" sz="1800" b="1">
                <a:solidFill>
                  <a:schemeClr val="accent1">
                    <a:lumMod val="50000"/>
                  </a:schemeClr>
                </a:solidFill>
                <a:latin typeface="Century Gothic"/>
              </a:rPr>
              <a:t>City </a:t>
            </a:r>
            <a:r>
              <a:rPr lang="en-US" b="1">
                <a:solidFill>
                  <a:schemeClr val="accent1">
                    <a:lumMod val="50000"/>
                  </a:schemeClr>
                </a:solidFill>
                <a:latin typeface="Century Gothic"/>
              </a:rPr>
              <a:t>Surveyor</a:t>
            </a:r>
            <a:endParaRPr lang="en-US">
              <a:solidFill>
                <a:schemeClr val="accent1">
                  <a:lumMod val="50000"/>
                </a:schemeClr>
              </a:solidFill>
              <a:latin typeface="Calibri" panose="020F0502020204030204"/>
              <a:cs typeface="Calibri" panose="020F0502020204030204"/>
            </a:endParaRPr>
          </a:p>
          <a:p>
            <a:pPr marL="1085850" lvl="4" indent="-285750">
              <a:buSzPct val="95000"/>
            </a:pPr>
            <a:r>
              <a:rPr lang="en-US">
                <a:solidFill>
                  <a:schemeClr val="accent1">
                    <a:lumMod val="50000"/>
                  </a:schemeClr>
                </a:solidFill>
                <a:latin typeface="Century Gothic"/>
              </a:rPr>
              <a:t>The City Surveyor will coordinate with Private Surveyor (</a:t>
            </a:r>
            <a:r>
              <a:rPr lang="en-US" b="1">
                <a:solidFill>
                  <a:schemeClr val="accent1">
                    <a:lumMod val="50000"/>
                  </a:schemeClr>
                </a:solidFill>
                <a:latin typeface="Century Gothic"/>
              </a:rPr>
              <a:t>1–2-week turnaround</a:t>
            </a:r>
            <a:r>
              <a:rPr lang="en-US">
                <a:solidFill>
                  <a:schemeClr val="accent1">
                    <a:lumMod val="50000"/>
                  </a:schemeClr>
                </a:solidFill>
                <a:latin typeface="Century Gothic"/>
              </a:rPr>
              <a:t>)</a:t>
            </a:r>
            <a:endParaRPr lang="en-US" b="1">
              <a:solidFill>
                <a:schemeClr val="accent1">
                  <a:lumMod val="50000"/>
                </a:schemeClr>
              </a:solidFill>
              <a:latin typeface="Century Gothic"/>
            </a:endParaRPr>
          </a:p>
          <a:p>
            <a:pPr marL="800100" lvl="4" indent="0">
              <a:buSzPct val="95000"/>
              <a:buNone/>
            </a:pPr>
            <a:endParaRPr lang="en-US">
              <a:solidFill>
                <a:schemeClr val="accent1">
                  <a:lumMod val="50000"/>
                </a:schemeClr>
              </a:solidFill>
              <a:latin typeface="Century Gothic"/>
            </a:endParaRPr>
          </a:p>
          <a:p>
            <a:pPr marL="342900" lvl="3" indent="-342900">
              <a:buSzPct val="95000"/>
              <a:buFont typeface="Wingdings" panose="020B0604020202020204" pitchFamily="34" charset="0"/>
              <a:buChar char="q"/>
            </a:pPr>
            <a:r>
              <a:rPr lang="en-US">
                <a:solidFill>
                  <a:schemeClr val="accent1">
                    <a:lumMod val="50000"/>
                  </a:schemeClr>
                </a:solidFill>
                <a:latin typeface="Century Gothic"/>
              </a:rPr>
              <a:t>Once field notes are approved, the</a:t>
            </a:r>
            <a:r>
              <a:rPr lang="en-US" sz="1800">
                <a:solidFill>
                  <a:schemeClr val="accent1">
                    <a:lumMod val="50000"/>
                  </a:schemeClr>
                </a:solidFill>
                <a:latin typeface="Century Gothic"/>
              </a:rPr>
              <a:t> City Surveyor will </a:t>
            </a:r>
            <a:r>
              <a:rPr lang="en-US">
                <a:solidFill>
                  <a:schemeClr val="accent1">
                    <a:lumMod val="50000"/>
                  </a:schemeClr>
                </a:solidFill>
                <a:latin typeface="Century Gothic"/>
              </a:rPr>
              <a:t>route the field notes to </a:t>
            </a:r>
            <a:r>
              <a:rPr lang="en-US" b="1">
                <a:solidFill>
                  <a:schemeClr val="accent1">
                    <a:lumMod val="50000"/>
                  </a:schemeClr>
                </a:solidFill>
                <a:latin typeface="Century Gothic"/>
              </a:rPr>
              <a:t>Real</a:t>
            </a:r>
            <a:r>
              <a:rPr lang="en-US" sz="1800" b="1">
                <a:solidFill>
                  <a:schemeClr val="accent1">
                    <a:lumMod val="50000"/>
                  </a:schemeClr>
                </a:solidFill>
                <a:latin typeface="Century Gothic"/>
              </a:rPr>
              <a:t> Estate </a:t>
            </a:r>
            <a:r>
              <a:rPr lang="en-US" b="1">
                <a:solidFill>
                  <a:schemeClr val="accent1">
                    <a:lumMod val="50000"/>
                  </a:schemeClr>
                </a:solidFill>
                <a:latin typeface="Century Gothic"/>
              </a:rPr>
              <a:t>Division</a:t>
            </a:r>
            <a:r>
              <a:rPr lang="en-US">
                <a:solidFill>
                  <a:schemeClr val="accent1">
                    <a:lumMod val="50000"/>
                  </a:schemeClr>
                </a:solidFill>
                <a:latin typeface="Century Gothic"/>
              </a:rPr>
              <a:t>.</a:t>
            </a:r>
            <a:endParaRPr lang="en-US">
              <a:solidFill>
                <a:schemeClr val="accent1">
                  <a:lumMod val="50000"/>
                </a:schemeClr>
              </a:solidFill>
              <a:latin typeface="Century Gothic" panose="020B0502020202020204" pitchFamily="34" charset="0"/>
            </a:endParaRPr>
          </a:p>
          <a:p>
            <a:pPr marL="1017270" lvl="5" indent="-285750">
              <a:buFont typeface="Arial"/>
              <a:buChar char="•"/>
            </a:pPr>
            <a:r>
              <a:rPr lang="en-US">
                <a:solidFill>
                  <a:schemeClr val="accent1">
                    <a:lumMod val="50000"/>
                  </a:schemeClr>
                </a:solidFill>
                <a:latin typeface="Century Gothic"/>
              </a:rPr>
              <a:t>Owner submits documents required. </a:t>
            </a:r>
            <a:endParaRPr lang="en-US">
              <a:solidFill>
                <a:schemeClr val="accent1">
                  <a:lumMod val="50000"/>
                </a:schemeClr>
              </a:solidFill>
              <a:ea typeface="+mn-lt"/>
              <a:cs typeface="+mn-lt"/>
            </a:endParaRPr>
          </a:p>
          <a:p>
            <a:pPr marL="996950" lvl="5" indent="-274320">
              <a:buFont typeface="Arial"/>
              <a:buChar char="•"/>
            </a:pPr>
            <a:r>
              <a:rPr lang="en-US">
                <a:solidFill>
                  <a:schemeClr val="accent1">
                    <a:lumMod val="50000"/>
                  </a:schemeClr>
                </a:solidFill>
                <a:latin typeface="Century Gothic"/>
              </a:rPr>
              <a:t>Owner , Owner’s Attorney, and the City Attorney. (</a:t>
            </a:r>
            <a:r>
              <a:rPr lang="en-US" b="1">
                <a:solidFill>
                  <a:schemeClr val="accent1">
                    <a:lumMod val="50000"/>
                  </a:schemeClr>
                </a:solidFill>
                <a:latin typeface="Century Gothic"/>
              </a:rPr>
              <a:t>2–3-month turnaround</a:t>
            </a:r>
            <a:r>
              <a:rPr lang="en-US">
                <a:solidFill>
                  <a:schemeClr val="accent1">
                    <a:lumMod val="50000"/>
                  </a:schemeClr>
                </a:solidFill>
                <a:latin typeface="Century Gothic"/>
              </a:rPr>
              <a:t>)</a:t>
            </a:r>
            <a:endParaRPr lang="en-US">
              <a:solidFill>
                <a:schemeClr val="accent1">
                  <a:lumMod val="50000"/>
                </a:schemeClr>
              </a:solidFill>
              <a:ea typeface="+mn-lt"/>
              <a:cs typeface="+mn-lt"/>
            </a:endParaRPr>
          </a:p>
          <a:p>
            <a:pPr marL="996950" lvl="5" indent="-274320">
              <a:buFont typeface="Arial"/>
              <a:buChar char="•"/>
            </a:pPr>
            <a:r>
              <a:rPr lang="en-US" b="1">
                <a:solidFill>
                  <a:schemeClr val="accent1">
                    <a:lumMod val="50000"/>
                  </a:schemeClr>
                </a:solidFill>
                <a:latin typeface="Century Gothic"/>
              </a:rPr>
              <a:t>Real Estate –&gt; Documents Recorded</a:t>
            </a:r>
            <a:r>
              <a:rPr lang="en-US">
                <a:solidFill>
                  <a:schemeClr val="accent1">
                    <a:lumMod val="50000"/>
                  </a:schemeClr>
                </a:solidFill>
                <a:latin typeface="Century Gothic"/>
              </a:rPr>
              <a:t>.</a:t>
            </a:r>
            <a:endParaRPr lang="en-US">
              <a:solidFill>
                <a:schemeClr val="accent1">
                  <a:lumMod val="50000"/>
                </a:schemeClr>
              </a:solidFill>
            </a:endParaRPr>
          </a:p>
          <a:p>
            <a:pPr marL="0" lvl="3" indent="0">
              <a:buFont typeface="Wingdings" panose="020B0604020202020204" pitchFamily="34" charset="0"/>
              <a:buNone/>
            </a:pPr>
            <a:endParaRPr lang="en-US" u="sng">
              <a:solidFill>
                <a:schemeClr val="accent1">
                  <a:lumMod val="50000"/>
                </a:schemeClr>
              </a:solidFill>
              <a:latin typeface="Century Gothic"/>
            </a:endParaRPr>
          </a:p>
          <a:p>
            <a:pPr marL="0" lvl="3" indent="0">
              <a:buNone/>
            </a:pPr>
            <a:r>
              <a:rPr lang="en-US" u="sng">
                <a:solidFill>
                  <a:schemeClr val="accent1">
                    <a:lumMod val="50000"/>
                  </a:schemeClr>
                </a:solidFill>
                <a:latin typeface="Century Gothic"/>
              </a:rPr>
              <a:t>*** </a:t>
            </a:r>
            <a:r>
              <a:rPr lang="en-US" sz="1800" u="sng">
                <a:solidFill>
                  <a:schemeClr val="accent1">
                    <a:lumMod val="50000"/>
                  </a:schemeClr>
                </a:solidFill>
                <a:latin typeface="Century Gothic"/>
              </a:rPr>
              <a:t>NO Permit nor Construction Release will be provided until field notes are recorded and recording info. labeled on plans.</a:t>
            </a:r>
            <a:r>
              <a:rPr lang="en-US">
                <a:solidFill>
                  <a:schemeClr val="accent1">
                    <a:lumMod val="50000"/>
                  </a:schemeClr>
                </a:solidFill>
                <a:latin typeface="Century Gothic"/>
              </a:rPr>
              <a:t>   </a:t>
            </a:r>
            <a:endParaRPr lang="en-US">
              <a:solidFill>
                <a:schemeClr val="accent1">
                  <a:lumMod val="50000"/>
                </a:schemeClr>
              </a:solidFill>
              <a:latin typeface="Calibri" panose="020F0502020204030204"/>
              <a:cs typeface="Calibri"/>
            </a:endParaRPr>
          </a:p>
          <a:p>
            <a:pPr marL="0" lvl="3" indent="0">
              <a:buNone/>
            </a:pPr>
            <a:r>
              <a:rPr lang="en-US" b="1">
                <a:solidFill>
                  <a:schemeClr val="accent1">
                    <a:lumMod val="50000"/>
                  </a:schemeClr>
                </a:solidFill>
                <a:latin typeface="Century Gothic"/>
              </a:rPr>
              <a:t>NOTE,</a:t>
            </a:r>
            <a:r>
              <a:rPr lang="en-US" sz="1800">
                <a:solidFill>
                  <a:schemeClr val="accent1">
                    <a:lumMod val="50000"/>
                  </a:schemeClr>
                </a:solidFill>
                <a:latin typeface="Century Gothic"/>
              </a:rPr>
              <a:t> City attorney </a:t>
            </a:r>
            <a:r>
              <a:rPr lang="en-US" sz="1800" b="1" u="sng">
                <a:solidFill>
                  <a:schemeClr val="accent1">
                    <a:lumMod val="50000"/>
                  </a:schemeClr>
                </a:solidFill>
                <a:latin typeface="Century Gothic"/>
              </a:rPr>
              <a:t>WILL NOT </a:t>
            </a:r>
            <a:r>
              <a:rPr lang="en-US" sz="1800">
                <a:solidFill>
                  <a:schemeClr val="accent1">
                    <a:lumMod val="50000"/>
                  </a:schemeClr>
                </a:solidFill>
                <a:latin typeface="Century Gothic"/>
              </a:rPr>
              <a:t>accept any changes to verbiage of public easement dedication</a:t>
            </a:r>
            <a:r>
              <a:rPr lang="en-US" sz="1800">
                <a:solidFill>
                  <a:schemeClr val="accent1">
                    <a:lumMod val="50000"/>
                  </a:schemeClr>
                </a:solidFill>
              </a:rPr>
              <a:t>.</a:t>
            </a:r>
            <a:endParaRPr lang="en-US" sz="1800">
              <a:solidFill>
                <a:schemeClr val="accent1">
                  <a:lumMod val="50000"/>
                </a:schemeClr>
              </a:solidFill>
              <a:cs typeface="Calibri"/>
            </a:endParaRPr>
          </a:p>
          <a:p>
            <a:endParaRPr lang="en-US"/>
          </a:p>
        </p:txBody>
      </p:sp>
      <p:sp>
        <p:nvSpPr>
          <p:cNvPr id="4" name="Slide Number Placeholder 3">
            <a:extLst>
              <a:ext uri="{FF2B5EF4-FFF2-40B4-BE49-F238E27FC236}">
                <a16:creationId xmlns:a16="http://schemas.microsoft.com/office/drawing/2014/main" id="{F404C365-7AFD-B896-1E2C-2EE8CA6826A7}"/>
              </a:ext>
            </a:extLst>
          </p:cNvPr>
          <p:cNvSpPr>
            <a:spLocks noGrp="1"/>
          </p:cNvSpPr>
          <p:nvPr>
            <p:ph type="sldNum" sz="quarter" idx="12"/>
          </p:nvPr>
        </p:nvSpPr>
        <p:spPr/>
        <p:txBody>
          <a:bodyPr/>
          <a:lstStyle/>
          <a:p>
            <a:fld id="{09918B91-4B66-40C9-B3FB-70033B0922BB}" type="slidenum">
              <a:rPr lang="en-US" smtClean="0"/>
              <a:t>30</a:t>
            </a:fld>
            <a:endParaRPr lang="en-US"/>
          </a:p>
        </p:txBody>
      </p:sp>
    </p:spTree>
    <p:extLst>
      <p:ext uri="{BB962C8B-B14F-4D97-AF65-F5344CB8AC3E}">
        <p14:creationId xmlns:p14="http://schemas.microsoft.com/office/powerpoint/2010/main" val="752539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11A6-BF02-F5AC-349B-D87F38472574}"/>
              </a:ext>
            </a:extLst>
          </p:cNvPr>
          <p:cNvSpPr>
            <a:spLocks noGrp="1"/>
          </p:cNvSpPr>
          <p:nvPr>
            <p:ph type="title"/>
          </p:nvPr>
        </p:nvSpPr>
        <p:spPr>
          <a:xfrm>
            <a:off x="402771" y="120196"/>
            <a:ext cx="10506529" cy="754063"/>
          </a:xfrm>
        </p:spPr>
        <p:txBody>
          <a:bodyPr>
            <a:normAutofit/>
          </a:bodyPr>
          <a:lstStyle/>
          <a:p>
            <a:r>
              <a:rPr lang="en-US" sz="4000" b="1">
                <a:solidFill>
                  <a:schemeClr val="accent1">
                    <a:lumMod val="50000"/>
                  </a:schemeClr>
                </a:solidFill>
                <a:latin typeface="Century Gothic" panose="020B0502020202020204" pitchFamily="34" charset="0"/>
              </a:rPr>
              <a:t>Provide Comment Responses</a:t>
            </a:r>
          </a:p>
        </p:txBody>
      </p:sp>
      <p:sp>
        <p:nvSpPr>
          <p:cNvPr id="4" name="Slide Number Placeholder 3">
            <a:extLst>
              <a:ext uri="{FF2B5EF4-FFF2-40B4-BE49-F238E27FC236}">
                <a16:creationId xmlns:a16="http://schemas.microsoft.com/office/drawing/2014/main" id="{59BAA661-AA22-9D00-A703-BE40DBC855E4}"/>
              </a:ext>
            </a:extLst>
          </p:cNvPr>
          <p:cNvSpPr>
            <a:spLocks noGrp="1"/>
          </p:cNvSpPr>
          <p:nvPr>
            <p:ph type="sldNum" sz="quarter" idx="12"/>
          </p:nvPr>
        </p:nvSpPr>
        <p:spPr/>
        <p:txBody>
          <a:bodyPr/>
          <a:lstStyle/>
          <a:p>
            <a:fld id="{09918B91-4B66-40C9-B3FB-70033B0922BB}" type="slidenum">
              <a:rPr lang="en-US" smtClean="0"/>
              <a:t>31</a:t>
            </a:fld>
            <a:endParaRPr lang="en-US"/>
          </a:p>
        </p:txBody>
      </p:sp>
      <p:sp>
        <p:nvSpPr>
          <p:cNvPr id="6" name="TextBox 5">
            <a:extLst>
              <a:ext uri="{FF2B5EF4-FFF2-40B4-BE49-F238E27FC236}">
                <a16:creationId xmlns:a16="http://schemas.microsoft.com/office/drawing/2014/main" id="{7515C6C3-1C24-EB10-0E16-C742E7BC97A6}"/>
              </a:ext>
            </a:extLst>
          </p:cNvPr>
          <p:cNvSpPr txBox="1"/>
          <p:nvPr/>
        </p:nvSpPr>
        <p:spPr>
          <a:xfrm>
            <a:off x="399268" y="1716941"/>
            <a:ext cx="6063925" cy="415498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solidFill>
                  <a:schemeClr val="accent1">
                    <a:lumMod val="50000"/>
                  </a:schemeClr>
                </a:solidFill>
                <a:latin typeface="Century Gothic"/>
              </a:rPr>
              <a:t>Provide a </a:t>
            </a:r>
            <a:r>
              <a:rPr lang="en-US" sz="2000" b="1" dirty="0">
                <a:solidFill>
                  <a:schemeClr val="accent1">
                    <a:lumMod val="50000"/>
                  </a:schemeClr>
                </a:solidFill>
                <a:latin typeface="Century Gothic"/>
              </a:rPr>
              <a:t>written</a:t>
            </a:r>
            <a:r>
              <a:rPr lang="en-US" sz="2000" dirty="0">
                <a:solidFill>
                  <a:schemeClr val="accent1">
                    <a:lumMod val="50000"/>
                  </a:schemeClr>
                </a:solidFill>
                <a:latin typeface="Century Gothic"/>
              </a:rPr>
              <a:t> response, confirmation and/or clarification to </a:t>
            </a:r>
            <a:r>
              <a:rPr lang="en-US" sz="2000" b="1" dirty="0">
                <a:solidFill>
                  <a:schemeClr val="accent1">
                    <a:lumMod val="50000"/>
                  </a:schemeClr>
                </a:solidFill>
                <a:latin typeface="Century Gothic"/>
              </a:rPr>
              <a:t>each</a:t>
            </a:r>
            <a:r>
              <a:rPr lang="en-US" sz="2000" dirty="0">
                <a:solidFill>
                  <a:schemeClr val="accent1">
                    <a:lumMod val="50000"/>
                  </a:schemeClr>
                </a:solidFill>
                <a:latin typeface="Century Gothic"/>
              </a:rPr>
              <a:t> comment on Project Dox. </a:t>
            </a:r>
            <a:endParaRPr lang="en-US" sz="2000" dirty="0">
              <a:solidFill>
                <a:schemeClr val="accent1">
                  <a:lumMod val="50000"/>
                </a:schemeClr>
              </a:solidFill>
              <a:latin typeface="Century Gothic" panose="020B0502020202020204" pitchFamily="34" charset="0"/>
            </a:endParaRPr>
          </a:p>
          <a:p>
            <a:pPr marL="342900" indent="-342900">
              <a:buFont typeface="Wingdings"/>
              <a:buChar char="q"/>
            </a:pPr>
            <a:endParaRPr lang="en-US" sz="2000" dirty="0">
              <a:solidFill>
                <a:schemeClr val="accent1">
                  <a:lumMod val="50000"/>
                </a:schemeClr>
              </a:solidFill>
              <a:latin typeface="Century Gothic" panose="020B0502020202020204" pitchFamily="34" charset="0"/>
            </a:endParaRPr>
          </a:p>
          <a:p>
            <a:pPr marL="800100" lvl="1" indent="-342900">
              <a:buFont typeface="Courier New" panose="02070309020205020404" pitchFamily="49" charset="0"/>
              <a:buChar char="o"/>
            </a:pPr>
            <a:r>
              <a:rPr lang="en-US" sz="2000" dirty="0">
                <a:solidFill>
                  <a:schemeClr val="accent1">
                    <a:lumMod val="50000"/>
                  </a:schemeClr>
                </a:solidFill>
                <a:latin typeface="Century Gothic"/>
              </a:rPr>
              <a:t>Just stating “Ok” or “addressed” does not help the reviewer understand the intent or clarifies any question made. </a:t>
            </a:r>
          </a:p>
          <a:p>
            <a:pPr marL="342900" indent="-342900">
              <a:buFont typeface="Wingdings"/>
              <a:buChar char="q"/>
            </a:pPr>
            <a:endParaRPr lang="en-US" sz="2000" dirty="0">
              <a:solidFill>
                <a:schemeClr val="accent1">
                  <a:lumMod val="50000"/>
                </a:schemeClr>
              </a:solidFill>
              <a:latin typeface="Century Gothic"/>
              <a:cs typeface="Calibri"/>
            </a:endParaRPr>
          </a:p>
          <a:p>
            <a:pPr marL="342900" indent="-342900">
              <a:buFont typeface="Arial" panose="020B0604020202020204" pitchFamily="34" charset="0"/>
              <a:buChar char="•"/>
            </a:pPr>
            <a:r>
              <a:rPr lang="en-US" sz="2000" dirty="0">
                <a:solidFill>
                  <a:schemeClr val="accent1">
                    <a:lumMod val="50000"/>
                  </a:schemeClr>
                </a:solidFill>
                <a:latin typeface="Century Gothic"/>
                <a:cs typeface="Calibri"/>
              </a:rPr>
              <a:t>If a </a:t>
            </a:r>
            <a:r>
              <a:rPr lang="en-US" sz="2000" b="1" dirty="0">
                <a:solidFill>
                  <a:schemeClr val="accent1">
                    <a:lumMod val="50000"/>
                  </a:schemeClr>
                </a:solidFill>
                <a:latin typeface="Century Gothic"/>
                <a:cs typeface="Calibri"/>
              </a:rPr>
              <a:t>meeting is needed </a:t>
            </a:r>
            <a:r>
              <a:rPr lang="en-US" sz="2000" dirty="0">
                <a:solidFill>
                  <a:schemeClr val="accent1">
                    <a:lumMod val="50000"/>
                  </a:schemeClr>
                </a:solidFill>
                <a:latin typeface="Century Gothic"/>
                <a:cs typeface="Calibri"/>
              </a:rPr>
              <a:t>to clarify the comments, please coordinate it with the assigned reviewer, before resubmitting the plan. </a:t>
            </a:r>
          </a:p>
          <a:p>
            <a:endParaRPr lang="en-US" sz="2400" dirty="0">
              <a:solidFill>
                <a:srgbClr val="000000"/>
              </a:solidFill>
              <a:latin typeface="Calibri" panose="020F0502020204030204"/>
              <a:cs typeface="Calibri"/>
            </a:endParaRPr>
          </a:p>
        </p:txBody>
      </p:sp>
      <p:pic>
        <p:nvPicPr>
          <p:cNvPr id="8" name="Picture 8">
            <a:extLst>
              <a:ext uri="{FF2B5EF4-FFF2-40B4-BE49-F238E27FC236}">
                <a16:creationId xmlns:a16="http://schemas.microsoft.com/office/drawing/2014/main" id="{4E98453F-4A02-F60A-1D6E-22D3A60FEAFC}"/>
              </a:ext>
            </a:extLst>
          </p:cNvPr>
          <p:cNvPicPr>
            <a:picLocks noGrp="1" noChangeAspect="1"/>
          </p:cNvPicPr>
          <p:nvPr>
            <p:ph idx="1"/>
          </p:nvPr>
        </p:nvPicPr>
        <p:blipFill>
          <a:blip r:embed="rId2"/>
          <a:stretch>
            <a:fillRect/>
          </a:stretch>
        </p:blipFill>
        <p:spPr>
          <a:xfrm>
            <a:off x="7468297" y="1448426"/>
            <a:ext cx="3917414" cy="4425679"/>
          </a:xfrm>
        </p:spPr>
      </p:pic>
    </p:spTree>
    <p:extLst>
      <p:ext uri="{BB962C8B-B14F-4D97-AF65-F5344CB8AC3E}">
        <p14:creationId xmlns:p14="http://schemas.microsoft.com/office/powerpoint/2010/main" val="2174625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A50D-AB54-5FF6-9256-0111F3957647}"/>
              </a:ext>
            </a:extLst>
          </p:cNvPr>
          <p:cNvSpPr>
            <a:spLocks noGrp="1"/>
          </p:cNvSpPr>
          <p:nvPr>
            <p:ph type="title"/>
          </p:nvPr>
        </p:nvSpPr>
        <p:spPr>
          <a:xfrm>
            <a:off x="179681" y="-142875"/>
            <a:ext cx="10515600" cy="1325563"/>
          </a:xfrm>
        </p:spPr>
        <p:txBody>
          <a:bodyPr>
            <a:normAutofit/>
          </a:bodyPr>
          <a:lstStyle/>
          <a:p>
            <a:r>
              <a:rPr lang="en-US" sz="4000" b="1">
                <a:solidFill>
                  <a:schemeClr val="accent1">
                    <a:lumMod val="50000"/>
                  </a:schemeClr>
                </a:solidFill>
                <a:latin typeface="Century Gothic" panose="020B0502020202020204" pitchFamily="34" charset="0"/>
              </a:rPr>
              <a:t>“Hot” Areas in Development</a:t>
            </a:r>
          </a:p>
        </p:txBody>
      </p:sp>
      <p:sp>
        <p:nvSpPr>
          <p:cNvPr id="4" name="Slide Number Placeholder 3">
            <a:extLst>
              <a:ext uri="{FF2B5EF4-FFF2-40B4-BE49-F238E27FC236}">
                <a16:creationId xmlns:a16="http://schemas.microsoft.com/office/drawing/2014/main" id="{3E579779-1280-D07A-28CD-B3F819F79AA3}"/>
              </a:ext>
            </a:extLst>
          </p:cNvPr>
          <p:cNvSpPr>
            <a:spLocks noGrp="1"/>
          </p:cNvSpPr>
          <p:nvPr>
            <p:ph type="sldNum" sz="quarter" idx="12"/>
          </p:nvPr>
        </p:nvSpPr>
        <p:spPr/>
        <p:txBody>
          <a:bodyPr/>
          <a:lstStyle/>
          <a:p>
            <a:fld id="{09918B91-4B66-40C9-B3FB-70033B0922BB}" type="slidenum">
              <a:rPr lang="en-US" smtClean="0"/>
              <a:t>32</a:t>
            </a:fld>
            <a:endParaRPr lang="en-US"/>
          </a:p>
        </p:txBody>
      </p:sp>
      <p:pic>
        <p:nvPicPr>
          <p:cNvPr id="5" name="Content Placeholder 4">
            <a:extLst>
              <a:ext uri="{FF2B5EF4-FFF2-40B4-BE49-F238E27FC236}">
                <a16:creationId xmlns:a16="http://schemas.microsoft.com/office/drawing/2014/main" id="{82FAD497-D71F-3EE6-B667-2290E449D3B5}"/>
              </a:ext>
            </a:extLst>
          </p:cNvPr>
          <p:cNvPicPr>
            <a:picLocks noGrp="1" noChangeAspect="1"/>
          </p:cNvPicPr>
          <p:nvPr>
            <p:ph idx="1"/>
          </p:nvPr>
        </p:nvPicPr>
        <p:blipFill rotWithShape="1">
          <a:blip r:embed="rId2"/>
          <a:srcRect l="12538" t="6929" r="18833" b="6531"/>
          <a:stretch/>
        </p:blipFill>
        <p:spPr>
          <a:xfrm>
            <a:off x="3391372" y="1469746"/>
            <a:ext cx="4662381" cy="4843781"/>
          </a:xfrm>
          <a:prstGeom prst="rect">
            <a:avLst/>
          </a:prstGeom>
        </p:spPr>
      </p:pic>
      <p:sp>
        <p:nvSpPr>
          <p:cNvPr id="6" name="Star: 5 Points 5">
            <a:extLst>
              <a:ext uri="{FF2B5EF4-FFF2-40B4-BE49-F238E27FC236}">
                <a16:creationId xmlns:a16="http://schemas.microsoft.com/office/drawing/2014/main" id="{A930121F-A819-5242-6457-DD72A4352E72}"/>
              </a:ext>
            </a:extLst>
          </p:cNvPr>
          <p:cNvSpPr/>
          <p:nvPr/>
        </p:nvSpPr>
        <p:spPr>
          <a:xfrm>
            <a:off x="5595760" y="3865274"/>
            <a:ext cx="253604" cy="24137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75B9E27C-D0BB-BE5A-F6B9-9CCD05A8EFF9}"/>
              </a:ext>
            </a:extLst>
          </p:cNvPr>
          <p:cNvSpPr/>
          <p:nvPr/>
        </p:nvSpPr>
        <p:spPr>
          <a:xfrm>
            <a:off x="5342155" y="3983850"/>
            <a:ext cx="253605" cy="245592"/>
          </a:xfrm>
          <a:prstGeom prst="star5">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F1754D52-A3E7-E92A-E863-AFE6651E1F67}"/>
              </a:ext>
            </a:extLst>
          </p:cNvPr>
          <p:cNvSpPr/>
          <p:nvPr/>
        </p:nvSpPr>
        <p:spPr>
          <a:xfrm>
            <a:off x="5242650" y="4465248"/>
            <a:ext cx="253605" cy="252490"/>
          </a:xfrm>
          <a:prstGeom prst="star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834F9D6-1429-D843-AAF7-0CB206EAEB9C}"/>
              </a:ext>
            </a:extLst>
          </p:cNvPr>
          <p:cNvPicPr>
            <a:picLocks noChangeAspect="1"/>
          </p:cNvPicPr>
          <p:nvPr/>
        </p:nvPicPr>
        <p:blipFill>
          <a:blip r:embed="rId3"/>
          <a:stretch>
            <a:fillRect/>
          </a:stretch>
        </p:blipFill>
        <p:spPr>
          <a:xfrm>
            <a:off x="5156673" y="4159528"/>
            <a:ext cx="310923" cy="317019"/>
          </a:xfrm>
          <a:prstGeom prst="rect">
            <a:avLst/>
          </a:prstGeom>
        </p:spPr>
      </p:pic>
      <p:pic>
        <p:nvPicPr>
          <p:cNvPr id="13" name="Picture 12">
            <a:extLst>
              <a:ext uri="{FF2B5EF4-FFF2-40B4-BE49-F238E27FC236}">
                <a16:creationId xmlns:a16="http://schemas.microsoft.com/office/drawing/2014/main" id="{D92FAB4C-4EE7-D5FE-56A4-F115CAEEE477}"/>
              </a:ext>
            </a:extLst>
          </p:cNvPr>
          <p:cNvPicPr>
            <a:picLocks noChangeAspect="1"/>
          </p:cNvPicPr>
          <p:nvPr/>
        </p:nvPicPr>
        <p:blipFill>
          <a:blip r:embed="rId4"/>
          <a:stretch>
            <a:fillRect/>
          </a:stretch>
        </p:blipFill>
        <p:spPr>
          <a:xfrm>
            <a:off x="5516546" y="4090395"/>
            <a:ext cx="323116" cy="245771"/>
          </a:xfrm>
          <a:prstGeom prst="rect">
            <a:avLst/>
          </a:prstGeom>
        </p:spPr>
      </p:pic>
      <p:sp>
        <p:nvSpPr>
          <p:cNvPr id="14" name="Star: 5 Points 13">
            <a:extLst>
              <a:ext uri="{FF2B5EF4-FFF2-40B4-BE49-F238E27FC236}">
                <a16:creationId xmlns:a16="http://schemas.microsoft.com/office/drawing/2014/main" id="{1622C450-5B35-3563-A47F-F5944CBA5BDF}"/>
              </a:ext>
            </a:extLst>
          </p:cNvPr>
          <p:cNvSpPr/>
          <p:nvPr/>
        </p:nvSpPr>
        <p:spPr>
          <a:xfrm>
            <a:off x="5802237" y="3853405"/>
            <a:ext cx="252682" cy="245334"/>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A92C422-ED0C-6C22-50BC-246F6C2CF1F2}"/>
              </a:ext>
            </a:extLst>
          </p:cNvPr>
          <p:cNvCxnSpPr>
            <a:cxnSpLocks/>
          </p:cNvCxnSpPr>
          <p:nvPr/>
        </p:nvCxnSpPr>
        <p:spPr>
          <a:xfrm flipV="1">
            <a:off x="6049390" y="3236495"/>
            <a:ext cx="2478283" cy="696724"/>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FA6E56FF-8B30-EAA9-F4B5-ADDF9CAFCADB}"/>
              </a:ext>
            </a:extLst>
          </p:cNvPr>
          <p:cNvSpPr txBox="1"/>
          <p:nvPr/>
        </p:nvSpPr>
        <p:spPr>
          <a:xfrm>
            <a:off x="8399730" y="3151226"/>
            <a:ext cx="4449235" cy="2369880"/>
          </a:xfrm>
          <a:prstGeom prst="rect">
            <a:avLst/>
          </a:prstGeom>
          <a:noFill/>
        </p:spPr>
        <p:txBody>
          <a:bodyPr wrap="square" rtlCol="0">
            <a:spAutoFit/>
          </a:bodyPr>
          <a:lstStyle/>
          <a:p>
            <a:r>
              <a:rPr lang="en-US" sz="2600" dirty="0">
                <a:solidFill>
                  <a:schemeClr val="accent1">
                    <a:lumMod val="50000"/>
                  </a:schemeClr>
                </a:solidFill>
                <a:latin typeface="Century Gothic" panose="020B0502020202020204" pitchFamily="34" charset="0"/>
              </a:rPr>
              <a:t>Lower Greenville</a:t>
            </a:r>
          </a:p>
          <a:p>
            <a:endParaRPr lang="en-US" sz="2600" dirty="0">
              <a:solidFill>
                <a:schemeClr val="accent1">
                  <a:lumMod val="50000"/>
                </a:schemeClr>
              </a:solidFill>
              <a:highlight>
                <a:srgbClr val="FFFF00"/>
              </a:highlight>
              <a:latin typeface="Century Gothic" panose="020B0502020202020204" pitchFamily="34" charset="0"/>
            </a:endParaRPr>
          </a:p>
          <a:p>
            <a:r>
              <a:rPr lang="en-US" sz="2600" dirty="0">
                <a:latin typeface="Century Gothic" panose="020B0502020202020204" pitchFamily="34" charset="0"/>
              </a:rPr>
              <a:t>Deep </a:t>
            </a:r>
            <a:r>
              <a:rPr lang="en-US" sz="2600" dirty="0" err="1">
                <a:latin typeface="Century Gothic" panose="020B0502020202020204" pitchFamily="34" charset="0"/>
              </a:rPr>
              <a:t>Ellum</a:t>
            </a:r>
            <a:r>
              <a:rPr lang="en-US" sz="2600" dirty="0">
                <a:latin typeface="Century Gothic" panose="020B0502020202020204" pitchFamily="34" charset="0"/>
              </a:rPr>
              <a:t> </a:t>
            </a:r>
          </a:p>
          <a:p>
            <a:endParaRPr lang="en-US" sz="2600" dirty="0">
              <a:solidFill>
                <a:schemeClr val="accent1">
                  <a:lumMod val="50000"/>
                </a:schemeClr>
              </a:solidFill>
              <a:latin typeface="Century Gothic" panose="020B0502020202020204" pitchFamily="34" charset="0"/>
            </a:endParaRPr>
          </a:p>
          <a:p>
            <a:r>
              <a:rPr lang="en-US" sz="2600" dirty="0">
                <a:solidFill>
                  <a:srgbClr val="00B050"/>
                </a:solidFill>
                <a:latin typeface="Century Gothic" panose="020B0502020202020204" pitchFamily="34" charset="0"/>
              </a:rPr>
              <a:t>Bishop Arts District</a:t>
            </a:r>
          </a:p>
          <a:p>
            <a:endParaRPr lang="en-US" dirty="0"/>
          </a:p>
        </p:txBody>
      </p:sp>
      <p:cxnSp>
        <p:nvCxnSpPr>
          <p:cNvPr id="18" name="Straight Connector 17">
            <a:extLst>
              <a:ext uri="{FF2B5EF4-FFF2-40B4-BE49-F238E27FC236}">
                <a16:creationId xmlns:a16="http://schemas.microsoft.com/office/drawing/2014/main" id="{67F54437-0D3E-EEDF-9C7A-0F9478A96F95}"/>
              </a:ext>
            </a:extLst>
          </p:cNvPr>
          <p:cNvCxnSpPr>
            <a:cxnSpLocks/>
          </p:cNvCxnSpPr>
          <p:nvPr/>
        </p:nvCxnSpPr>
        <p:spPr>
          <a:xfrm flipH="1" flipV="1">
            <a:off x="2224412" y="3186374"/>
            <a:ext cx="3436513" cy="781225"/>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0E013499-6FA0-8CD4-54C6-EB9A59435E16}"/>
              </a:ext>
            </a:extLst>
          </p:cNvPr>
          <p:cNvSpPr txBox="1"/>
          <p:nvPr/>
        </p:nvSpPr>
        <p:spPr>
          <a:xfrm>
            <a:off x="-453332" y="2868076"/>
            <a:ext cx="4324818" cy="2215991"/>
          </a:xfrm>
          <a:prstGeom prst="rect">
            <a:avLst/>
          </a:prstGeom>
          <a:noFill/>
        </p:spPr>
        <p:txBody>
          <a:bodyPr wrap="square" rtlCol="0">
            <a:spAutoFit/>
          </a:bodyPr>
          <a:lstStyle/>
          <a:p>
            <a:pPr algn="ctr"/>
            <a:r>
              <a:rPr lang="en-US" sz="2400">
                <a:solidFill>
                  <a:srgbClr val="FF0000"/>
                </a:solidFill>
                <a:latin typeface="Century Gothic" panose="020B0502020202020204" pitchFamily="34" charset="0"/>
              </a:rPr>
              <a:t>Uptown</a:t>
            </a:r>
          </a:p>
          <a:p>
            <a:pPr algn="ctr"/>
            <a:endParaRPr lang="en-US" sz="2400">
              <a:solidFill>
                <a:schemeClr val="accent1">
                  <a:lumMod val="50000"/>
                </a:schemeClr>
              </a:solidFill>
              <a:latin typeface="Century Gothic" panose="020B0502020202020204" pitchFamily="34" charset="0"/>
            </a:endParaRPr>
          </a:p>
          <a:p>
            <a:pPr algn="ctr"/>
            <a:r>
              <a:rPr lang="en-US" sz="2400">
                <a:solidFill>
                  <a:srgbClr val="00B0F0"/>
                </a:solidFill>
                <a:latin typeface="Century Gothic" panose="020B0502020202020204" pitchFamily="34" charset="0"/>
              </a:rPr>
              <a:t>Design District</a:t>
            </a:r>
          </a:p>
          <a:p>
            <a:pPr algn="ctr"/>
            <a:endParaRPr lang="en-US" sz="2400">
              <a:solidFill>
                <a:schemeClr val="accent1">
                  <a:lumMod val="50000"/>
                </a:schemeClr>
              </a:solidFill>
              <a:latin typeface="Century Gothic" panose="020B0502020202020204" pitchFamily="34" charset="0"/>
            </a:endParaRPr>
          </a:p>
          <a:p>
            <a:pPr algn="ctr"/>
            <a:r>
              <a:rPr lang="en-US" sz="2400">
                <a:solidFill>
                  <a:srgbClr val="7030A0"/>
                </a:solidFill>
                <a:latin typeface="Century Gothic" panose="020B0502020202020204" pitchFamily="34" charset="0"/>
              </a:rPr>
              <a:t>Singleton/Commerce</a:t>
            </a:r>
          </a:p>
          <a:p>
            <a:endParaRPr lang="en-US"/>
          </a:p>
        </p:txBody>
      </p:sp>
      <p:cxnSp>
        <p:nvCxnSpPr>
          <p:cNvPr id="22" name="Straight Connector 21">
            <a:extLst>
              <a:ext uri="{FF2B5EF4-FFF2-40B4-BE49-F238E27FC236}">
                <a16:creationId xmlns:a16="http://schemas.microsoft.com/office/drawing/2014/main" id="{34ABB16E-A2ED-6817-1009-BD4015351457}"/>
              </a:ext>
            </a:extLst>
          </p:cNvPr>
          <p:cNvCxnSpPr>
            <a:cxnSpLocks/>
          </p:cNvCxnSpPr>
          <p:nvPr/>
        </p:nvCxnSpPr>
        <p:spPr>
          <a:xfrm>
            <a:off x="2812351" y="3891636"/>
            <a:ext cx="2539507" cy="188372"/>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pic>
        <p:nvPicPr>
          <p:cNvPr id="25" name="Picture 24">
            <a:extLst>
              <a:ext uri="{FF2B5EF4-FFF2-40B4-BE49-F238E27FC236}">
                <a16:creationId xmlns:a16="http://schemas.microsoft.com/office/drawing/2014/main" id="{0CEB22D2-8256-F38A-0DF2-A5C987310B42}"/>
              </a:ext>
            </a:extLst>
          </p:cNvPr>
          <p:cNvPicPr>
            <a:picLocks noChangeAspect="1"/>
          </p:cNvPicPr>
          <p:nvPr/>
        </p:nvPicPr>
        <p:blipFill>
          <a:blip r:embed="rId5"/>
          <a:stretch>
            <a:fillRect/>
          </a:stretch>
        </p:blipFill>
        <p:spPr>
          <a:xfrm>
            <a:off x="5707266" y="4133936"/>
            <a:ext cx="2678745" cy="153409"/>
          </a:xfrm>
          <a:prstGeom prst="rect">
            <a:avLst/>
          </a:prstGeom>
        </p:spPr>
      </p:pic>
      <p:pic>
        <p:nvPicPr>
          <p:cNvPr id="31" name="Picture 30">
            <a:extLst>
              <a:ext uri="{FF2B5EF4-FFF2-40B4-BE49-F238E27FC236}">
                <a16:creationId xmlns:a16="http://schemas.microsoft.com/office/drawing/2014/main" id="{3C7AD203-2508-FAC2-CB0D-95AEB62F4B6B}"/>
              </a:ext>
            </a:extLst>
          </p:cNvPr>
          <p:cNvPicPr>
            <a:picLocks noChangeAspect="1"/>
          </p:cNvPicPr>
          <p:nvPr/>
        </p:nvPicPr>
        <p:blipFill>
          <a:blip r:embed="rId6"/>
          <a:stretch>
            <a:fillRect/>
          </a:stretch>
        </p:blipFill>
        <p:spPr>
          <a:xfrm rot="525851" flipV="1">
            <a:off x="3210954" y="4192864"/>
            <a:ext cx="1989961" cy="609383"/>
          </a:xfrm>
          <a:prstGeom prst="rect">
            <a:avLst/>
          </a:prstGeom>
        </p:spPr>
      </p:pic>
      <p:cxnSp>
        <p:nvCxnSpPr>
          <p:cNvPr id="32" name="Straight Connector 31">
            <a:extLst>
              <a:ext uri="{FF2B5EF4-FFF2-40B4-BE49-F238E27FC236}">
                <a16:creationId xmlns:a16="http://schemas.microsoft.com/office/drawing/2014/main" id="{DE599371-696F-94F2-BA51-85CDDD629523}"/>
              </a:ext>
            </a:extLst>
          </p:cNvPr>
          <p:cNvCxnSpPr>
            <a:cxnSpLocks/>
          </p:cNvCxnSpPr>
          <p:nvPr/>
        </p:nvCxnSpPr>
        <p:spPr>
          <a:xfrm>
            <a:off x="5369452" y="4571972"/>
            <a:ext cx="2951064" cy="378321"/>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82110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A50D-AB54-5FF6-9256-0111F3957647}"/>
              </a:ext>
            </a:extLst>
          </p:cNvPr>
          <p:cNvSpPr>
            <a:spLocks noGrp="1"/>
          </p:cNvSpPr>
          <p:nvPr>
            <p:ph type="title"/>
          </p:nvPr>
        </p:nvSpPr>
        <p:spPr>
          <a:xfrm>
            <a:off x="258746" y="-2346"/>
            <a:ext cx="10515600" cy="917350"/>
          </a:xfrm>
        </p:spPr>
        <p:txBody>
          <a:bodyPr>
            <a:normAutofit/>
          </a:bodyPr>
          <a:lstStyle/>
          <a:p>
            <a:r>
              <a:rPr lang="en-US" sz="4000" b="1">
                <a:solidFill>
                  <a:schemeClr val="accent1">
                    <a:lumMod val="50000"/>
                  </a:schemeClr>
                </a:solidFill>
                <a:latin typeface="Century Gothic" panose="020B0502020202020204" pitchFamily="34" charset="0"/>
              </a:rPr>
              <a:t>Lower East Bank Interceptor (LEBI)</a:t>
            </a:r>
          </a:p>
        </p:txBody>
      </p:sp>
      <p:sp>
        <p:nvSpPr>
          <p:cNvPr id="4" name="Slide Number Placeholder 3">
            <a:extLst>
              <a:ext uri="{FF2B5EF4-FFF2-40B4-BE49-F238E27FC236}">
                <a16:creationId xmlns:a16="http://schemas.microsoft.com/office/drawing/2014/main" id="{3E579779-1280-D07A-28CD-B3F819F79AA3}"/>
              </a:ext>
            </a:extLst>
          </p:cNvPr>
          <p:cNvSpPr>
            <a:spLocks noGrp="1"/>
          </p:cNvSpPr>
          <p:nvPr>
            <p:ph type="sldNum" sz="quarter" idx="12"/>
          </p:nvPr>
        </p:nvSpPr>
        <p:spPr/>
        <p:txBody>
          <a:bodyPr/>
          <a:lstStyle/>
          <a:p>
            <a:fld id="{09918B91-4B66-40C9-B3FB-70033B0922BB}" type="slidenum">
              <a:rPr lang="en-US" smtClean="0"/>
              <a:t>33</a:t>
            </a:fld>
            <a:endParaRPr lang="en-US"/>
          </a:p>
        </p:txBody>
      </p:sp>
      <p:sp>
        <p:nvSpPr>
          <p:cNvPr id="5" name="TextBox 4">
            <a:extLst>
              <a:ext uri="{FF2B5EF4-FFF2-40B4-BE49-F238E27FC236}">
                <a16:creationId xmlns:a16="http://schemas.microsoft.com/office/drawing/2014/main" id="{86DDEFC7-1595-9B6A-4971-5273886D08C3}"/>
              </a:ext>
            </a:extLst>
          </p:cNvPr>
          <p:cNvSpPr txBox="1"/>
          <p:nvPr/>
        </p:nvSpPr>
        <p:spPr>
          <a:xfrm>
            <a:off x="472282" y="1041960"/>
            <a:ext cx="11249664" cy="6032421"/>
          </a:xfrm>
          <a:prstGeom prst="rect">
            <a:avLst/>
          </a:prstGeom>
          <a:noFill/>
        </p:spPr>
        <p:txBody>
          <a:bodyPr wrap="square" lIns="91440" tIns="45720" rIns="91440" bIns="45720" rtlCol="0" anchor="t">
            <a:spAutoFit/>
          </a:bodyPr>
          <a:lstStyle/>
          <a:p>
            <a:pPr marL="342900" indent="-342900" algn="just">
              <a:buFont typeface="Wingdings"/>
              <a:buChar char="q"/>
            </a:pPr>
            <a:r>
              <a:rPr lang="en-US" sz="2000" dirty="0">
                <a:solidFill>
                  <a:srgbClr val="012555"/>
                </a:solidFill>
                <a:latin typeface="Century Gothic"/>
                <a:ea typeface="+mn-lt"/>
                <a:cs typeface="+mn-lt"/>
              </a:rPr>
              <a:t>The City of Dallas' </a:t>
            </a:r>
            <a:r>
              <a:rPr lang="en-US" sz="2000" b="1" dirty="0">
                <a:solidFill>
                  <a:srgbClr val="012555"/>
                </a:solidFill>
                <a:latin typeface="Century Gothic"/>
                <a:ea typeface="+mn-lt"/>
                <a:cs typeface="+mn-lt"/>
              </a:rPr>
              <a:t>Lower East Bank Interceptor</a:t>
            </a:r>
            <a:r>
              <a:rPr lang="en-US" sz="2000" dirty="0">
                <a:solidFill>
                  <a:srgbClr val="012555"/>
                </a:solidFill>
                <a:latin typeface="Century Gothic"/>
                <a:ea typeface="+mn-lt"/>
                <a:cs typeface="+mn-lt"/>
              </a:rPr>
              <a:t> is currently at </a:t>
            </a:r>
            <a:r>
              <a:rPr lang="en-US" sz="2000" b="1" dirty="0">
                <a:solidFill>
                  <a:srgbClr val="012555"/>
                </a:solidFill>
                <a:latin typeface="Century Gothic"/>
                <a:ea typeface="+mn-lt"/>
                <a:cs typeface="+mn-lt"/>
              </a:rPr>
              <a:t>100% capacity</a:t>
            </a:r>
            <a:r>
              <a:rPr lang="en-US" sz="2000" dirty="0">
                <a:solidFill>
                  <a:srgbClr val="012555"/>
                </a:solidFill>
                <a:latin typeface="Century Gothic"/>
                <a:ea typeface="+mn-lt"/>
                <a:cs typeface="+mn-lt"/>
              </a:rPr>
              <a:t>. </a:t>
            </a:r>
            <a:endParaRPr lang="en-US" dirty="0"/>
          </a:p>
          <a:p>
            <a:pPr marL="342900" indent="-342900" algn="just">
              <a:buFont typeface="Wingdings"/>
              <a:buChar char="q"/>
            </a:pPr>
            <a:r>
              <a:rPr lang="en-US" sz="2000" dirty="0">
                <a:solidFill>
                  <a:srgbClr val="012555"/>
                </a:solidFill>
                <a:latin typeface="Century Gothic"/>
                <a:ea typeface="+mn-lt"/>
                <a:cs typeface="+mn-lt"/>
              </a:rPr>
              <a:t>Any proposed development that discharges to the LEBI</a:t>
            </a:r>
            <a:r>
              <a:rPr lang="en-US" sz="2000" b="1" u="sng" dirty="0">
                <a:solidFill>
                  <a:srgbClr val="012555"/>
                </a:solidFill>
                <a:latin typeface="Century Gothic"/>
                <a:ea typeface="+mn-lt"/>
                <a:cs typeface="+mn-lt"/>
              </a:rPr>
              <a:t> must be reported to DWU</a:t>
            </a:r>
            <a:r>
              <a:rPr lang="en-US" sz="2000" u="sng" dirty="0">
                <a:solidFill>
                  <a:srgbClr val="012555"/>
                </a:solidFill>
                <a:latin typeface="Century Gothic"/>
                <a:ea typeface="+mn-lt"/>
                <a:cs typeface="+mn-lt"/>
              </a:rPr>
              <a:t>.</a:t>
            </a:r>
          </a:p>
          <a:p>
            <a:pPr marL="342900" indent="-342900" algn="just">
              <a:buFont typeface="Wingdings"/>
              <a:buChar char="q"/>
            </a:pPr>
            <a:r>
              <a:rPr lang="en-US" sz="2000" dirty="0">
                <a:solidFill>
                  <a:srgbClr val="012555"/>
                </a:solidFill>
                <a:latin typeface="Century Gothic"/>
                <a:ea typeface="+mn-lt"/>
                <a:cs typeface="+mn-lt"/>
              </a:rPr>
              <a:t>EOR to submit the following information to engineer reviewer to facilitate coordination with DWU:</a:t>
            </a:r>
          </a:p>
          <a:p>
            <a:pPr marL="914400" lvl="1" indent="-457200" algn="just">
              <a:buFont typeface="Arial"/>
              <a:buChar char="•"/>
            </a:pPr>
            <a:r>
              <a:rPr lang="en-US" b="1" dirty="0">
                <a:solidFill>
                  <a:srgbClr val="012555"/>
                </a:solidFill>
                <a:latin typeface="Century Gothic"/>
                <a:ea typeface="+mn-lt"/>
                <a:cs typeface="+mn-lt"/>
              </a:rPr>
              <a:t>Exhibit of the location of the Project.</a:t>
            </a:r>
            <a:r>
              <a:rPr lang="en-US" dirty="0">
                <a:solidFill>
                  <a:srgbClr val="012555"/>
                </a:solidFill>
                <a:latin typeface="Century Gothic"/>
                <a:ea typeface="+mn-lt"/>
                <a:cs typeface="+mn-lt"/>
              </a:rPr>
              <a:t> </a:t>
            </a:r>
          </a:p>
          <a:p>
            <a:pPr marL="1257300" lvl="2" indent="-342900" algn="just">
              <a:buFont typeface="Courier New"/>
              <a:buChar char="o"/>
            </a:pPr>
            <a:r>
              <a:rPr lang="en-US" sz="1600" dirty="0">
                <a:solidFill>
                  <a:srgbClr val="012555"/>
                </a:solidFill>
                <a:latin typeface="Century Gothic"/>
                <a:ea typeface="+mn-lt"/>
                <a:cs typeface="+mn-lt"/>
              </a:rPr>
              <a:t>Location of the proposed ww laterals and the existing wastewater main to which they will be discharging to. </a:t>
            </a:r>
          </a:p>
          <a:p>
            <a:pPr marL="800100" lvl="1" indent="-342900" algn="just">
              <a:buFont typeface="Arial"/>
              <a:buChar char="•"/>
            </a:pPr>
            <a:r>
              <a:rPr lang="en-US" b="1" dirty="0">
                <a:solidFill>
                  <a:srgbClr val="012555"/>
                </a:solidFill>
                <a:latin typeface="Century Gothic"/>
                <a:ea typeface="+mn-lt"/>
                <a:cs typeface="+mn-lt"/>
              </a:rPr>
              <a:t>Description of proposed development.</a:t>
            </a:r>
          </a:p>
          <a:p>
            <a:pPr marL="800100" lvl="1" indent="-342900" algn="just">
              <a:buFont typeface="Arial"/>
              <a:buChar char="•"/>
            </a:pPr>
            <a:r>
              <a:rPr lang="en-US" b="1" dirty="0">
                <a:solidFill>
                  <a:srgbClr val="012555"/>
                </a:solidFill>
                <a:latin typeface="Century Gothic"/>
                <a:ea typeface="+mn-lt"/>
                <a:cs typeface="+mn-lt"/>
              </a:rPr>
              <a:t>Total proposed Wastewater Peak Flow (</a:t>
            </a:r>
            <a:r>
              <a:rPr lang="en-US" b="1" dirty="0" err="1">
                <a:solidFill>
                  <a:srgbClr val="012555"/>
                </a:solidFill>
                <a:latin typeface="Century Gothic"/>
                <a:ea typeface="+mn-lt"/>
                <a:cs typeface="+mn-lt"/>
              </a:rPr>
              <a:t>gpm</a:t>
            </a:r>
            <a:r>
              <a:rPr lang="en-US" b="1" dirty="0">
                <a:solidFill>
                  <a:srgbClr val="012555"/>
                </a:solidFill>
                <a:latin typeface="Century Gothic"/>
                <a:ea typeface="+mn-lt"/>
                <a:cs typeface="+mn-lt"/>
              </a:rPr>
              <a:t>).</a:t>
            </a:r>
          </a:p>
          <a:p>
            <a:pPr marL="1200150" lvl="2" indent="-285750" algn="just">
              <a:buFont typeface="Courier New"/>
              <a:buChar char="o"/>
            </a:pPr>
            <a:r>
              <a:rPr lang="en-US" sz="1600" dirty="0">
                <a:solidFill>
                  <a:srgbClr val="012555"/>
                </a:solidFill>
                <a:latin typeface="Century Gothic"/>
                <a:ea typeface="+mn-lt"/>
                <a:cs typeface="+mn-lt"/>
              </a:rPr>
              <a:t>If more than one (1) </a:t>
            </a:r>
            <a:r>
              <a:rPr lang="en-US" sz="1600" dirty="0" err="1">
                <a:solidFill>
                  <a:srgbClr val="012555"/>
                </a:solidFill>
                <a:latin typeface="Century Gothic"/>
                <a:ea typeface="+mn-lt"/>
                <a:cs typeface="+mn-lt"/>
              </a:rPr>
              <a:t>ww</a:t>
            </a:r>
            <a:r>
              <a:rPr lang="en-US" sz="1600" dirty="0">
                <a:solidFill>
                  <a:srgbClr val="012555"/>
                </a:solidFill>
                <a:latin typeface="Century Gothic"/>
                <a:ea typeface="+mn-lt"/>
                <a:cs typeface="+mn-lt"/>
              </a:rPr>
              <a:t> lateral, specify flow per each of them. </a:t>
            </a:r>
            <a:endParaRPr lang="en-US" sz="1600" dirty="0">
              <a:solidFill>
                <a:srgbClr val="012555"/>
              </a:solidFill>
              <a:latin typeface="Century Gothic"/>
              <a:cs typeface="Calibri" panose="020F0502020204030204"/>
            </a:endParaRPr>
          </a:p>
          <a:p>
            <a:pPr lvl="2" algn="just"/>
            <a:endParaRPr lang="en-US" sz="2000" dirty="0">
              <a:solidFill>
                <a:srgbClr val="012555"/>
              </a:solidFill>
              <a:latin typeface="Century Gothic"/>
              <a:ea typeface="+mn-lt"/>
              <a:cs typeface="+mn-lt"/>
            </a:endParaRPr>
          </a:p>
          <a:p>
            <a:pPr marL="342900" indent="-342900" algn="just">
              <a:buFont typeface="Wingdings"/>
              <a:buChar char="q"/>
            </a:pPr>
            <a:r>
              <a:rPr lang="en-US" sz="2000" dirty="0">
                <a:solidFill>
                  <a:srgbClr val="012555"/>
                </a:solidFill>
                <a:latin typeface="Century Gothic"/>
                <a:ea typeface="+mn-lt"/>
                <a:cs typeface="+mn-lt"/>
              </a:rPr>
              <a:t>A WW report, analysis, and modeling of the wastewater system from the </a:t>
            </a:r>
            <a:r>
              <a:rPr lang="en-US" sz="2000" dirty="0">
                <a:solidFill>
                  <a:srgbClr val="FF0000"/>
                </a:solidFill>
                <a:latin typeface="Century Gothic"/>
                <a:ea typeface="+mn-lt"/>
                <a:cs typeface="+mn-lt"/>
              </a:rPr>
              <a:t>i</a:t>
            </a:r>
            <a:r>
              <a:rPr lang="en-US" sz="2000" b="1" dirty="0">
                <a:solidFill>
                  <a:srgbClr val="FF0000"/>
                </a:solidFill>
                <a:latin typeface="Century Gothic"/>
                <a:ea typeface="+mn-lt"/>
                <a:cs typeface="+mn-lt"/>
              </a:rPr>
              <a:t>nterceptor</a:t>
            </a:r>
            <a:r>
              <a:rPr lang="en-US" sz="2000" dirty="0">
                <a:solidFill>
                  <a:srgbClr val="FF0000"/>
                </a:solidFill>
                <a:latin typeface="Century Gothic"/>
                <a:ea typeface="+mn-lt"/>
                <a:cs typeface="+mn-lt"/>
              </a:rPr>
              <a:t> </a:t>
            </a:r>
            <a:r>
              <a:rPr lang="en-US" sz="2000" b="1" dirty="0">
                <a:solidFill>
                  <a:srgbClr val="FF0000"/>
                </a:solidFill>
                <a:latin typeface="Century Gothic"/>
                <a:ea typeface="+mn-lt"/>
                <a:cs typeface="+mn-lt"/>
              </a:rPr>
              <a:t>to the project site</a:t>
            </a:r>
            <a:r>
              <a:rPr lang="en-US" sz="2000" dirty="0">
                <a:solidFill>
                  <a:srgbClr val="012555"/>
                </a:solidFill>
                <a:latin typeface="Century Gothic"/>
                <a:ea typeface="+mn-lt"/>
                <a:cs typeface="+mn-lt"/>
              </a:rPr>
              <a:t> must be submitted to this office. </a:t>
            </a:r>
          </a:p>
          <a:p>
            <a:pPr algn="just"/>
            <a:endParaRPr lang="en-US" dirty="0">
              <a:solidFill>
                <a:srgbClr val="012555"/>
              </a:solidFill>
              <a:latin typeface="Century Gothic"/>
              <a:ea typeface="+mn-lt"/>
              <a:cs typeface="+mn-lt"/>
            </a:endParaRPr>
          </a:p>
          <a:p>
            <a:pPr algn="just"/>
            <a:r>
              <a:rPr lang="en-US" sz="2000" dirty="0">
                <a:solidFill>
                  <a:srgbClr val="012555"/>
                </a:solidFill>
                <a:latin typeface="Century Gothic"/>
                <a:ea typeface="+mn-lt"/>
                <a:cs typeface="+mn-lt"/>
              </a:rPr>
              <a:t>NOTE engineering plans </a:t>
            </a:r>
            <a:r>
              <a:rPr lang="en-US" sz="2000" b="1" u="sng" dirty="0">
                <a:solidFill>
                  <a:srgbClr val="012555"/>
                </a:solidFill>
                <a:latin typeface="Century Gothic"/>
                <a:ea typeface="+mn-lt"/>
                <a:cs typeface="+mn-lt"/>
              </a:rPr>
              <a:t>will not be release</a:t>
            </a:r>
            <a:r>
              <a:rPr lang="en-US" sz="2000" dirty="0">
                <a:solidFill>
                  <a:srgbClr val="012555"/>
                </a:solidFill>
                <a:latin typeface="Century Gothic"/>
                <a:ea typeface="+mn-lt"/>
                <a:cs typeface="+mn-lt"/>
              </a:rPr>
              <a:t> until it is confirmed that the system </a:t>
            </a:r>
            <a:r>
              <a:rPr lang="en-US" sz="2000" b="1" dirty="0">
                <a:solidFill>
                  <a:srgbClr val="012555"/>
                </a:solidFill>
                <a:latin typeface="Century Gothic"/>
                <a:ea typeface="+mn-lt"/>
                <a:cs typeface="+mn-lt"/>
              </a:rPr>
              <a:t>will not</a:t>
            </a:r>
            <a:r>
              <a:rPr lang="en-US" sz="2000" dirty="0">
                <a:solidFill>
                  <a:srgbClr val="012555"/>
                </a:solidFill>
                <a:latin typeface="Century Gothic"/>
                <a:ea typeface="+mn-lt"/>
                <a:cs typeface="+mn-lt"/>
              </a:rPr>
              <a:t> have adverse </a:t>
            </a:r>
            <a:r>
              <a:rPr lang="en-US" sz="2000" b="1" u="sng" dirty="0">
                <a:solidFill>
                  <a:srgbClr val="012555"/>
                </a:solidFill>
                <a:latin typeface="Century Gothic"/>
                <a:ea typeface="+mn-lt"/>
                <a:cs typeface="+mn-lt"/>
              </a:rPr>
              <a:t>surcharge in peak conditions</a:t>
            </a:r>
            <a:r>
              <a:rPr lang="en-US" sz="2000" dirty="0">
                <a:solidFill>
                  <a:srgbClr val="012555"/>
                </a:solidFill>
                <a:latin typeface="Century Gothic"/>
                <a:ea typeface="+mn-lt"/>
                <a:cs typeface="+mn-lt"/>
              </a:rPr>
              <a:t> and that it can safely convey wastewater flows without the risk of </a:t>
            </a:r>
            <a:r>
              <a:rPr lang="en-US" sz="2000" b="1" u="sng" dirty="0">
                <a:solidFill>
                  <a:srgbClr val="012555"/>
                </a:solidFill>
                <a:latin typeface="Century Gothic"/>
                <a:ea typeface="+mn-lt"/>
                <a:cs typeface="+mn-lt"/>
              </a:rPr>
              <a:t>backflow into existing connections</a:t>
            </a:r>
            <a:r>
              <a:rPr lang="en-US" sz="2000" b="1" dirty="0">
                <a:solidFill>
                  <a:srgbClr val="012555"/>
                </a:solidFill>
                <a:latin typeface="Century Gothic"/>
                <a:ea typeface="+mn-lt"/>
                <a:cs typeface="+mn-lt"/>
              </a:rPr>
              <a:t> </a:t>
            </a:r>
            <a:r>
              <a:rPr lang="en-US" sz="2000" dirty="0">
                <a:solidFill>
                  <a:srgbClr val="012555"/>
                </a:solidFill>
                <a:latin typeface="Century Gothic"/>
                <a:ea typeface="+mn-lt"/>
                <a:cs typeface="+mn-lt"/>
              </a:rPr>
              <a:t>and that the </a:t>
            </a:r>
            <a:r>
              <a:rPr lang="en-US" sz="2000" b="1" dirty="0">
                <a:solidFill>
                  <a:srgbClr val="012555"/>
                </a:solidFill>
                <a:latin typeface="Century Gothic"/>
                <a:ea typeface="+mn-lt"/>
                <a:cs typeface="+mn-lt"/>
              </a:rPr>
              <a:t>HGL</a:t>
            </a:r>
            <a:r>
              <a:rPr lang="en-US" sz="2000" dirty="0">
                <a:solidFill>
                  <a:srgbClr val="012555"/>
                </a:solidFill>
                <a:latin typeface="Century Gothic"/>
                <a:ea typeface="+mn-lt"/>
                <a:cs typeface="+mn-lt"/>
              </a:rPr>
              <a:t> </a:t>
            </a:r>
            <a:r>
              <a:rPr lang="en-US" sz="2000" b="1" u="sng" dirty="0">
                <a:solidFill>
                  <a:srgbClr val="012555"/>
                </a:solidFill>
                <a:latin typeface="Century Gothic"/>
                <a:ea typeface="+mn-lt"/>
                <a:cs typeface="+mn-lt"/>
              </a:rPr>
              <a:t>will not be less than 3 ft below the Rim</a:t>
            </a:r>
            <a:r>
              <a:rPr lang="en-US" sz="2000" dirty="0">
                <a:solidFill>
                  <a:srgbClr val="012555"/>
                </a:solidFill>
                <a:latin typeface="Century Gothic"/>
                <a:ea typeface="+mn-lt"/>
                <a:cs typeface="+mn-lt"/>
              </a:rPr>
              <a:t> elevation of the downstream wastewater manholes. </a:t>
            </a:r>
            <a:endParaRPr lang="en-US" sz="2000" dirty="0">
              <a:cs typeface="Calibri"/>
            </a:endParaRPr>
          </a:p>
          <a:p>
            <a:pPr marL="342900" indent="-342900">
              <a:buFont typeface="Wingdings"/>
              <a:buChar char="q"/>
            </a:pPr>
            <a:endParaRPr lang="en-US" sz="2000" dirty="0">
              <a:solidFill>
                <a:schemeClr val="accent1"/>
              </a:solidFill>
              <a:latin typeface="Century Gothic"/>
              <a:cs typeface="Calibri"/>
            </a:endParaRPr>
          </a:p>
          <a:p>
            <a:endParaRPr lang="en-US" sz="2400" dirty="0">
              <a:solidFill>
                <a:srgbClr val="000000"/>
              </a:solidFill>
              <a:latin typeface="Calibri" panose="020F0502020204030204"/>
              <a:cs typeface="Calibri"/>
            </a:endParaRPr>
          </a:p>
        </p:txBody>
      </p:sp>
    </p:spTree>
    <p:extLst>
      <p:ext uri="{BB962C8B-B14F-4D97-AF65-F5344CB8AC3E}">
        <p14:creationId xmlns:p14="http://schemas.microsoft.com/office/powerpoint/2010/main" val="18670994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A50D-AB54-5FF6-9256-0111F3957647}"/>
              </a:ext>
            </a:extLst>
          </p:cNvPr>
          <p:cNvSpPr>
            <a:spLocks noGrp="1"/>
          </p:cNvSpPr>
          <p:nvPr>
            <p:ph type="title"/>
          </p:nvPr>
        </p:nvSpPr>
        <p:spPr>
          <a:xfrm>
            <a:off x="258746" y="-2346"/>
            <a:ext cx="10515600" cy="917350"/>
          </a:xfrm>
        </p:spPr>
        <p:txBody>
          <a:bodyPr>
            <a:normAutofit/>
          </a:bodyPr>
          <a:lstStyle/>
          <a:p>
            <a:r>
              <a:rPr lang="en-US" sz="4000" b="1">
                <a:solidFill>
                  <a:schemeClr val="accent1">
                    <a:lumMod val="50000"/>
                  </a:schemeClr>
                </a:solidFill>
                <a:latin typeface="Century Gothic" panose="020B0502020202020204" pitchFamily="34" charset="0"/>
              </a:rPr>
              <a:t>Lower East Bank Interceptor (LEBI)</a:t>
            </a:r>
          </a:p>
        </p:txBody>
      </p:sp>
      <p:sp>
        <p:nvSpPr>
          <p:cNvPr id="4" name="Slide Number Placeholder 3">
            <a:extLst>
              <a:ext uri="{FF2B5EF4-FFF2-40B4-BE49-F238E27FC236}">
                <a16:creationId xmlns:a16="http://schemas.microsoft.com/office/drawing/2014/main" id="{3E579779-1280-D07A-28CD-B3F819F79AA3}"/>
              </a:ext>
            </a:extLst>
          </p:cNvPr>
          <p:cNvSpPr>
            <a:spLocks noGrp="1"/>
          </p:cNvSpPr>
          <p:nvPr>
            <p:ph type="sldNum" sz="quarter" idx="12"/>
          </p:nvPr>
        </p:nvSpPr>
        <p:spPr/>
        <p:txBody>
          <a:bodyPr/>
          <a:lstStyle/>
          <a:p>
            <a:fld id="{09918B91-4B66-40C9-B3FB-70033B0922BB}" type="slidenum">
              <a:rPr lang="en-US" smtClean="0"/>
              <a:t>34</a:t>
            </a:fld>
            <a:endParaRPr lang="en-US"/>
          </a:p>
        </p:txBody>
      </p:sp>
      <p:pic>
        <p:nvPicPr>
          <p:cNvPr id="8" name="Picture 7">
            <a:extLst>
              <a:ext uri="{FF2B5EF4-FFF2-40B4-BE49-F238E27FC236}">
                <a16:creationId xmlns:a16="http://schemas.microsoft.com/office/drawing/2014/main" id="{5C633359-2633-4C5C-B281-2223F9055AFC}"/>
              </a:ext>
            </a:extLst>
          </p:cNvPr>
          <p:cNvPicPr>
            <a:picLocks noChangeAspect="1"/>
          </p:cNvPicPr>
          <p:nvPr/>
        </p:nvPicPr>
        <p:blipFill>
          <a:blip r:embed="rId2"/>
          <a:stretch>
            <a:fillRect/>
          </a:stretch>
        </p:blipFill>
        <p:spPr>
          <a:xfrm>
            <a:off x="1576873" y="845942"/>
            <a:ext cx="8504550" cy="5405568"/>
          </a:xfrm>
          <a:prstGeom prst="rect">
            <a:avLst/>
          </a:prstGeom>
        </p:spPr>
      </p:pic>
    </p:spTree>
    <p:extLst>
      <p:ext uri="{BB962C8B-B14F-4D97-AF65-F5344CB8AC3E}">
        <p14:creationId xmlns:p14="http://schemas.microsoft.com/office/powerpoint/2010/main" val="2145140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A50D-AB54-5FF6-9256-0111F3957647}"/>
              </a:ext>
            </a:extLst>
          </p:cNvPr>
          <p:cNvSpPr>
            <a:spLocks noGrp="1"/>
          </p:cNvSpPr>
          <p:nvPr>
            <p:ph type="title"/>
          </p:nvPr>
        </p:nvSpPr>
        <p:spPr>
          <a:xfrm>
            <a:off x="258746" y="-2346"/>
            <a:ext cx="10515600" cy="917350"/>
          </a:xfrm>
        </p:spPr>
        <p:txBody>
          <a:bodyPr>
            <a:normAutofit/>
          </a:bodyPr>
          <a:lstStyle/>
          <a:p>
            <a:r>
              <a:rPr lang="en-US" sz="4000" b="1">
                <a:solidFill>
                  <a:schemeClr val="accent1">
                    <a:lumMod val="50000"/>
                  </a:schemeClr>
                </a:solidFill>
                <a:latin typeface="Century Gothic" panose="020B0502020202020204" pitchFamily="34" charset="0"/>
              </a:rPr>
              <a:t>Lower East Bank Interceptor (LEBI)</a:t>
            </a:r>
          </a:p>
        </p:txBody>
      </p:sp>
      <p:sp>
        <p:nvSpPr>
          <p:cNvPr id="4" name="Slide Number Placeholder 3">
            <a:extLst>
              <a:ext uri="{FF2B5EF4-FFF2-40B4-BE49-F238E27FC236}">
                <a16:creationId xmlns:a16="http://schemas.microsoft.com/office/drawing/2014/main" id="{3E579779-1280-D07A-28CD-B3F819F79AA3}"/>
              </a:ext>
            </a:extLst>
          </p:cNvPr>
          <p:cNvSpPr>
            <a:spLocks noGrp="1"/>
          </p:cNvSpPr>
          <p:nvPr>
            <p:ph type="sldNum" sz="quarter" idx="12"/>
          </p:nvPr>
        </p:nvSpPr>
        <p:spPr/>
        <p:txBody>
          <a:bodyPr/>
          <a:lstStyle/>
          <a:p>
            <a:fld id="{09918B91-4B66-40C9-B3FB-70033B0922BB}" type="slidenum">
              <a:rPr lang="en-US" smtClean="0"/>
              <a:t>35</a:t>
            </a:fld>
            <a:endParaRPr lang="en-US"/>
          </a:p>
        </p:txBody>
      </p:sp>
      <p:pic>
        <p:nvPicPr>
          <p:cNvPr id="5" name="Picture 4">
            <a:extLst>
              <a:ext uri="{FF2B5EF4-FFF2-40B4-BE49-F238E27FC236}">
                <a16:creationId xmlns:a16="http://schemas.microsoft.com/office/drawing/2014/main" id="{7B2D4282-486F-420B-B49C-602C0B3E4467}"/>
              </a:ext>
            </a:extLst>
          </p:cNvPr>
          <p:cNvPicPr>
            <a:picLocks noChangeAspect="1"/>
          </p:cNvPicPr>
          <p:nvPr/>
        </p:nvPicPr>
        <p:blipFill>
          <a:blip r:embed="rId2"/>
          <a:stretch>
            <a:fillRect/>
          </a:stretch>
        </p:blipFill>
        <p:spPr>
          <a:xfrm>
            <a:off x="1520890" y="1019113"/>
            <a:ext cx="8769220" cy="5202753"/>
          </a:xfrm>
          <a:prstGeom prst="rect">
            <a:avLst/>
          </a:prstGeom>
        </p:spPr>
      </p:pic>
    </p:spTree>
    <p:extLst>
      <p:ext uri="{BB962C8B-B14F-4D97-AF65-F5344CB8AC3E}">
        <p14:creationId xmlns:p14="http://schemas.microsoft.com/office/powerpoint/2010/main" val="4192811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A50D-AB54-5FF6-9256-0111F3957647}"/>
              </a:ext>
            </a:extLst>
          </p:cNvPr>
          <p:cNvSpPr>
            <a:spLocks noGrp="1"/>
          </p:cNvSpPr>
          <p:nvPr>
            <p:ph type="title"/>
          </p:nvPr>
        </p:nvSpPr>
        <p:spPr>
          <a:xfrm>
            <a:off x="80005" y="44691"/>
            <a:ext cx="10933680" cy="1034396"/>
          </a:xfrm>
        </p:spPr>
        <p:txBody>
          <a:bodyPr>
            <a:normAutofit/>
          </a:bodyPr>
          <a:lstStyle/>
          <a:p>
            <a:r>
              <a:rPr lang="en-US" sz="3200" b="1">
                <a:solidFill>
                  <a:schemeClr val="accent1">
                    <a:lumMod val="50000"/>
                  </a:schemeClr>
                </a:solidFill>
                <a:latin typeface="Century Gothic"/>
              </a:rPr>
              <a:t>Final Inspection and Certificate of Acceptance (COA) </a:t>
            </a:r>
          </a:p>
        </p:txBody>
      </p:sp>
      <p:sp>
        <p:nvSpPr>
          <p:cNvPr id="4" name="Slide Number Placeholder 3">
            <a:extLst>
              <a:ext uri="{FF2B5EF4-FFF2-40B4-BE49-F238E27FC236}">
                <a16:creationId xmlns:a16="http://schemas.microsoft.com/office/drawing/2014/main" id="{3E579779-1280-D07A-28CD-B3F819F79AA3}"/>
              </a:ext>
            </a:extLst>
          </p:cNvPr>
          <p:cNvSpPr>
            <a:spLocks noGrp="1"/>
          </p:cNvSpPr>
          <p:nvPr>
            <p:ph type="sldNum" sz="quarter" idx="12"/>
          </p:nvPr>
        </p:nvSpPr>
        <p:spPr/>
        <p:txBody>
          <a:bodyPr/>
          <a:lstStyle/>
          <a:p>
            <a:fld id="{09918B91-4B66-40C9-B3FB-70033B0922BB}" type="slidenum">
              <a:rPr lang="en-US" smtClean="0"/>
              <a:t>36</a:t>
            </a:fld>
            <a:endParaRPr lang="en-US"/>
          </a:p>
        </p:txBody>
      </p:sp>
      <p:sp>
        <p:nvSpPr>
          <p:cNvPr id="5" name="TextBox 4">
            <a:extLst>
              <a:ext uri="{FF2B5EF4-FFF2-40B4-BE49-F238E27FC236}">
                <a16:creationId xmlns:a16="http://schemas.microsoft.com/office/drawing/2014/main" id="{1A556B90-8D36-FE57-6D57-02EC611EE631}"/>
              </a:ext>
            </a:extLst>
          </p:cNvPr>
          <p:cNvSpPr txBox="1"/>
          <p:nvPr/>
        </p:nvSpPr>
        <p:spPr>
          <a:xfrm>
            <a:off x="399268" y="1716941"/>
            <a:ext cx="11096887" cy="4462760"/>
          </a:xfrm>
          <a:prstGeom prst="rect">
            <a:avLst/>
          </a:prstGeom>
          <a:noFill/>
        </p:spPr>
        <p:txBody>
          <a:bodyPr wrap="square" lIns="91440" tIns="45720" rIns="91440" bIns="45720" rtlCol="0" anchor="t">
            <a:spAutoFit/>
          </a:bodyPr>
          <a:lstStyle/>
          <a:p>
            <a:pPr marL="800100" lvl="1" indent="-342900">
              <a:buFont typeface="Arial"/>
              <a:buChar char="•"/>
            </a:pPr>
            <a:r>
              <a:rPr lang="en-US" sz="2400" dirty="0">
                <a:solidFill>
                  <a:srgbClr val="012555"/>
                </a:solidFill>
                <a:latin typeface="Century Gothic"/>
                <a:ea typeface="+mn-lt"/>
                <a:cs typeface="+mn-lt"/>
              </a:rPr>
              <a:t>All water and wastewater appurtenances have been adjusted to their final position and a </a:t>
            </a:r>
            <a:r>
              <a:rPr lang="en-US" sz="2400" b="1" dirty="0">
                <a:solidFill>
                  <a:srgbClr val="012555"/>
                </a:solidFill>
                <a:latin typeface="Century Gothic"/>
                <a:ea typeface="+mn-lt"/>
                <a:cs typeface="+mn-lt"/>
              </a:rPr>
              <a:t>final inspection for the P-Contract </a:t>
            </a:r>
            <a:r>
              <a:rPr lang="en-US" sz="2400" dirty="0">
                <a:solidFill>
                  <a:srgbClr val="012555"/>
                </a:solidFill>
                <a:latin typeface="Century Gothic"/>
                <a:ea typeface="+mn-lt"/>
                <a:cs typeface="+mn-lt"/>
              </a:rPr>
              <a:t>has been </a:t>
            </a:r>
            <a:r>
              <a:rPr lang="en-US" sz="2400" b="1" u="sng" dirty="0">
                <a:solidFill>
                  <a:srgbClr val="012555"/>
                </a:solidFill>
                <a:latin typeface="Century Gothic"/>
                <a:ea typeface="+mn-lt"/>
                <a:cs typeface="+mn-lt"/>
              </a:rPr>
              <a:t>successfully completed</a:t>
            </a:r>
            <a:r>
              <a:rPr lang="en-US" sz="2400" dirty="0">
                <a:solidFill>
                  <a:srgbClr val="012555"/>
                </a:solidFill>
                <a:latin typeface="Century Gothic"/>
                <a:ea typeface="+mn-lt"/>
                <a:cs typeface="+mn-lt"/>
              </a:rPr>
              <a:t> and; </a:t>
            </a:r>
            <a:endParaRPr lang="en-US" sz="2400" dirty="0">
              <a:solidFill>
                <a:srgbClr val="012555"/>
              </a:solidFill>
              <a:latin typeface="Century Gothic" panose="020B0502020202020204" pitchFamily="34" charset="0"/>
              <a:cs typeface="Calibri"/>
            </a:endParaRPr>
          </a:p>
          <a:p>
            <a:pPr lvl="1"/>
            <a:endParaRPr lang="en-US" sz="2400">
              <a:solidFill>
                <a:srgbClr val="012555"/>
              </a:solidFill>
              <a:latin typeface="Century Gothic"/>
              <a:ea typeface="+mn-lt"/>
              <a:cs typeface="+mn-lt"/>
            </a:endParaRPr>
          </a:p>
          <a:p>
            <a:pPr marL="800100" lvl="1" indent="-342900">
              <a:buFont typeface="Arial"/>
              <a:buChar char="•"/>
            </a:pPr>
            <a:r>
              <a:rPr lang="en-US" sz="2400" dirty="0">
                <a:solidFill>
                  <a:srgbClr val="012555"/>
                </a:solidFill>
                <a:latin typeface="Century Gothic"/>
                <a:ea typeface="+mn-lt"/>
                <a:cs typeface="+mn-lt"/>
              </a:rPr>
              <a:t>The </a:t>
            </a:r>
            <a:r>
              <a:rPr lang="en-US" sz="2400" b="1" dirty="0">
                <a:solidFill>
                  <a:srgbClr val="012555"/>
                </a:solidFill>
                <a:latin typeface="Century Gothic"/>
                <a:ea typeface="+mn-lt"/>
                <a:cs typeface="+mn-lt"/>
              </a:rPr>
              <a:t>final plat</a:t>
            </a:r>
            <a:r>
              <a:rPr lang="en-US" sz="2400" dirty="0">
                <a:solidFill>
                  <a:srgbClr val="012555"/>
                </a:solidFill>
                <a:latin typeface="Century Gothic"/>
                <a:ea typeface="+mn-lt"/>
                <a:cs typeface="+mn-lt"/>
              </a:rPr>
              <a:t> has been </a:t>
            </a:r>
            <a:r>
              <a:rPr lang="en-US" sz="2400" b="1" u="sng" dirty="0">
                <a:solidFill>
                  <a:srgbClr val="012555"/>
                </a:solidFill>
                <a:latin typeface="Century Gothic"/>
                <a:ea typeface="+mn-lt"/>
                <a:cs typeface="+mn-lt"/>
              </a:rPr>
              <a:t>filed with the County</a:t>
            </a:r>
            <a:r>
              <a:rPr lang="en-US" sz="2400" dirty="0">
                <a:solidFill>
                  <a:srgbClr val="012555"/>
                </a:solidFill>
                <a:latin typeface="Century Gothic"/>
                <a:ea typeface="+mn-lt"/>
                <a:cs typeface="+mn-lt"/>
              </a:rPr>
              <a:t> (if applicable) and </a:t>
            </a:r>
            <a:r>
              <a:rPr lang="en-US" sz="2400" b="1" dirty="0">
                <a:solidFill>
                  <a:srgbClr val="FF0000"/>
                </a:solidFill>
                <a:latin typeface="Century Gothic"/>
                <a:ea typeface="+mn-lt"/>
                <a:cs typeface="+mn-lt"/>
              </a:rPr>
              <a:t>matches</a:t>
            </a:r>
            <a:r>
              <a:rPr lang="en-US" sz="2400" dirty="0">
                <a:solidFill>
                  <a:srgbClr val="012555"/>
                </a:solidFill>
                <a:latin typeface="Century Gothic"/>
                <a:ea typeface="+mn-lt"/>
                <a:cs typeface="+mn-lt"/>
              </a:rPr>
              <a:t> the </a:t>
            </a:r>
            <a:r>
              <a:rPr lang="en-US" sz="2400" b="1" dirty="0">
                <a:solidFill>
                  <a:srgbClr val="012555"/>
                </a:solidFill>
                <a:latin typeface="Century Gothic"/>
                <a:ea typeface="+mn-lt"/>
                <a:cs typeface="+mn-lt"/>
              </a:rPr>
              <a:t>design plans</a:t>
            </a:r>
            <a:r>
              <a:rPr lang="en-US" sz="2400" dirty="0">
                <a:solidFill>
                  <a:srgbClr val="012555"/>
                </a:solidFill>
                <a:latin typeface="Century Gothic"/>
                <a:ea typeface="+mn-lt"/>
                <a:cs typeface="+mn-lt"/>
              </a:rPr>
              <a:t> and; </a:t>
            </a:r>
            <a:endParaRPr lang="en-US" sz="2400" dirty="0">
              <a:solidFill>
                <a:srgbClr val="012555"/>
              </a:solidFill>
              <a:latin typeface="Century Gothic"/>
              <a:cs typeface="Calibri"/>
            </a:endParaRPr>
          </a:p>
          <a:p>
            <a:pPr lvl="1"/>
            <a:endParaRPr lang="en-US" sz="2400">
              <a:solidFill>
                <a:srgbClr val="012555"/>
              </a:solidFill>
              <a:latin typeface="Century Gothic"/>
              <a:ea typeface="+mn-lt"/>
              <a:cs typeface="+mn-lt"/>
            </a:endParaRPr>
          </a:p>
          <a:p>
            <a:pPr marL="800100" lvl="1" indent="-342900">
              <a:buFont typeface="Arial"/>
              <a:buChar char="•"/>
            </a:pPr>
            <a:r>
              <a:rPr lang="en-US" sz="2400" dirty="0">
                <a:solidFill>
                  <a:srgbClr val="012555"/>
                </a:solidFill>
                <a:latin typeface="Century Gothic"/>
                <a:ea typeface="+mn-lt"/>
                <a:cs typeface="+mn-lt"/>
              </a:rPr>
              <a:t>All </a:t>
            </a:r>
            <a:r>
              <a:rPr lang="en-US" sz="2400" b="1" dirty="0">
                <a:solidFill>
                  <a:srgbClr val="012555"/>
                </a:solidFill>
                <a:latin typeface="Century Gothic"/>
                <a:ea typeface="+mn-lt"/>
                <a:cs typeface="+mn-lt"/>
              </a:rPr>
              <a:t>fees owed to the City</a:t>
            </a:r>
            <a:r>
              <a:rPr lang="en-US" sz="2400" dirty="0">
                <a:solidFill>
                  <a:srgbClr val="012555"/>
                </a:solidFill>
                <a:latin typeface="Century Gothic"/>
                <a:ea typeface="+mn-lt"/>
                <a:cs typeface="+mn-lt"/>
              </a:rPr>
              <a:t> have been </a:t>
            </a:r>
            <a:r>
              <a:rPr lang="en-US" sz="2400" b="1" u="sng" dirty="0">
                <a:solidFill>
                  <a:srgbClr val="012555"/>
                </a:solidFill>
                <a:latin typeface="Century Gothic"/>
                <a:ea typeface="+mn-lt"/>
                <a:cs typeface="+mn-lt"/>
              </a:rPr>
              <a:t>paid</a:t>
            </a:r>
            <a:r>
              <a:rPr lang="en-US" sz="2400" dirty="0">
                <a:solidFill>
                  <a:srgbClr val="012555"/>
                </a:solidFill>
                <a:latin typeface="Century Gothic"/>
                <a:ea typeface="+mn-lt"/>
                <a:cs typeface="+mn-lt"/>
              </a:rPr>
              <a:t> and; </a:t>
            </a:r>
            <a:endParaRPr lang="en-US" sz="2400" dirty="0">
              <a:solidFill>
                <a:srgbClr val="012555"/>
              </a:solidFill>
              <a:latin typeface="Century Gothic"/>
              <a:cs typeface="Calibri"/>
            </a:endParaRPr>
          </a:p>
          <a:p>
            <a:pPr lvl="1"/>
            <a:endParaRPr lang="en-US" sz="2400">
              <a:solidFill>
                <a:srgbClr val="012555"/>
              </a:solidFill>
              <a:latin typeface="Century Gothic"/>
              <a:ea typeface="+mn-lt"/>
              <a:cs typeface="+mn-lt"/>
            </a:endParaRPr>
          </a:p>
          <a:p>
            <a:pPr marL="800100" lvl="1" indent="-342900">
              <a:buFont typeface="Arial"/>
              <a:buChar char="•"/>
            </a:pPr>
            <a:r>
              <a:rPr lang="en-US" sz="2400" dirty="0">
                <a:solidFill>
                  <a:srgbClr val="012555"/>
                </a:solidFill>
                <a:latin typeface="Century Gothic"/>
                <a:ea typeface="+mn-lt"/>
                <a:cs typeface="+mn-lt"/>
              </a:rPr>
              <a:t>A </a:t>
            </a:r>
            <a:r>
              <a:rPr lang="en-US" sz="2400" b="1" dirty="0">
                <a:solidFill>
                  <a:srgbClr val="012555"/>
                </a:solidFill>
                <a:latin typeface="Century Gothic"/>
                <a:ea typeface="+mn-lt"/>
                <a:cs typeface="+mn-lt"/>
              </a:rPr>
              <a:t>pay affidavit</a:t>
            </a:r>
            <a:r>
              <a:rPr lang="en-US" sz="2400" dirty="0">
                <a:solidFill>
                  <a:srgbClr val="012555"/>
                </a:solidFill>
                <a:latin typeface="Century Gothic"/>
                <a:ea typeface="+mn-lt"/>
                <a:cs typeface="+mn-lt"/>
              </a:rPr>
              <a:t> sent to Private Development stating that the </a:t>
            </a:r>
            <a:r>
              <a:rPr lang="en-US" sz="2400" b="1" dirty="0">
                <a:solidFill>
                  <a:srgbClr val="012555"/>
                </a:solidFill>
                <a:latin typeface="Century Gothic"/>
                <a:ea typeface="+mn-lt"/>
                <a:cs typeface="+mn-lt"/>
              </a:rPr>
              <a:t>contractor</a:t>
            </a:r>
            <a:r>
              <a:rPr lang="en-US" sz="2400" dirty="0">
                <a:solidFill>
                  <a:srgbClr val="012555"/>
                </a:solidFill>
                <a:latin typeface="Century Gothic"/>
                <a:ea typeface="+mn-lt"/>
                <a:cs typeface="+mn-lt"/>
              </a:rPr>
              <a:t> has been </a:t>
            </a:r>
            <a:r>
              <a:rPr lang="en-US" sz="2400" b="1" u="sng" dirty="0">
                <a:solidFill>
                  <a:srgbClr val="012555"/>
                </a:solidFill>
                <a:latin typeface="Century Gothic"/>
                <a:ea typeface="+mn-lt"/>
                <a:cs typeface="+mn-lt"/>
              </a:rPr>
              <a:t>paid in full</a:t>
            </a:r>
            <a:r>
              <a:rPr lang="en-US" sz="2400" dirty="0">
                <a:solidFill>
                  <a:srgbClr val="012555"/>
                </a:solidFill>
                <a:latin typeface="Century Gothic"/>
                <a:ea typeface="+mn-lt"/>
                <a:cs typeface="+mn-lt"/>
              </a:rPr>
              <a:t>. </a:t>
            </a:r>
            <a:endParaRPr lang="en-US" sz="2400" dirty="0">
              <a:solidFill>
                <a:srgbClr val="012555"/>
              </a:solidFill>
              <a:cs typeface="Calibri" panose="020F0502020204030204"/>
            </a:endParaRPr>
          </a:p>
          <a:p>
            <a:pPr marL="342900" indent="-342900">
              <a:buFont typeface="Wingdings"/>
              <a:buChar char="q"/>
            </a:pPr>
            <a:endParaRPr lang="en-US" sz="2000">
              <a:solidFill>
                <a:schemeClr val="accent1">
                  <a:lumMod val="50000"/>
                </a:schemeClr>
              </a:solidFill>
              <a:latin typeface="Century Gothic"/>
              <a:cs typeface="Calibri"/>
            </a:endParaRPr>
          </a:p>
        </p:txBody>
      </p:sp>
    </p:spTree>
    <p:extLst>
      <p:ext uri="{BB962C8B-B14F-4D97-AF65-F5344CB8AC3E}">
        <p14:creationId xmlns:p14="http://schemas.microsoft.com/office/powerpoint/2010/main" val="1371097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6124A-F407-C0AF-67E0-740C0D1811A0}"/>
              </a:ext>
            </a:extLst>
          </p:cNvPr>
          <p:cNvSpPr>
            <a:spLocks noGrp="1"/>
          </p:cNvSpPr>
          <p:nvPr>
            <p:ph type="ctrTitle"/>
          </p:nvPr>
        </p:nvSpPr>
        <p:spPr>
          <a:xfrm>
            <a:off x="1420519" y="1752659"/>
            <a:ext cx="9144000" cy="2387600"/>
          </a:xfrm>
        </p:spPr>
        <p:txBody>
          <a:bodyPr>
            <a:normAutofit/>
          </a:bodyPr>
          <a:lstStyle/>
          <a:p>
            <a:r>
              <a:rPr lang="en-US" sz="6000" b="1">
                <a:solidFill>
                  <a:srgbClr val="002060"/>
                </a:solidFill>
                <a:latin typeface="Century Gothic"/>
              </a:rPr>
              <a:t>Drainage &amp; Paving </a:t>
            </a:r>
            <a:r>
              <a:rPr lang="en-US" b="1">
                <a:solidFill>
                  <a:srgbClr val="002060"/>
                </a:solidFill>
                <a:latin typeface="Century Gothic"/>
              </a:rPr>
              <a:t>Engineering Review</a:t>
            </a:r>
            <a:endParaRPr lang="en-US" b="1">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46890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6B74-0CBD-DF8D-02A1-5DB33B7DEF5A}"/>
              </a:ext>
            </a:extLst>
          </p:cNvPr>
          <p:cNvSpPr>
            <a:spLocks noGrp="1"/>
          </p:cNvSpPr>
          <p:nvPr>
            <p:ph type="title"/>
          </p:nvPr>
        </p:nvSpPr>
        <p:spPr>
          <a:xfrm>
            <a:off x="375557" y="165554"/>
            <a:ext cx="10515600" cy="627064"/>
          </a:xfrm>
        </p:spPr>
        <p:txBody>
          <a:bodyPr>
            <a:normAutofit fontScale="90000"/>
          </a:bodyPr>
          <a:lstStyle/>
          <a:p>
            <a:r>
              <a:rPr lang="en-US" sz="4000" b="1" dirty="0">
                <a:solidFill>
                  <a:srgbClr val="002060"/>
                </a:solidFill>
                <a:latin typeface="Century Gothic" panose="020B0502020202020204" pitchFamily="34" charset="0"/>
              </a:rPr>
              <a:t>Who We Are</a:t>
            </a:r>
          </a:p>
        </p:txBody>
      </p:sp>
      <p:sp>
        <p:nvSpPr>
          <p:cNvPr id="3" name="Content Placeholder 2">
            <a:extLst>
              <a:ext uri="{FF2B5EF4-FFF2-40B4-BE49-F238E27FC236}">
                <a16:creationId xmlns:a16="http://schemas.microsoft.com/office/drawing/2014/main" id="{35D921C6-1493-F7CC-6CE2-97839AE11FAE}"/>
              </a:ext>
            </a:extLst>
          </p:cNvPr>
          <p:cNvSpPr>
            <a:spLocks noGrp="1"/>
          </p:cNvSpPr>
          <p:nvPr>
            <p:ph idx="1"/>
          </p:nvPr>
        </p:nvSpPr>
        <p:spPr>
          <a:xfrm>
            <a:off x="278907" y="1020944"/>
            <a:ext cx="5817093" cy="5273335"/>
          </a:xfrm>
        </p:spPr>
        <p:txBody>
          <a:bodyPr vert="horz" lIns="91440" tIns="45720" rIns="91440" bIns="45720" rtlCol="0" anchor="t">
            <a:normAutofit fontScale="92500" lnSpcReduction="10000"/>
          </a:bodyPr>
          <a:lstStyle/>
          <a:p>
            <a:pPr marL="0" indent="0">
              <a:buNone/>
            </a:pPr>
            <a:r>
              <a:rPr lang="en-US" sz="2100" u="sng" dirty="0">
                <a:solidFill>
                  <a:srgbClr val="002060"/>
                </a:solidFill>
                <a:latin typeface="Century Gothic"/>
              </a:rPr>
              <a:t>Administrative Staff:</a:t>
            </a:r>
          </a:p>
          <a:p>
            <a:pPr lvl="1"/>
            <a:r>
              <a:rPr lang="en-US" sz="2000" dirty="0">
                <a:solidFill>
                  <a:srgbClr val="002060"/>
                </a:solidFill>
                <a:latin typeface="Century Gothic"/>
              </a:rPr>
              <a:t>Norma Morales – Senior Office Assistant </a:t>
            </a:r>
            <a:endParaRPr lang="en-US" sz="2000" dirty="0">
              <a:solidFill>
                <a:srgbClr val="002060"/>
              </a:solidFill>
              <a:latin typeface="Century Gothic" panose="020B0502020202020204" pitchFamily="34" charset="0"/>
            </a:endParaRPr>
          </a:p>
          <a:p>
            <a:pPr lvl="1"/>
            <a:r>
              <a:rPr lang="en-US" sz="2000" dirty="0">
                <a:solidFill>
                  <a:srgbClr val="002060"/>
                </a:solidFill>
                <a:latin typeface="Century Gothic"/>
              </a:rPr>
              <a:t>Cambria Jordan  – Senior Plans Examiner</a:t>
            </a:r>
          </a:p>
          <a:p>
            <a:pPr lvl="1"/>
            <a:r>
              <a:rPr lang="en-US" sz="2000" dirty="0">
                <a:solidFill>
                  <a:srgbClr val="002060"/>
                </a:solidFill>
                <a:latin typeface="Century Gothic" panose="020B0502020202020204" pitchFamily="34" charset="0"/>
              </a:rPr>
              <a:t>Maricela Garza – Project Coordinator I</a:t>
            </a:r>
          </a:p>
          <a:p>
            <a:pPr marL="457200" lvl="1" indent="0">
              <a:buNone/>
            </a:pPr>
            <a:endParaRPr lang="en-US" sz="1900" dirty="0">
              <a:solidFill>
                <a:srgbClr val="002060"/>
              </a:solidFill>
              <a:latin typeface="Century Gothic" panose="020B0502020202020204" pitchFamily="34" charset="0"/>
            </a:endParaRPr>
          </a:p>
          <a:p>
            <a:pPr marL="0" indent="0">
              <a:buNone/>
            </a:pPr>
            <a:r>
              <a:rPr lang="en-US" sz="2100" u="sng" dirty="0">
                <a:solidFill>
                  <a:srgbClr val="002060"/>
                </a:solidFill>
                <a:latin typeface="Century Gothic"/>
              </a:rPr>
              <a:t>Private Development Contract Administrator:</a:t>
            </a:r>
          </a:p>
          <a:p>
            <a:pPr lvl="1"/>
            <a:r>
              <a:rPr lang="en-US" sz="2100" dirty="0">
                <a:solidFill>
                  <a:srgbClr val="002060"/>
                </a:solidFill>
                <a:latin typeface="Century Gothic"/>
              </a:rPr>
              <a:t>Michael Fay – Project Coordinator III</a:t>
            </a:r>
          </a:p>
          <a:p>
            <a:pPr marL="457200" lvl="1" indent="0">
              <a:buNone/>
            </a:pPr>
            <a:endParaRPr lang="en-US" sz="1900" dirty="0">
              <a:solidFill>
                <a:srgbClr val="002060"/>
              </a:solidFill>
              <a:latin typeface="Century Gothic"/>
            </a:endParaRPr>
          </a:p>
          <a:p>
            <a:pPr marL="0" indent="0">
              <a:buNone/>
            </a:pPr>
            <a:r>
              <a:rPr lang="en-US" sz="1900" u="sng" dirty="0">
                <a:solidFill>
                  <a:srgbClr val="002060"/>
                </a:solidFill>
                <a:latin typeface="Century Gothic"/>
              </a:rPr>
              <a:t>Plan Reviewers:</a:t>
            </a:r>
          </a:p>
          <a:p>
            <a:pPr lvl="1"/>
            <a:r>
              <a:rPr lang="en-US" sz="2000" dirty="0">
                <a:solidFill>
                  <a:srgbClr val="002060"/>
                </a:solidFill>
                <a:latin typeface="Century Gothic"/>
              </a:rPr>
              <a:t>Maher </a:t>
            </a:r>
            <a:r>
              <a:rPr lang="en-US" sz="2000" dirty="0" err="1">
                <a:solidFill>
                  <a:srgbClr val="002060"/>
                </a:solidFill>
                <a:latin typeface="Century Gothic"/>
              </a:rPr>
              <a:t>Alzamer</a:t>
            </a:r>
            <a:r>
              <a:rPr lang="en-US" sz="2000" dirty="0">
                <a:solidFill>
                  <a:srgbClr val="002060"/>
                </a:solidFill>
                <a:latin typeface="Century Gothic"/>
              </a:rPr>
              <a:t> – Senior Engineer</a:t>
            </a:r>
          </a:p>
          <a:p>
            <a:pPr lvl="1"/>
            <a:r>
              <a:rPr lang="en-US" sz="2000" dirty="0">
                <a:solidFill>
                  <a:srgbClr val="002060"/>
                </a:solidFill>
                <a:latin typeface="Century Gothic"/>
              </a:rPr>
              <a:t>Sadem Shibani – Engineer I</a:t>
            </a:r>
          </a:p>
          <a:p>
            <a:pPr lvl="1"/>
            <a:r>
              <a:rPr lang="en-US" sz="2000" dirty="0">
                <a:solidFill>
                  <a:srgbClr val="002060"/>
                </a:solidFill>
                <a:latin typeface="Century Gothic"/>
              </a:rPr>
              <a:t>Evodio Martinez – Engineer Assistant II</a:t>
            </a:r>
            <a:endParaRPr lang="en-US" sz="2000" dirty="0">
              <a:ea typeface="+mn-lt"/>
              <a:cs typeface="+mn-lt"/>
            </a:endParaRPr>
          </a:p>
          <a:p>
            <a:pPr lvl="1"/>
            <a:r>
              <a:rPr lang="en-US" sz="2000" dirty="0">
                <a:solidFill>
                  <a:srgbClr val="002060"/>
                </a:solidFill>
                <a:latin typeface="Century Gothic"/>
              </a:rPr>
              <a:t>Brenda Perez – Engineer Assistant I</a:t>
            </a:r>
            <a:endParaRPr lang="en-US" dirty="0"/>
          </a:p>
          <a:p>
            <a:pPr lvl="1"/>
            <a:r>
              <a:rPr lang="en-US" sz="2000" dirty="0">
                <a:solidFill>
                  <a:srgbClr val="002060"/>
                </a:solidFill>
                <a:latin typeface="Century Gothic"/>
              </a:rPr>
              <a:t>Prajwal Pokhrel – Engineer Assistant I</a:t>
            </a:r>
          </a:p>
          <a:p>
            <a:pPr lvl="1"/>
            <a:r>
              <a:rPr lang="en-US" sz="2000" dirty="0">
                <a:solidFill>
                  <a:srgbClr val="002060"/>
                </a:solidFill>
                <a:latin typeface="Century Gothic"/>
              </a:rPr>
              <a:t>Almayasa Alwan – Engineer Assistant I</a:t>
            </a:r>
          </a:p>
          <a:p>
            <a:pPr lvl="1"/>
            <a:r>
              <a:rPr lang="en-US" sz="2000" dirty="0">
                <a:solidFill>
                  <a:srgbClr val="002060"/>
                </a:solidFill>
                <a:latin typeface="Century Gothic"/>
              </a:rPr>
              <a:t>Anit Yadav – Engineer Assistant I</a:t>
            </a:r>
          </a:p>
          <a:p>
            <a:pPr lvl="1"/>
            <a:r>
              <a:rPr lang="en-US" sz="2000" dirty="0">
                <a:solidFill>
                  <a:srgbClr val="002060"/>
                </a:solidFill>
                <a:latin typeface="Century Gothic"/>
              </a:rPr>
              <a:t>Amir Mohammadi – Engineer Assistant I</a:t>
            </a:r>
          </a:p>
          <a:p>
            <a:pPr lvl="1"/>
            <a:endParaRPr lang="en-US" sz="2000" dirty="0">
              <a:solidFill>
                <a:srgbClr val="002060"/>
              </a:solidFill>
              <a:latin typeface="Century Gothic"/>
            </a:endParaRPr>
          </a:p>
          <a:p>
            <a:endParaRPr lang="en-US" dirty="0"/>
          </a:p>
        </p:txBody>
      </p:sp>
      <p:sp>
        <p:nvSpPr>
          <p:cNvPr id="4" name="Slide Number Placeholder 3">
            <a:extLst>
              <a:ext uri="{FF2B5EF4-FFF2-40B4-BE49-F238E27FC236}">
                <a16:creationId xmlns:a16="http://schemas.microsoft.com/office/drawing/2014/main" id="{49A407AF-59DE-95C3-0BDF-121E9195A69F}"/>
              </a:ext>
            </a:extLst>
          </p:cNvPr>
          <p:cNvSpPr>
            <a:spLocks noGrp="1"/>
          </p:cNvSpPr>
          <p:nvPr>
            <p:ph type="sldNum" sz="quarter" idx="12"/>
          </p:nvPr>
        </p:nvSpPr>
        <p:spPr/>
        <p:txBody>
          <a:bodyPr/>
          <a:lstStyle/>
          <a:p>
            <a:fld id="{09918B91-4B66-40C9-B3FB-70033B0922BB}" type="slidenum">
              <a:rPr lang="en-US" smtClean="0"/>
              <a:t>38</a:t>
            </a:fld>
            <a:endParaRPr lang="en-US"/>
          </a:p>
        </p:txBody>
      </p:sp>
      <p:sp>
        <p:nvSpPr>
          <p:cNvPr id="5" name="Content Placeholder 2">
            <a:extLst>
              <a:ext uri="{FF2B5EF4-FFF2-40B4-BE49-F238E27FC236}">
                <a16:creationId xmlns:a16="http://schemas.microsoft.com/office/drawing/2014/main" id="{D7DC062F-EE59-F515-9C87-49BB906A823C}"/>
              </a:ext>
            </a:extLst>
          </p:cNvPr>
          <p:cNvSpPr txBox="1">
            <a:spLocks/>
          </p:cNvSpPr>
          <p:nvPr/>
        </p:nvSpPr>
        <p:spPr>
          <a:xfrm>
            <a:off x="6610897" y="1049070"/>
            <a:ext cx="4876799" cy="145443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u="sng" dirty="0">
                <a:solidFill>
                  <a:srgbClr val="002060"/>
                </a:solidFill>
                <a:latin typeface="Century Gothic"/>
              </a:rPr>
              <a:t>Inspectors:</a:t>
            </a:r>
          </a:p>
          <a:p>
            <a:pPr lvl="1"/>
            <a:r>
              <a:rPr lang="en-US" sz="1900" dirty="0">
                <a:solidFill>
                  <a:srgbClr val="002060"/>
                </a:solidFill>
                <a:latin typeface="Century Gothic"/>
              </a:rPr>
              <a:t>Eric D’Llaggio – Inspector III</a:t>
            </a:r>
          </a:p>
          <a:p>
            <a:pPr lvl="1"/>
            <a:r>
              <a:rPr lang="en-US" sz="1900" dirty="0">
                <a:solidFill>
                  <a:srgbClr val="002060"/>
                </a:solidFill>
                <a:latin typeface="Century Gothic"/>
              </a:rPr>
              <a:t>Cecil Oliver – Inspector III</a:t>
            </a:r>
          </a:p>
          <a:p>
            <a:pPr lvl="1"/>
            <a:r>
              <a:rPr lang="en-US" sz="1900" dirty="0">
                <a:solidFill>
                  <a:srgbClr val="002060"/>
                </a:solidFill>
                <a:latin typeface="Century Gothic"/>
              </a:rPr>
              <a:t>Stephen Bonner – Inspector III</a:t>
            </a:r>
            <a:endParaRPr lang="en-US" dirty="0"/>
          </a:p>
        </p:txBody>
      </p:sp>
      <p:sp>
        <p:nvSpPr>
          <p:cNvPr id="6" name="Content Placeholder 2">
            <a:extLst>
              <a:ext uri="{FF2B5EF4-FFF2-40B4-BE49-F238E27FC236}">
                <a16:creationId xmlns:a16="http://schemas.microsoft.com/office/drawing/2014/main" id="{6DC07267-8EBD-72E7-0C4E-BD3897F4A9CC}"/>
              </a:ext>
            </a:extLst>
          </p:cNvPr>
          <p:cNvSpPr txBox="1">
            <a:spLocks/>
          </p:cNvSpPr>
          <p:nvPr/>
        </p:nvSpPr>
        <p:spPr>
          <a:xfrm>
            <a:off x="6610897" y="2519832"/>
            <a:ext cx="5551502" cy="24072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00" u="sng" dirty="0">
                <a:solidFill>
                  <a:srgbClr val="002060"/>
                </a:solidFill>
                <a:latin typeface="Century Gothic"/>
              </a:rPr>
              <a:t>Plat &amp; Field Note Reviewers:</a:t>
            </a:r>
          </a:p>
          <a:p>
            <a:pPr lvl="1"/>
            <a:r>
              <a:rPr lang="en-US" sz="1900" dirty="0">
                <a:solidFill>
                  <a:srgbClr val="002060"/>
                </a:solidFill>
                <a:latin typeface="Century Gothic"/>
              </a:rPr>
              <a:t>John Stepp - Surveyor</a:t>
            </a:r>
          </a:p>
          <a:p>
            <a:pPr lvl="1"/>
            <a:r>
              <a:rPr lang="en-US" sz="1900" dirty="0">
                <a:solidFill>
                  <a:srgbClr val="002060"/>
                </a:solidFill>
                <a:latin typeface="Century Gothic"/>
              </a:rPr>
              <a:t>Julio Delgado - Surveyor</a:t>
            </a:r>
          </a:p>
          <a:p>
            <a:pPr lvl="1"/>
            <a:r>
              <a:rPr lang="en-US" sz="1900" dirty="0">
                <a:solidFill>
                  <a:srgbClr val="002060"/>
                </a:solidFill>
                <a:latin typeface="Century Gothic"/>
              </a:rPr>
              <a:t>Wilkens Engmann - Surveyor</a:t>
            </a:r>
          </a:p>
          <a:p>
            <a:pPr lvl="1"/>
            <a:r>
              <a:rPr lang="en-US" sz="1900" dirty="0">
                <a:solidFill>
                  <a:srgbClr val="002060"/>
                </a:solidFill>
                <a:latin typeface="Century Gothic"/>
              </a:rPr>
              <a:t>Scott Davis - Surveyor</a:t>
            </a:r>
          </a:p>
          <a:p>
            <a:pPr lvl="1"/>
            <a:r>
              <a:rPr lang="en-US" sz="1900" dirty="0">
                <a:solidFill>
                  <a:srgbClr val="002060"/>
                </a:solidFill>
                <a:latin typeface="Century Gothic"/>
              </a:rPr>
              <a:t>Matias Medellin – Project Coordinator II</a:t>
            </a:r>
          </a:p>
          <a:p>
            <a:endParaRPr lang="en-US" dirty="0"/>
          </a:p>
        </p:txBody>
      </p:sp>
    </p:spTree>
    <p:extLst>
      <p:ext uri="{BB962C8B-B14F-4D97-AF65-F5344CB8AC3E}">
        <p14:creationId xmlns:p14="http://schemas.microsoft.com/office/powerpoint/2010/main" val="16005059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01A6-FC8C-E155-5B95-44E2F0882D43}"/>
              </a:ext>
            </a:extLst>
          </p:cNvPr>
          <p:cNvSpPr>
            <a:spLocks noGrp="1"/>
          </p:cNvSpPr>
          <p:nvPr>
            <p:ph type="title"/>
          </p:nvPr>
        </p:nvSpPr>
        <p:spPr>
          <a:xfrm>
            <a:off x="375557" y="147411"/>
            <a:ext cx="10515600" cy="690564"/>
          </a:xfrm>
        </p:spPr>
        <p:txBody>
          <a:bodyPr>
            <a:normAutofit/>
          </a:bodyPr>
          <a:lstStyle/>
          <a:p>
            <a:r>
              <a:rPr lang="en-US" sz="4000" b="1">
                <a:solidFill>
                  <a:srgbClr val="002060"/>
                </a:solidFill>
                <a:latin typeface="Century Gothic" panose="020B0502020202020204" pitchFamily="34" charset="0"/>
              </a:rPr>
              <a:t>Submittal Process</a:t>
            </a:r>
          </a:p>
        </p:txBody>
      </p:sp>
      <p:sp>
        <p:nvSpPr>
          <p:cNvPr id="3" name="Content Placeholder 2">
            <a:extLst>
              <a:ext uri="{FF2B5EF4-FFF2-40B4-BE49-F238E27FC236}">
                <a16:creationId xmlns:a16="http://schemas.microsoft.com/office/drawing/2014/main" id="{1CEAB296-09B5-83EA-824E-87D8D0339E77}"/>
              </a:ext>
            </a:extLst>
          </p:cNvPr>
          <p:cNvSpPr>
            <a:spLocks noGrp="1"/>
          </p:cNvSpPr>
          <p:nvPr>
            <p:ph idx="1"/>
          </p:nvPr>
        </p:nvSpPr>
        <p:spPr>
          <a:xfrm>
            <a:off x="838200" y="1290411"/>
            <a:ext cx="10515600" cy="4886552"/>
          </a:xfrm>
        </p:spPr>
        <p:txBody>
          <a:bodyPr vert="horz" lIns="91440" tIns="45720" rIns="91440" bIns="45720" rtlCol="0" anchor="t">
            <a:normAutofit fontScale="85000" lnSpcReduction="10000"/>
          </a:bodyPr>
          <a:lstStyle/>
          <a:p>
            <a:r>
              <a:rPr lang="en-US" sz="2800">
                <a:solidFill>
                  <a:srgbClr val="002060"/>
                </a:solidFill>
                <a:latin typeface="Century Gothic"/>
              </a:rPr>
              <a:t>Types of Submittal:</a:t>
            </a:r>
          </a:p>
          <a:p>
            <a:pPr marL="457200" lvl="1" indent="0">
              <a:buNone/>
            </a:pPr>
            <a:r>
              <a:rPr lang="en-US" sz="2800">
                <a:solidFill>
                  <a:srgbClr val="002060"/>
                </a:solidFill>
                <a:latin typeface="Century Gothic"/>
              </a:rPr>
              <a:t>1. Grading Only (A fee is associated with Subdivision’s Application)</a:t>
            </a:r>
          </a:p>
          <a:p>
            <a:pPr lvl="2"/>
            <a:r>
              <a:rPr lang="en-US" sz="2800">
                <a:solidFill>
                  <a:srgbClr val="002060"/>
                </a:solidFill>
                <a:latin typeface="Century Gothic"/>
              </a:rPr>
              <a:t>Smaller plat projects, little to no public improvements required</a:t>
            </a:r>
          </a:p>
          <a:p>
            <a:pPr lvl="2"/>
            <a:r>
              <a:rPr lang="en-US" sz="2800">
                <a:solidFill>
                  <a:srgbClr val="002060"/>
                </a:solidFill>
                <a:latin typeface="Century Gothic"/>
              </a:rPr>
              <a:t>Often required by Building Inspections for permits</a:t>
            </a:r>
          </a:p>
          <a:p>
            <a:pPr lvl="2"/>
            <a:r>
              <a:rPr lang="en-US" sz="2800">
                <a:solidFill>
                  <a:srgbClr val="002060"/>
                </a:solidFill>
                <a:latin typeface="Century Gothic"/>
              </a:rPr>
              <a:t>Should address </a:t>
            </a:r>
            <a:r>
              <a:rPr lang="en-US" sz="2800" u="sng">
                <a:solidFill>
                  <a:srgbClr val="002060"/>
                </a:solidFill>
                <a:latin typeface="Century Gothic"/>
              </a:rPr>
              <a:t>OVERALL</a:t>
            </a:r>
            <a:r>
              <a:rPr lang="en-US" sz="2800">
                <a:solidFill>
                  <a:srgbClr val="002060"/>
                </a:solidFill>
                <a:latin typeface="Century Gothic"/>
              </a:rPr>
              <a:t> drainage</a:t>
            </a:r>
          </a:p>
          <a:p>
            <a:pPr marL="914400" lvl="2" indent="0">
              <a:buNone/>
            </a:pPr>
            <a:endParaRPr lang="en-US" sz="2800">
              <a:solidFill>
                <a:srgbClr val="002060"/>
              </a:solidFill>
              <a:latin typeface="Century Gothic" panose="020B0502020202020204" pitchFamily="34" charset="0"/>
            </a:endParaRPr>
          </a:p>
          <a:p>
            <a:pPr marL="457200" lvl="1" indent="0">
              <a:buNone/>
            </a:pPr>
            <a:r>
              <a:rPr lang="en-US" sz="2800">
                <a:solidFill>
                  <a:srgbClr val="002060"/>
                </a:solidFill>
                <a:latin typeface="Century Gothic"/>
              </a:rPr>
              <a:t>2. Full Engineering ($1,500 associated with submittal to Engineering)</a:t>
            </a:r>
          </a:p>
          <a:p>
            <a:pPr lvl="2"/>
            <a:r>
              <a:rPr lang="en-US" sz="2800">
                <a:solidFill>
                  <a:srgbClr val="002060"/>
                </a:solidFill>
                <a:latin typeface="Century Gothic"/>
              </a:rPr>
              <a:t>Assigned DP-number</a:t>
            </a:r>
          </a:p>
          <a:p>
            <a:pPr lvl="2"/>
            <a:r>
              <a:rPr lang="en-US" sz="2800">
                <a:solidFill>
                  <a:srgbClr val="002060"/>
                </a:solidFill>
                <a:latin typeface="Century Gothic"/>
              </a:rPr>
              <a:t>May or may not require 3-way contracts</a:t>
            </a:r>
          </a:p>
          <a:p>
            <a:endParaRPr lang="en-US">
              <a:solidFill>
                <a:srgbClr val="002060"/>
              </a:solidFill>
              <a:latin typeface="Century Gothic"/>
            </a:endParaRPr>
          </a:p>
          <a:p>
            <a:r>
              <a:rPr lang="en-US" sz="2800">
                <a:solidFill>
                  <a:srgbClr val="002060"/>
                </a:solidFill>
                <a:latin typeface="Century Gothic"/>
              </a:rPr>
              <a:t>Credit Card or Check should be made payable to </a:t>
            </a:r>
            <a:r>
              <a:rPr lang="en-US" sz="2800" b="1">
                <a:solidFill>
                  <a:srgbClr val="002060"/>
                </a:solidFill>
                <a:latin typeface="Century Gothic"/>
              </a:rPr>
              <a:t>City of Dallas</a:t>
            </a:r>
          </a:p>
          <a:p>
            <a:endParaRPr lang="en-US"/>
          </a:p>
        </p:txBody>
      </p:sp>
      <p:sp>
        <p:nvSpPr>
          <p:cNvPr id="4" name="Slide Number Placeholder 3">
            <a:extLst>
              <a:ext uri="{FF2B5EF4-FFF2-40B4-BE49-F238E27FC236}">
                <a16:creationId xmlns:a16="http://schemas.microsoft.com/office/drawing/2014/main" id="{EB49E1D9-4993-A444-6F75-AA754B9D660F}"/>
              </a:ext>
            </a:extLst>
          </p:cNvPr>
          <p:cNvSpPr>
            <a:spLocks noGrp="1"/>
          </p:cNvSpPr>
          <p:nvPr>
            <p:ph type="sldNum" sz="quarter" idx="12"/>
          </p:nvPr>
        </p:nvSpPr>
        <p:spPr/>
        <p:txBody>
          <a:bodyPr/>
          <a:lstStyle/>
          <a:p>
            <a:fld id="{09918B91-4B66-40C9-B3FB-70033B0922BB}" type="slidenum">
              <a:rPr lang="en-US" smtClean="0"/>
              <a:t>39</a:t>
            </a:fld>
            <a:endParaRPr lang="en-US"/>
          </a:p>
        </p:txBody>
      </p:sp>
    </p:spTree>
    <p:extLst>
      <p:ext uri="{BB962C8B-B14F-4D97-AF65-F5344CB8AC3E}">
        <p14:creationId xmlns:p14="http://schemas.microsoft.com/office/powerpoint/2010/main" val="3559298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ACC2EA-90F1-5C3D-893A-B1BDA2E8193A}"/>
              </a:ext>
            </a:extLst>
          </p:cNvPr>
          <p:cNvSpPr>
            <a:spLocks noGrp="1"/>
          </p:cNvSpPr>
          <p:nvPr>
            <p:ph type="sldNum" sz="quarter" idx="12"/>
          </p:nvPr>
        </p:nvSpPr>
        <p:spPr/>
        <p:txBody>
          <a:bodyPr/>
          <a:lstStyle/>
          <a:p>
            <a:fld id="{09918B91-4B66-40C9-B3FB-70033B0922BB}" type="slidenum">
              <a:rPr lang="en-US" smtClean="0"/>
              <a:t>4</a:t>
            </a:fld>
            <a:endParaRPr lang="en-US"/>
          </a:p>
        </p:txBody>
      </p:sp>
      <p:sp>
        <p:nvSpPr>
          <p:cNvPr id="11" name="Title 1">
            <a:extLst>
              <a:ext uri="{FF2B5EF4-FFF2-40B4-BE49-F238E27FC236}">
                <a16:creationId xmlns:a16="http://schemas.microsoft.com/office/drawing/2014/main" id="{A75D8462-DFCB-9C47-FA45-DE9ABC639CE6}"/>
              </a:ext>
            </a:extLst>
          </p:cNvPr>
          <p:cNvSpPr txBox="1">
            <a:spLocks/>
          </p:cNvSpPr>
          <p:nvPr/>
        </p:nvSpPr>
        <p:spPr>
          <a:xfrm>
            <a:off x="229887" y="46134"/>
            <a:ext cx="10515600" cy="925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1">
                    <a:lumMod val="50000"/>
                  </a:schemeClr>
                </a:solidFill>
                <a:latin typeface="Centtury gothic"/>
              </a:rPr>
              <a:t>Engineering Division Organization Chart</a:t>
            </a:r>
          </a:p>
        </p:txBody>
      </p:sp>
      <p:pic>
        <p:nvPicPr>
          <p:cNvPr id="3" name="Picture 2">
            <a:extLst>
              <a:ext uri="{FF2B5EF4-FFF2-40B4-BE49-F238E27FC236}">
                <a16:creationId xmlns:a16="http://schemas.microsoft.com/office/drawing/2014/main" id="{3D36282E-F4FD-81CC-5A30-44FAF6CB54B0}"/>
              </a:ext>
            </a:extLst>
          </p:cNvPr>
          <p:cNvPicPr>
            <a:picLocks noChangeAspect="1"/>
          </p:cNvPicPr>
          <p:nvPr/>
        </p:nvPicPr>
        <p:blipFill>
          <a:blip r:embed="rId2"/>
          <a:stretch>
            <a:fillRect/>
          </a:stretch>
        </p:blipFill>
        <p:spPr>
          <a:xfrm>
            <a:off x="3105883" y="972113"/>
            <a:ext cx="4853130" cy="5519972"/>
          </a:xfrm>
          <a:prstGeom prst="rect">
            <a:avLst/>
          </a:prstGeom>
        </p:spPr>
      </p:pic>
    </p:spTree>
    <p:extLst>
      <p:ext uri="{BB962C8B-B14F-4D97-AF65-F5344CB8AC3E}">
        <p14:creationId xmlns:p14="http://schemas.microsoft.com/office/powerpoint/2010/main" val="18114687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B92EF-89E6-2669-AE00-DA207E6B39CE}"/>
              </a:ext>
            </a:extLst>
          </p:cNvPr>
          <p:cNvSpPr>
            <a:spLocks noGrp="1"/>
          </p:cNvSpPr>
          <p:nvPr>
            <p:ph type="title"/>
          </p:nvPr>
        </p:nvSpPr>
        <p:spPr>
          <a:xfrm>
            <a:off x="339271" y="92982"/>
            <a:ext cx="10515600" cy="772206"/>
          </a:xfrm>
        </p:spPr>
        <p:txBody>
          <a:bodyPr>
            <a:normAutofit/>
          </a:bodyPr>
          <a:lstStyle/>
          <a:p>
            <a:r>
              <a:rPr lang="en-US" sz="4000" b="1">
                <a:solidFill>
                  <a:srgbClr val="002060"/>
                </a:solidFill>
                <a:latin typeface="Century Gothic" panose="020B0502020202020204" pitchFamily="34" charset="0"/>
              </a:rPr>
              <a:t>Submittal Process Cont’d</a:t>
            </a:r>
          </a:p>
        </p:txBody>
      </p:sp>
      <p:sp>
        <p:nvSpPr>
          <p:cNvPr id="3" name="Content Placeholder 2">
            <a:extLst>
              <a:ext uri="{FF2B5EF4-FFF2-40B4-BE49-F238E27FC236}">
                <a16:creationId xmlns:a16="http://schemas.microsoft.com/office/drawing/2014/main" id="{6E600DBD-AD33-12F1-E61A-CAC9300F4CAD}"/>
              </a:ext>
            </a:extLst>
          </p:cNvPr>
          <p:cNvSpPr>
            <a:spLocks noGrp="1"/>
          </p:cNvSpPr>
          <p:nvPr>
            <p:ph idx="1"/>
          </p:nvPr>
        </p:nvSpPr>
        <p:spPr>
          <a:xfrm>
            <a:off x="838200" y="1607911"/>
            <a:ext cx="10515600" cy="4569052"/>
          </a:xfrm>
        </p:spPr>
        <p:txBody>
          <a:bodyPr vert="horz" lIns="91440" tIns="45720" rIns="91440" bIns="45720" rtlCol="0" anchor="t">
            <a:normAutofit/>
          </a:bodyPr>
          <a:lstStyle/>
          <a:p>
            <a:r>
              <a:rPr lang="en-US" sz="2800">
                <a:solidFill>
                  <a:srgbClr val="002060"/>
                </a:solidFill>
                <a:latin typeface="Century Gothic"/>
              </a:rPr>
              <a:t>Review the PD and provide highlighted section that may apply to your civil design</a:t>
            </a:r>
          </a:p>
          <a:p>
            <a:endParaRPr lang="en-US" sz="2800">
              <a:solidFill>
                <a:srgbClr val="002060"/>
              </a:solidFill>
              <a:latin typeface="Century Gothic" panose="020B0502020202020204" pitchFamily="34" charset="0"/>
            </a:endParaRPr>
          </a:p>
          <a:p>
            <a:r>
              <a:rPr lang="en-US">
                <a:solidFill>
                  <a:srgbClr val="002060"/>
                </a:solidFill>
                <a:latin typeface="Century Gothic"/>
              </a:rPr>
              <a:t>Engineering Plans are </a:t>
            </a:r>
            <a:r>
              <a:rPr lang="en-US" sz="2800">
                <a:solidFill>
                  <a:srgbClr val="002060"/>
                </a:solidFill>
                <a:latin typeface="Century Gothic"/>
              </a:rPr>
              <a:t>now </a:t>
            </a:r>
            <a:r>
              <a:rPr lang="en-US">
                <a:solidFill>
                  <a:srgbClr val="002060"/>
                </a:solidFill>
                <a:latin typeface="Century Gothic"/>
              </a:rPr>
              <a:t>submitted </a:t>
            </a:r>
            <a:r>
              <a:rPr lang="en-US" sz="2800">
                <a:solidFill>
                  <a:srgbClr val="002060"/>
                </a:solidFill>
                <a:latin typeface="Century Gothic"/>
              </a:rPr>
              <a:t>electronically via Project Dox.</a:t>
            </a:r>
            <a:r>
              <a:rPr lang="en-US">
                <a:solidFill>
                  <a:srgbClr val="002060"/>
                </a:solidFill>
                <a:latin typeface="Century Gothic"/>
              </a:rPr>
              <a:t> </a:t>
            </a:r>
            <a:endParaRPr lang="en-US" sz="2800">
              <a:solidFill>
                <a:srgbClr val="002060"/>
              </a:solidFill>
              <a:latin typeface="Century Gothic" panose="020B0502020202020204" pitchFamily="34" charset="0"/>
            </a:endParaRPr>
          </a:p>
          <a:p>
            <a:pPr marL="0" indent="0">
              <a:buNone/>
            </a:pPr>
            <a:endParaRPr lang="en-US" sz="2800">
              <a:solidFill>
                <a:srgbClr val="002060"/>
              </a:solidFill>
              <a:latin typeface="Century Gothic" panose="020B0502020202020204" pitchFamily="34" charset="0"/>
            </a:endParaRPr>
          </a:p>
          <a:p>
            <a:r>
              <a:rPr lang="en-US" sz="2800">
                <a:solidFill>
                  <a:srgbClr val="002060"/>
                </a:solidFill>
                <a:latin typeface="Century Gothic"/>
              </a:rPr>
              <a:t>Always provide Letter of Transmittal clarifying your submittal intent with appropriate file number</a:t>
            </a:r>
          </a:p>
          <a:p>
            <a:endParaRPr lang="en-US"/>
          </a:p>
        </p:txBody>
      </p:sp>
      <p:sp>
        <p:nvSpPr>
          <p:cNvPr id="4" name="Slide Number Placeholder 3">
            <a:extLst>
              <a:ext uri="{FF2B5EF4-FFF2-40B4-BE49-F238E27FC236}">
                <a16:creationId xmlns:a16="http://schemas.microsoft.com/office/drawing/2014/main" id="{EE7FFA58-B86C-C7C2-875C-D5B137574BBE}"/>
              </a:ext>
            </a:extLst>
          </p:cNvPr>
          <p:cNvSpPr>
            <a:spLocks noGrp="1"/>
          </p:cNvSpPr>
          <p:nvPr>
            <p:ph type="sldNum" sz="quarter" idx="12"/>
          </p:nvPr>
        </p:nvSpPr>
        <p:spPr/>
        <p:txBody>
          <a:bodyPr/>
          <a:lstStyle/>
          <a:p>
            <a:fld id="{09918B91-4B66-40C9-B3FB-70033B0922BB}" type="slidenum">
              <a:rPr lang="en-US" smtClean="0"/>
              <a:t>40</a:t>
            </a:fld>
            <a:endParaRPr lang="en-US"/>
          </a:p>
        </p:txBody>
      </p:sp>
    </p:spTree>
    <p:extLst>
      <p:ext uri="{BB962C8B-B14F-4D97-AF65-F5344CB8AC3E}">
        <p14:creationId xmlns:p14="http://schemas.microsoft.com/office/powerpoint/2010/main" val="804724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90D1-2CCE-E502-E3FE-D7829CFB6A1D}"/>
              </a:ext>
            </a:extLst>
          </p:cNvPr>
          <p:cNvSpPr>
            <a:spLocks noGrp="1"/>
          </p:cNvSpPr>
          <p:nvPr>
            <p:ph type="title"/>
          </p:nvPr>
        </p:nvSpPr>
        <p:spPr>
          <a:xfrm>
            <a:off x="400050" y="136525"/>
            <a:ext cx="10515600" cy="706438"/>
          </a:xfrm>
        </p:spPr>
        <p:txBody>
          <a:bodyPr>
            <a:normAutofit/>
          </a:bodyPr>
          <a:lstStyle/>
          <a:p>
            <a:r>
              <a:rPr lang="en-US" sz="4000" b="1">
                <a:solidFill>
                  <a:srgbClr val="002060"/>
                </a:solidFill>
                <a:latin typeface="Century Gothic" panose="020B0502020202020204" pitchFamily="34" charset="0"/>
              </a:rPr>
              <a:t>Average Review Times</a:t>
            </a:r>
          </a:p>
        </p:txBody>
      </p:sp>
      <p:sp>
        <p:nvSpPr>
          <p:cNvPr id="3" name="Content Placeholder 2">
            <a:extLst>
              <a:ext uri="{FF2B5EF4-FFF2-40B4-BE49-F238E27FC236}">
                <a16:creationId xmlns:a16="http://schemas.microsoft.com/office/drawing/2014/main" id="{A8F0E7AF-7D2B-0FCA-D612-46790449BBAE}"/>
              </a:ext>
            </a:extLst>
          </p:cNvPr>
          <p:cNvSpPr>
            <a:spLocks noGrp="1"/>
          </p:cNvSpPr>
          <p:nvPr>
            <p:ph idx="1"/>
          </p:nvPr>
        </p:nvSpPr>
        <p:spPr/>
        <p:txBody>
          <a:bodyPr vert="horz" lIns="91440" tIns="45720" rIns="91440" bIns="45720" rtlCol="0" anchor="t">
            <a:normAutofit/>
          </a:bodyPr>
          <a:lstStyle/>
          <a:p>
            <a:r>
              <a:rPr lang="en-US" sz="2800">
                <a:solidFill>
                  <a:srgbClr val="002060"/>
                </a:solidFill>
                <a:latin typeface="Century Gothic"/>
              </a:rPr>
              <a:t>1</a:t>
            </a:r>
            <a:r>
              <a:rPr lang="en-US" sz="2800" baseline="30000">
                <a:solidFill>
                  <a:srgbClr val="002060"/>
                </a:solidFill>
                <a:latin typeface="Century Gothic"/>
              </a:rPr>
              <a:t>st</a:t>
            </a:r>
            <a:r>
              <a:rPr lang="en-US" sz="2800">
                <a:solidFill>
                  <a:srgbClr val="002060"/>
                </a:solidFill>
                <a:latin typeface="Century Gothic"/>
              </a:rPr>
              <a:t> Review</a:t>
            </a:r>
            <a:r>
              <a:rPr lang="en-US">
                <a:solidFill>
                  <a:srgbClr val="002060"/>
                </a:solidFill>
                <a:latin typeface="Century Gothic"/>
              </a:rPr>
              <a:t> </a:t>
            </a:r>
            <a:r>
              <a:rPr lang="en-US" sz="2800">
                <a:solidFill>
                  <a:srgbClr val="002060"/>
                </a:solidFill>
                <a:latin typeface="Century Gothic"/>
              </a:rPr>
              <a:t>=</a:t>
            </a:r>
            <a:r>
              <a:rPr lang="en-US">
                <a:solidFill>
                  <a:srgbClr val="002060"/>
                </a:solidFill>
                <a:latin typeface="Century Gothic"/>
              </a:rPr>
              <a:t> 48</a:t>
            </a:r>
            <a:r>
              <a:rPr lang="en-US" sz="2800">
                <a:solidFill>
                  <a:srgbClr val="002060"/>
                </a:solidFill>
                <a:latin typeface="Century Gothic"/>
              </a:rPr>
              <a:t> Business Days</a:t>
            </a:r>
          </a:p>
          <a:p>
            <a:r>
              <a:rPr lang="en-US">
                <a:solidFill>
                  <a:srgbClr val="002060"/>
                </a:solidFill>
                <a:latin typeface="Century Gothic"/>
              </a:rPr>
              <a:t>1st Review </a:t>
            </a:r>
            <a:r>
              <a:rPr lang="en-US" b="1">
                <a:solidFill>
                  <a:srgbClr val="002060"/>
                </a:solidFill>
                <a:latin typeface="Century Gothic"/>
              </a:rPr>
              <a:t>Goal</a:t>
            </a:r>
            <a:r>
              <a:rPr lang="en-US">
                <a:solidFill>
                  <a:srgbClr val="002060"/>
                </a:solidFill>
                <a:latin typeface="Century Gothic"/>
              </a:rPr>
              <a:t> = 15 Business Days</a:t>
            </a:r>
            <a:endParaRPr lang="en-US">
              <a:latin typeface="Century Gothic"/>
              <a:ea typeface="+mn-lt"/>
              <a:cs typeface="+mn-lt"/>
            </a:endParaRPr>
          </a:p>
          <a:p>
            <a:endParaRPr lang="en-US" sz="2800">
              <a:solidFill>
                <a:srgbClr val="002060"/>
              </a:solidFill>
              <a:latin typeface="Century Gothic" panose="020B0502020202020204" pitchFamily="34" charset="0"/>
            </a:endParaRPr>
          </a:p>
          <a:p>
            <a:r>
              <a:rPr lang="en-US" sz="2800">
                <a:solidFill>
                  <a:srgbClr val="002060"/>
                </a:solidFill>
                <a:latin typeface="Century Gothic"/>
              </a:rPr>
              <a:t>Subsequent </a:t>
            </a:r>
            <a:r>
              <a:rPr lang="en-US">
                <a:solidFill>
                  <a:srgbClr val="002060"/>
                </a:solidFill>
                <a:latin typeface="Century Gothic"/>
              </a:rPr>
              <a:t>Review</a:t>
            </a:r>
            <a:r>
              <a:rPr lang="en-US" sz="2800">
                <a:solidFill>
                  <a:srgbClr val="002060"/>
                </a:solidFill>
                <a:latin typeface="Century Gothic"/>
              </a:rPr>
              <a:t> =</a:t>
            </a:r>
            <a:r>
              <a:rPr lang="en-US">
                <a:solidFill>
                  <a:srgbClr val="002060"/>
                </a:solidFill>
                <a:latin typeface="Century Gothic"/>
              </a:rPr>
              <a:t> 30</a:t>
            </a:r>
            <a:r>
              <a:rPr lang="en-US" sz="2800">
                <a:solidFill>
                  <a:srgbClr val="002060"/>
                </a:solidFill>
                <a:latin typeface="Century Gothic"/>
              </a:rPr>
              <a:t> Business Days</a:t>
            </a:r>
          </a:p>
          <a:p>
            <a:r>
              <a:rPr lang="en-US">
                <a:solidFill>
                  <a:srgbClr val="002060"/>
                </a:solidFill>
                <a:latin typeface="Century Gothic"/>
              </a:rPr>
              <a:t>Subsequent Review </a:t>
            </a:r>
            <a:r>
              <a:rPr lang="en-US" b="1">
                <a:solidFill>
                  <a:srgbClr val="002060"/>
                </a:solidFill>
                <a:latin typeface="Century Gothic"/>
              </a:rPr>
              <a:t>Goal</a:t>
            </a:r>
            <a:r>
              <a:rPr lang="en-US">
                <a:solidFill>
                  <a:srgbClr val="002060"/>
                </a:solidFill>
                <a:latin typeface="Century Gothic"/>
              </a:rPr>
              <a:t> = 10 Business Days</a:t>
            </a:r>
            <a:endParaRPr lang="en-US">
              <a:ea typeface="+mn-lt"/>
              <a:cs typeface="+mn-lt"/>
            </a:endParaRPr>
          </a:p>
          <a:p>
            <a:endParaRPr lang="en-US">
              <a:solidFill>
                <a:srgbClr val="000000"/>
              </a:solidFill>
              <a:latin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CB1C2BF2-0F18-60D4-CD14-5A7064775231}"/>
              </a:ext>
            </a:extLst>
          </p:cNvPr>
          <p:cNvSpPr>
            <a:spLocks noGrp="1"/>
          </p:cNvSpPr>
          <p:nvPr>
            <p:ph type="sldNum" sz="quarter" idx="12"/>
          </p:nvPr>
        </p:nvSpPr>
        <p:spPr/>
        <p:txBody>
          <a:bodyPr/>
          <a:lstStyle/>
          <a:p>
            <a:fld id="{09918B91-4B66-40C9-B3FB-70033B0922BB}" type="slidenum">
              <a:rPr lang="en-US" smtClean="0"/>
              <a:t>41</a:t>
            </a:fld>
            <a:endParaRPr lang="en-US"/>
          </a:p>
        </p:txBody>
      </p:sp>
    </p:spTree>
    <p:extLst>
      <p:ext uri="{BB962C8B-B14F-4D97-AF65-F5344CB8AC3E}">
        <p14:creationId xmlns:p14="http://schemas.microsoft.com/office/powerpoint/2010/main" val="3128915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685C2-84CB-CAE2-BEE5-0A9C13565C1F}"/>
              </a:ext>
            </a:extLst>
          </p:cNvPr>
          <p:cNvSpPr>
            <a:spLocks noGrp="1"/>
          </p:cNvSpPr>
          <p:nvPr>
            <p:ph type="title"/>
          </p:nvPr>
        </p:nvSpPr>
        <p:spPr>
          <a:xfrm>
            <a:off x="495300" y="165100"/>
            <a:ext cx="10515600" cy="687388"/>
          </a:xfrm>
        </p:spPr>
        <p:txBody>
          <a:bodyPr>
            <a:normAutofit/>
          </a:bodyPr>
          <a:lstStyle/>
          <a:p>
            <a:r>
              <a:rPr lang="en-US" sz="4000" b="1">
                <a:solidFill>
                  <a:srgbClr val="002060"/>
                </a:solidFill>
                <a:latin typeface="Century Gothic"/>
              </a:rPr>
              <a:t>DP-Full Engineering Submittals</a:t>
            </a:r>
          </a:p>
        </p:txBody>
      </p:sp>
      <p:sp>
        <p:nvSpPr>
          <p:cNvPr id="3" name="Content Placeholder 2">
            <a:extLst>
              <a:ext uri="{FF2B5EF4-FFF2-40B4-BE49-F238E27FC236}">
                <a16:creationId xmlns:a16="http://schemas.microsoft.com/office/drawing/2014/main" id="{8D5A287D-92EA-090A-DD27-B3149C92A05B}"/>
              </a:ext>
            </a:extLst>
          </p:cNvPr>
          <p:cNvSpPr>
            <a:spLocks noGrp="1"/>
          </p:cNvSpPr>
          <p:nvPr>
            <p:ph idx="1"/>
          </p:nvPr>
        </p:nvSpPr>
        <p:spPr>
          <a:xfrm>
            <a:off x="838200" y="1282700"/>
            <a:ext cx="10515600" cy="4894263"/>
          </a:xfrm>
        </p:spPr>
        <p:txBody>
          <a:bodyPr vert="horz" lIns="91440" tIns="45720" rIns="91440" bIns="45720" rtlCol="0" anchor="t">
            <a:normAutofit/>
          </a:bodyPr>
          <a:lstStyle/>
          <a:p>
            <a:r>
              <a:rPr lang="en-US" sz="2400">
                <a:solidFill>
                  <a:srgbClr val="002060"/>
                </a:solidFill>
                <a:latin typeface="Century Gothic"/>
              </a:rPr>
              <a:t>Fees:</a:t>
            </a:r>
          </a:p>
          <a:p>
            <a:pPr lvl="1"/>
            <a:r>
              <a:rPr lang="en-US" sz="2400">
                <a:solidFill>
                  <a:srgbClr val="002060"/>
                </a:solidFill>
                <a:latin typeface="Century Gothic"/>
              </a:rPr>
              <a:t>$1,500 covers 2 reviews</a:t>
            </a:r>
          </a:p>
          <a:p>
            <a:pPr lvl="1"/>
            <a:r>
              <a:rPr lang="en-US" sz="2400">
                <a:solidFill>
                  <a:srgbClr val="002060"/>
                </a:solidFill>
                <a:latin typeface="Century Gothic"/>
              </a:rPr>
              <a:t>$500 for each subsequent review</a:t>
            </a:r>
          </a:p>
          <a:p>
            <a:endParaRPr lang="en-US">
              <a:solidFill>
                <a:srgbClr val="002060"/>
              </a:solidFill>
              <a:latin typeface="Century Gothic" panose="020B0502020202020204" pitchFamily="34" charset="0"/>
            </a:endParaRPr>
          </a:p>
          <a:p>
            <a:pPr marL="0" indent="0">
              <a:buNone/>
            </a:pPr>
            <a:r>
              <a:rPr lang="en-US">
                <a:solidFill>
                  <a:srgbClr val="002060"/>
                </a:solidFill>
                <a:latin typeface="Century Gothic"/>
              </a:rPr>
              <a:t>Note: Plans will not be routed to reviewers until payment balance is current</a:t>
            </a:r>
          </a:p>
          <a:p>
            <a:pPr marL="0" indent="0">
              <a:buNone/>
            </a:pPr>
            <a:endParaRPr lang="en-US">
              <a:solidFill>
                <a:srgbClr val="002060"/>
              </a:solidFill>
              <a:latin typeface="Century Gothic" panose="020B0502020202020204" pitchFamily="34" charset="0"/>
            </a:endParaRPr>
          </a:p>
          <a:p>
            <a:r>
              <a:rPr lang="en-US" sz="2400">
                <a:solidFill>
                  <a:srgbClr val="002060"/>
                </a:solidFill>
                <a:latin typeface="Century Gothic"/>
              </a:rPr>
              <a:t>Plan Review Submittal Procedures and Checklist</a:t>
            </a:r>
          </a:p>
          <a:p>
            <a:pPr lvl="1"/>
            <a:r>
              <a:rPr lang="en-US" sz="2400">
                <a:solidFill>
                  <a:srgbClr val="002060"/>
                </a:solidFill>
                <a:latin typeface="Century Gothic"/>
              </a:rPr>
              <a:t>Pay attention to what you are certifying to on the check list.</a:t>
            </a:r>
          </a:p>
          <a:p>
            <a:endParaRPr lang="en-US"/>
          </a:p>
        </p:txBody>
      </p:sp>
      <p:sp>
        <p:nvSpPr>
          <p:cNvPr id="4" name="Slide Number Placeholder 3">
            <a:extLst>
              <a:ext uri="{FF2B5EF4-FFF2-40B4-BE49-F238E27FC236}">
                <a16:creationId xmlns:a16="http://schemas.microsoft.com/office/drawing/2014/main" id="{DA55157D-9B4F-40D6-6C01-26F2F824EA22}"/>
              </a:ext>
            </a:extLst>
          </p:cNvPr>
          <p:cNvSpPr>
            <a:spLocks noGrp="1"/>
          </p:cNvSpPr>
          <p:nvPr>
            <p:ph type="sldNum" sz="quarter" idx="12"/>
          </p:nvPr>
        </p:nvSpPr>
        <p:spPr/>
        <p:txBody>
          <a:bodyPr/>
          <a:lstStyle/>
          <a:p>
            <a:fld id="{09918B91-4B66-40C9-B3FB-70033B0922BB}" type="slidenum">
              <a:rPr lang="en-US" smtClean="0"/>
              <a:t>42</a:t>
            </a:fld>
            <a:endParaRPr lang="en-US"/>
          </a:p>
        </p:txBody>
      </p:sp>
    </p:spTree>
    <p:extLst>
      <p:ext uri="{BB962C8B-B14F-4D97-AF65-F5344CB8AC3E}">
        <p14:creationId xmlns:p14="http://schemas.microsoft.com/office/powerpoint/2010/main" val="3463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D969-03BD-190F-B6E2-A3E7A4E50FC0}"/>
              </a:ext>
            </a:extLst>
          </p:cNvPr>
          <p:cNvSpPr>
            <a:spLocks noGrp="1"/>
          </p:cNvSpPr>
          <p:nvPr>
            <p:ph type="title"/>
          </p:nvPr>
        </p:nvSpPr>
        <p:spPr>
          <a:xfrm>
            <a:off x="600075" y="298450"/>
            <a:ext cx="10515600" cy="1325563"/>
          </a:xfrm>
        </p:spPr>
        <p:txBody>
          <a:bodyPr>
            <a:normAutofit/>
          </a:bodyPr>
          <a:lstStyle/>
          <a:p>
            <a:r>
              <a:rPr lang="en-US" sz="4000" b="1">
                <a:solidFill>
                  <a:srgbClr val="002060"/>
                </a:solidFill>
                <a:latin typeface="Century Gothic" panose="020B0502020202020204" pitchFamily="34" charset="0"/>
              </a:rPr>
              <a:t>General Overview of Permit Process: Paving &amp; Drainage – Shared Access</a:t>
            </a:r>
          </a:p>
        </p:txBody>
      </p:sp>
      <p:sp>
        <p:nvSpPr>
          <p:cNvPr id="3" name="Content Placeholder 2">
            <a:extLst>
              <a:ext uri="{FF2B5EF4-FFF2-40B4-BE49-F238E27FC236}">
                <a16:creationId xmlns:a16="http://schemas.microsoft.com/office/drawing/2014/main" id="{153996A9-93CE-146C-F637-E89257A24DC2}"/>
              </a:ext>
            </a:extLst>
          </p:cNvPr>
          <p:cNvSpPr>
            <a:spLocks noGrp="1"/>
          </p:cNvSpPr>
          <p:nvPr>
            <p:ph idx="1"/>
          </p:nvPr>
        </p:nvSpPr>
        <p:spPr/>
        <p:txBody>
          <a:bodyPr vert="horz" lIns="91440" tIns="45720" rIns="91440" bIns="45720" rtlCol="0" anchor="t">
            <a:normAutofit fontScale="70000" lnSpcReduction="20000"/>
          </a:bodyPr>
          <a:lstStyle/>
          <a:p>
            <a:pPr marL="457200" indent="-457200">
              <a:buFont typeface="+mj-lt"/>
              <a:buAutoNum type="arabicPeriod"/>
            </a:pPr>
            <a:r>
              <a:rPr lang="en-US" sz="2800">
                <a:solidFill>
                  <a:srgbClr val="002060"/>
                </a:solidFill>
                <a:latin typeface="Century Gothic"/>
              </a:rPr>
              <a:t>Preliminary Plat Submittal/Approval</a:t>
            </a:r>
          </a:p>
          <a:p>
            <a:pPr marL="457200" indent="-457200">
              <a:buFont typeface="+mj-lt"/>
              <a:buAutoNum type="arabicPeriod"/>
            </a:pPr>
            <a:r>
              <a:rPr lang="en-US" sz="2800">
                <a:solidFill>
                  <a:srgbClr val="002060"/>
                </a:solidFill>
                <a:latin typeface="Century Gothic"/>
              </a:rPr>
              <a:t>Submit Civils for Review and Approval (include SWPPP)</a:t>
            </a:r>
          </a:p>
          <a:p>
            <a:pPr marL="457200" indent="-457200">
              <a:buAutoNum type="arabicPeriod"/>
            </a:pPr>
            <a:r>
              <a:rPr lang="en-US">
                <a:solidFill>
                  <a:srgbClr val="002060"/>
                </a:solidFill>
                <a:latin typeface="Century Gothic"/>
              </a:rPr>
              <a:t>Execute Private Development Contracts - coordinate with Michael Fay </a:t>
            </a:r>
            <a:r>
              <a:rPr lang="en-US" i="1" u="sng">
                <a:solidFill>
                  <a:srgbClr val="002060"/>
                </a:solidFill>
                <a:latin typeface="Century Gothic"/>
              </a:rPr>
              <a:t>Reference 51A-8.612</a:t>
            </a:r>
            <a:endParaRPr lang="en-US">
              <a:solidFill>
                <a:srgbClr val="002060"/>
              </a:solidFill>
              <a:latin typeface="Century Gothic"/>
            </a:endParaRPr>
          </a:p>
          <a:p>
            <a:pPr marL="457200" indent="-457200">
              <a:buFont typeface="+mj-lt"/>
              <a:buAutoNum type="arabicPeriod"/>
            </a:pPr>
            <a:r>
              <a:rPr lang="en-US" sz="2800">
                <a:solidFill>
                  <a:srgbClr val="002060"/>
                </a:solidFill>
                <a:latin typeface="Century Gothic"/>
              </a:rPr>
              <a:t>Pre-Construction Meeting </a:t>
            </a:r>
            <a:r>
              <a:rPr lang="en-US" sz="2800">
                <a:solidFill>
                  <a:srgbClr val="002060"/>
                </a:solidFill>
                <a:latin typeface="Century Gothic"/>
                <a:sym typeface="Wingdings" panose="05000000000000000000" pitchFamily="2" charset="2"/>
              </a:rPr>
              <a:t> </a:t>
            </a:r>
            <a:r>
              <a:rPr lang="en-US" sz="2800" i="1" u="sng">
                <a:solidFill>
                  <a:srgbClr val="002060"/>
                </a:solidFill>
                <a:latin typeface="Century Gothic"/>
              </a:rPr>
              <a:t>Reference </a:t>
            </a:r>
            <a:r>
              <a:rPr lang="en-US" sz="2800" i="1" u="sng">
                <a:solidFill>
                  <a:srgbClr val="002060"/>
                </a:solidFill>
                <a:latin typeface="Century Gothic"/>
                <a:sym typeface="Wingdings" panose="05000000000000000000" pitchFamily="2" charset="2"/>
              </a:rPr>
              <a:t>51A-8.702</a:t>
            </a:r>
            <a:endParaRPr lang="en-US" sz="2800" i="1" u="sng">
              <a:solidFill>
                <a:srgbClr val="002060"/>
              </a:solidFill>
              <a:latin typeface="Century Gothic"/>
            </a:endParaRPr>
          </a:p>
          <a:p>
            <a:pPr marL="457200" indent="-457200">
              <a:buFont typeface="+mj-lt"/>
              <a:buAutoNum type="arabicPeriod"/>
            </a:pPr>
            <a:r>
              <a:rPr lang="en-US" sz="2800">
                <a:solidFill>
                  <a:srgbClr val="002060"/>
                </a:solidFill>
                <a:latin typeface="Century Gothic"/>
                <a:sym typeface="Wingdings" panose="05000000000000000000" pitchFamily="2" charset="2"/>
              </a:rPr>
              <a:t>Developer’s Surety Bond, Letter of Credit, or Cash Deposit</a:t>
            </a:r>
            <a:endParaRPr lang="en-US" sz="2800">
              <a:solidFill>
                <a:srgbClr val="002060"/>
              </a:solidFill>
              <a:latin typeface="Century Gothic"/>
            </a:endParaRPr>
          </a:p>
          <a:p>
            <a:pPr marL="457200" indent="-457200">
              <a:buAutoNum type="arabicPeriod"/>
            </a:pPr>
            <a:r>
              <a:rPr lang="en-US">
                <a:solidFill>
                  <a:srgbClr val="002060"/>
                </a:solidFill>
                <a:latin typeface="Century Gothic"/>
              </a:rPr>
              <a:t>Batch stamp final plans</a:t>
            </a:r>
          </a:p>
          <a:p>
            <a:pPr marL="457200" indent="-457200">
              <a:buFont typeface="+mj-lt"/>
              <a:buAutoNum type="arabicPeriod"/>
            </a:pPr>
            <a:r>
              <a:rPr lang="en-US" sz="2800">
                <a:solidFill>
                  <a:srgbClr val="002060"/>
                </a:solidFill>
                <a:latin typeface="Century Gothic"/>
              </a:rPr>
              <a:t>Final Plat Release – Note: Shared Access Area Agreement must be recorded first.</a:t>
            </a:r>
          </a:p>
          <a:p>
            <a:pPr marL="457200" indent="-457200">
              <a:buFont typeface="+mj-lt"/>
              <a:buAutoNum type="arabicPeriod"/>
            </a:pPr>
            <a:r>
              <a:rPr lang="en-US" sz="2800">
                <a:solidFill>
                  <a:srgbClr val="002060"/>
                </a:solidFill>
                <a:latin typeface="Century Gothic"/>
              </a:rPr>
              <a:t>Construction </a:t>
            </a:r>
            <a:r>
              <a:rPr lang="en-US" sz="2800" b="1">
                <a:solidFill>
                  <a:srgbClr val="002060"/>
                </a:solidFill>
                <a:latin typeface="Century Gothic"/>
              </a:rPr>
              <a:t>(paving &amp; drainage included in 3-way contracts)</a:t>
            </a:r>
            <a:r>
              <a:rPr lang="en-US">
                <a:solidFill>
                  <a:srgbClr val="002060"/>
                </a:solidFill>
                <a:latin typeface="Century Gothic"/>
              </a:rPr>
              <a:t> </a:t>
            </a:r>
            <a:endParaRPr lang="en-US" sz="2800">
              <a:solidFill>
                <a:srgbClr val="002060"/>
              </a:solidFill>
              <a:latin typeface="Century Gothic" panose="020B0502020202020204" pitchFamily="34" charset="0"/>
            </a:endParaRPr>
          </a:p>
          <a:p>
            <a:pPr marL="457200" indent="-457200">
              <a:buFont typeface="+mj-lt"/>
              <a:buAutoNum type="arabicPeriod"/>
            </a:pPr>
            <a:r>
              <a:rPr lang="en-US" sz="2800">
                <a:solidFill>
                  <a:srgbClr val="002060"/>
                </a:solidFill>
                <a:latin typeface="Century Gothic"/>
              </a:rPr>
              <a:t>Inspection Approval &amp; Acceptance</a:t>
            </a:r>
          </a:p>
          <a:p>
            <a:pPr marL="457200" indent="-457200">
              <a:buFont typeface="+mj-lt"/>
              <a:buAutoNum type="arabicPeriod"/>
            </a:pPr>
            <a:r>
              <a:rPr lang="en-US" sz="2800">
                <a:solidFill>
                  <a:srgbClr val="002060"/>
                </a:solidFill>
                <a:latin typeface="Century Gothic"/>
              </a:rPr>
              <a:t>Submittal of Recorded Plat</a:t>
            </a:r>
          </a:p>
          <a:p>
            <a:pPr marL="457200" indent="-457200">
              <a:buFont typeface="+mj-lt"/>
              <a:buAutoNum type="arabicPeriod"/>
            </a:pPr>
            <a:r>
              <a:rPr lang="en-US" sz="2800">
                <a:solidFill>
                  <a:srgbClr val="002060"/>
                </a:solidFill>
                <a:latin typeface="Century Gothic"/>
              </a:rPr>
              <a:t>Release of Building Permit</a:t>
            </a:r>
          </a:p>
          <a:p>
            <a:endParaRPr lang="en-US"/>
          </a:p>
        </p:txBody>
      </p:sp>
      <p:sp>
        <p:nvSpPr>
          <p:cNvPr id="4" name="Slide Number Placeholder 3">
            <a:extLst>
              <a:ext uri="{FF2B5EF4-FFF2-40B4-BE49-F238E27FC236}">
                <a16:creationId xmlns:a16="http://schemas.microsoft.com/office/drawing/2014/main" id="{A2E5CD56-2B4D-7388-CD54-F3C14F42C22C}"/>
              </a:ext>
            </a:extLst>
          </p:cNvPr>
          <p:cNvSpPr>
            <a:spLocks noGrp="1"/>
          </p:cNvSpPr>
          <p:nvPr>
            <p:ph type="sldNum" sz="quarter" idx="12"/>
          </p:nvPr>
        </p:nvSpPr>
        <p:spPr/>
        <p:txBody>
          <a:bodyPr/>
          <a:lstStyle/>
          <a:p>
            <a:fld id="{09918B91-4B66-40C9-B3FB-70033B0922BB}" type="slidenum">
              <a:rPr lang="en-US" smtClean="0"/>
              <a:t>43</a:t>
            </a:fld>
            <a:endParaRPr lang="en-US"/>
          </a:p>
        </p:txBody>
      </p:sp>
    </p:spTree>
    <p:extLst>
      <p:ext uri="{BB962C8B-B14F-4D97-AF65-F5344CB8AC3E}">
        <p14:creationId xmlns:p14="http://schemas.microsoft.com/office/powerpoint/2010/main" val="3143816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0A1E8-7540-CF8C-2C5B-04F42E601F2A}"/>
              </a:ext>
            </a:extLst>
          </p:cNvPr>
          <p:cNvSpPr>
            <a:spLocks noGrp="1"/>
          </p:cNvSpPr>
          <p:nvPr>
            <p:ph type="title"/>
          </p:nvPr>
        </p:nvSpPr>
        <p:spPr>
          <a:xfrm>
            <a:off x="457200" y="250825"/>
            <a:ext cx="10515600" cy="1325563"/>
          </a:xfrm>
        </p:spPr>
        <p:txBody>
          <a:bodyPr>
            <a:normAutofit/>
          </a:bodyPr>
          <a:lstStyle/>
          <a:p>
            <a:pPr algn="ctr"/>
            <a:r>
              <a:rPr lang="en-US" sz="4000" b="1">
                <a:solidFill>
                  <a:srgbClr val="002060"/>
                </a:solidFill>
                <a:latin typeface="Century Gothic" panose="020B0502020202020204" pitchFamily="34" charset="0"/>
              </a:rPr>
              <a:t>Electronic Plan Review</a:t>
            </a:r>
            <a:br>
              <a:rPr lang="en-US" sz="4000" b="1">
                <a:solidFill>
                  <a:srgbClr val="002060"/>
                </a:solidFill>
                <a:latin typeface="Century Gothic" panose="020B0502020202020204" pitchFamily="34" charset="0"/>
              </a:rPr>
            </a:br>
            <a:r>
              <a:rPr lang="en-US" sz="4000" b="1">
                <a:solidFill>
                  <a:srgbClr val="002060"/>
                </a:solidFill>
                <a:latin typeface="Century Gothic" panose="020B0502020202020204" pitchFamily="34" charset="0"/>
              </a:rPr>
              <a:t>ProjectDox</a:t>
            </a:r>
          </a:p>
        </p:txBody>
      </p:sp>
      <p:sp>
        <p:nvSpPr>
          <p:cNvPr id="3" name="Content Placeholder 2">
            <a:extLst>
              <a:ext uri="{FF2B5EF4-FFF2-40B4-BE49-F238E27FC236}">
                <a16:creationId xmlns:a16="http://schemas.microsoft.com/office/drawing/2014/main" id="{4FB6DA9C-85FF-775F-F906-E871AE0B558F}"/>
              </a:ext>
            </a:extLst>
          </p:cNvPr>
          <p:cNvSpPr>
            <a:spLocks noGrp="1"/>
          </p:cNvSpPr>
          <p:nvPr>
            <p:ph idx="1"/>
          </p:nvPr>
        </p:nvSpPr>
        <p:spPr/>
        <p:txBody>
          <a:bodyPr>
            <a:normAutofit fontScale="62500" lnSpcReduction="20000"/>
          </a:bodyPr>
          <a:lstStyle/>
          <a:p>
            <a:r>
              <a:rPr lang="en-US">
                <a:latin typeface="Century Gothic" panose="020B0502020202020204" pitchFamily="34" charset="0"/>
                <a:hlinkClick r:id="rId2"/>
              </a:rPr>
              <a:t>https://plansubmittal.dallascityhall.com</a:t>
            </a:r>
            <a:endParaRPr lang="en-US">
              <a:latin typeface="Century Gothic" panose="020B0502020202020204" pitchFamily="34" charset="0"/>
            </a:endParaRPr>
          </a:p>
          <a:p>
            <a:r>
              <a:rPr lang="en-US">
                <a:solidFill>
                  <a:srgbClr val="002060"/>
                </a:solidFill>
                <a:latin typeface="Century Gothic" panose="020B0502020202020204" pitchFamily="34" charset="0"/>
              </a:rPr>
              <a:t>Submittal guidelines will be uploaded to the City website</a:t>
            </a:r>
          </a:p>
          <a:p>
            <a:endParaRPr lang="en-US">
              <a:solidFill>
                <a:srgbClr val="002060"/>
              </a:solidFill>
              <a:latin typeface="Century Gothic" panose="020B0502020202020204" pitchFamily="34" charset="0"/>
            </a:endParaRPr>
          </a:p>
          <a:p>
            <a:endParaRPr lang="en-US">
              <a:solidFill>
                <a:srgbClr val="002060"/>
              </a:solidFill>
              <a:latin typeface="Century Gothic" panose="020B0502020202020204" pitchFamily="34" charset="0"/>
            </a:endParaRPr>
          </a:p>
          <a:p>
            <a:endParaRPr lang="en-US">
              <a:solidFill>
                <a:srgbClr val="002060"/>
              </a:solidFill>
              <a:latin typeface="Century Gothic" panose="020B0502020202020204" pitchFamily="34" charset="0"/>
            </a:endParaRPr>
          </a:p>
          <a:p>
            <a:endParaRPr lang="en-US">
              <a:solidFill>
                <a:srgbClr val="002060"/>
              </a:solidFill>
              <a:latin typeface="Century Gothic" panose="020B0502020202020204" pitchFamily="34" charset="0"/>
            </a:endParaRPr>
          </a:p>
          <a:p>
            <a:endParaRPr lang="en-US">
              <a:solidFill>
                <a:srgbClr val="002060"/>
              </a:solidFill>
              <a:latin typeface="Century Gothic" panose="020B0502020202020204" pitchFamily="34" charset="0"/>
            </a:endParaRPr>
          </a:p>
          <a:p>
            <a:endParaRPr lang="en-US">
              <a:solidFill>
                <a:srgbClr val="002060"/>
              </a:solidFill>
              <a:latin typeface="Century Gothic" panose="020B0502020202020204" pitchFamily="34" charset="0"/>
            </a:endParaRPr>
          </a:p>
          <a:p>
            <a:endParaRPr lang="en-US">
              <a:solidFill>
                <a:srgbClr val="002060"/>
              </a:solidFill>
              <a:latin typeface="Century Gothic" panose="020B0502020202020204" pitchFamily="34" charset="0"/>
            </a:endParaRPr>
          </a:p>
          <a:p>
            <a:r>
              <a:rPr lang="en-US">
                <a:solidFill>
                  <a:srgbClr val="002060"/>
                </a:solidFill>
                <a:latin typeface="Century Gothic" panose="020B0502020202020204" pitchFamily="34" charset="0"/>
              </a:rPr>
              <a:t>Be sure to follow the proper </a:t>
            </a:r>
            <a:r>
              <a:rPr lang="en-US" b="1">
                <a:solidFill>
                  <a:srgbClr val="002060"/>
                </a:solidFill>
                <a:latin typeface="Century Gothic" panose="020B0502020202020204" pitchFamily="34" charset="0"/>
              </a:rPr>
              <a:t>naming convention </a:t>
            </a:r>
            <a:r>
              <a:rPr lang="en-US">
                <a:solidFill>
                  <a:srgbClr val="002060"/>
                </a:solidFill>
                <a:latin typeface="Century Gothic" panose="020B0502020202020204" pitchFamily="34" charset="0"/>
              </a:rPr>
              <a:t>when submitting plans.</a:t>
            </a:r>
          </a:p>
          <a:p>
            <a:pPr lvl="1"/>
            <a:r>
              <a:rPr lang="en-US">
                <a:solidFill>
                  <a:srgbClr val="002060"/>
                </a:solidFill>
                <a:latin typeface="Century Gothic" panose="020B0502020202020204" pitchFamily="34" charset="0"/>
              </a:rPr>
              <a:t>If the plans are renamed, and do not proper naming convention, Project Dox will recognize this as a new sheet, and not as an updated version of the old sheet.</a:t>
            </a:r>
          </a:p>
          <a:p>
            <a:pPr marL="457200" lvl="1" indent="0">
              <a:buNone/>
            </a:pPr>
            <a:endParaRPr lang="en-US">
              <a:solidFill>
                <a:srgbClr val="002060"/>
              </a:solidFill>
              <a:latin typeface="Century Gothic" panose="020B0502020202020204" pitchFamily="34" charset="0"/>
            </a:endParaRPr>
          </a:p>
          <a:p>
            <a:r>
              <a:rPr lang="en-US">
                <a:solidFill>
                  <a:srgbClr val="002060"/>
                </a:solidFill>
                <a:latin typeface="Century Gothic" panose="020B0502020202020204" pitchFamily="34" charset="0"/>
              </a:rPr>
              <a:t>Please be sure to use the correct title block, 3-way contract blocks, and the blank space for the batch stamp. A .dwg file is available on the City forms website link.</a:t>
            </a:r>
          </a:p>
          <a:p>
            <a:endParaRPr lang="en-US"/>
          </a:p>
        </p:txBody>
      </p:sp>
      <p:sp>
        <p:nvSpPr>
          <p:cNvPr id="4" name="Slide Number Placeholder 3">
            <a:extLst>
              <a:ext uri="{FF2B5EF4-FFF2-40B4-BE49-F238E27FC236}">
                <a16:creationId xmlns:a16="http://schemas.microsoft.com/office/drawing/2014/main" id="{48816C23-FCE2-4D9E-D81C-747388809CAB}"/>
              </a:ext>
            </a:extLst>
          </p:cNvPr>
          <p:cNvSpPr>
            <a:spLocks noGrp="1"/>
          </p:cNvSpPr>
          <p:nvPr>
            <p:ph type="sldNum" sz="quarter" idx="12"/>
          </p:nvPr>
        </p:nvSpPr>
        <p:spPr/>
        <p:txBody>
          <a:bodyPr/>
          <a:lstStyle/>
          <a:p>
            <a:fld id="{09918B91-4B66-40C9-B3FB-70033B0922BB}" type="slidenum">
              <a:rPr lang="en-US" smtClean="0"/>
              <a:t>44</a:t>
            </a:fld>
            <a:endParaRPr lang="en-US"/>
          </a:p>
        </p:txBody>
      </p:sp>
      <p:pic>
        <p:nvPicPr>
          <p:cNvPr id="5" name="Picture 4">
            <a:extLst>
              <a:ext uri="{FF2B5EF4-FFF2-40B4-BE49-F238E27FC236}">
                <a16:creationId xmlns:a16="http://schemas.microsoft.com/office/drawing/2014/main" id="{29433F44-C7D0-926A-0F60-BAD1FFB5FD39}"/>
              </a:ext>
            </a:extLst>
          </p:cNvPr>
          <p:cNvPicPr>
            <a:picLocks noChangeAspect="1"/>
          </p:cNvPicPr>
          <p:nvPr/>
        </p:nvPicPr>
        <p:blipFill>
          <a:blip r:embed="rId3"/>
          <a:stretch>
            <a:fillRect/>
          </a:stretch>
        </p:blipFill>
        <p:spPr>
          <a:xfrm>
            <a:off x="1238964" y="2591957"/>
            <a:ext cx="8860077" cy="1674085"/>
          </a:xfrm>
          <a:prstGeom prst="rect">
            <a:avLst/>
          </a:prstGeom>
        </p:spPr>
      </p:pic>
    </p:spTree>
    <p:extLst>
      <p:ext uri="{BB962C8B-B14F-4D97-AF65-F5344CB8AC3E}">
        <p14:creationId xmlns:p14="http://schemas.microsoft.com/office/powerpoint/2010/main" val="590855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0A0876-37DA-BEAA-2514-3088D30FF8EF}"/>
              </a:ext>
            </a:extLst>
          </p:cNvPr>
          <p:cNvSpPr>
            <a:spLocks noGrp="1"/>
          </p:cNvSpPr>
          <p:nvPr>
            <p:ph type="sldNum" sz="quarter" idx="12"/>
          </p:nvPr>
        </p:nvSpPr>
        <p:spPr/>
        <p:txBody>
          <a:bodyPr/>
          <a:lstStyle/>
          <a:p>
            <a:fld id="{09918B91-4B66-40C9-B3FB-70033B0922BB}" type="slidenum">
              <a:rPr lang="en-US" smtClean="0"/>
              <a:t>45</a:t>
            </a:fld>
            <a:endParaRPr lang="en-US"/>
          </a:p>
        </p:txBody>
      </p:sp>
      <p:pic>
        <p:nvPicPr>
          <p:cNvPr id="4" name="Picture 3">
            <a:extLst>
              <a:ext uri="{FF2B5EF4-FFF2-40B4-BE49-F238E27FC236}">
                <a16:creationId xmlns:a16="http://schemas.microsoft.com/office/drawing/2014/main" id="{317C27D0-1331-559D-FE76-11264FE2FB82}"/>
              </a:ext>
            </a:extLst>
          </p:cNvPr>
          <p:cNvPicPr>
            <a:picLocks noChangeAspect="1"/>
          </p:cNvPicPr>
          <p:nvPr/>
        </p:nvPicPr>
        <p:blipFill>
          <a:blip r:embed="rId2"/>
          <a:stretch>
            <a:fillRect/>
          </a:stretch>
        </p:blipFill>
        <p:spPr>
          <a:xfrm>
            <a:off x="1179094" y="211408"/>
            <a:ext cx="9071811" cy="6038927"/>
          </a:xfrm>
          <a:prstGeom prst="rect">
            <a:avLst/>
          </a:prstGeom>
          <a:ln>
            <a:solidFill>
              <a:schemeClr val="tx1"/>
            </a:solidFill>
          </a:ln>
        </p:spPr>
      </p:pic>
    </p:spTree>
    <p:extLst>
      <p:ext uri="{BB962C8B-B14F-4D97-AF65-F5344CB8AC3E}">
        <p14:creationId xmlns:p14="http://schemas.microsoft.com/office/powerpoint/2010/main" val="5385058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F9F4E0-8EF7-8542-2989-6B8C1D1755D3}"/>
              </a:ext>
            </a:extLst>
          </p:cNvPr>
          <p:cNvSpPr>
            <a:spLocks noGrp="1"/>
          </p:cNvSpPr>
          <p:nvPr>
            <p:ph type="sldNum" sz="quarter" idx="12"/>
          </p:nvPr>
        </p:nvSpPr>
        <p:spPr/>
        <p:txBody>
          <a:bodyPr/>
          <a:lstStyle/>
          <a:p>
            <a:fld id="{09918B91-4B66-40C9-B3FB-70033B0922BB}" type="slidenum">
              <a:rPr lang="en-US" smtClean="0"/>
              <a:t>46</a:t>
            </a:fld>
            <a:endParaRPr lang="en-US"/>
          </a:p>
        </p:txBody>
      </p:sp>
      <p:pic>
        <p:nvPicPr>
          <p:cNvPr id="3" name="Picture 2">
            <a:extLst>
              <a:ext uri="{FF2B5EF4-FFF2-40B4-BE49-F238E27FC236}">
                <a16:creationId xmlns:a16="http://schemas.microsoft.com/office/drawing/2014/main" id="{A1A7D956-9D7C-F4A0-6C87-5A3CC7C535C2}"/>
              </a:ext>
            </a:extLst>
          </p:cNvPr>
          <p:cNvPicPr>
            <a:picLocks noChangeAspect="1"/>
          </p:cNvPicPr>
          <p:nvPr/>
        </p:nvPicPr>
        <p:blipFill>
          <a:blip r:embed="rId2"/>
          <a:stretch>
            <a:fillRect/>
          </a:stretch>
        </p:blipFill>
        <p:spPr>
          <a:xfrm>
            <a:off x="410721" y="1250930"/>
            <a:ext cx="2354250" cy="4567667"/>
          </a:xfrm>
          <a:prstGeom prst="rect">
            <a:avLst/>
          </a:prstGeom>
          <a:ln>
            <a:solidFill>
              <a:schemeClr val="tx1"/>
            </a:solidFill>
          </a:ln>
        </p:spPr>
      </p:pic>
      <p:pic>
        <p:nvPicPr>
          <p:cNvPr id="4" name="Picture 3">
            <a:extLst>
              <a:ext uri="{FF2B5EF4-FFF2-40B4-BE49-F238E27FC236}">
                <a16:creationId xmlns:a16="http://schemas.microsoft.com/office/drawing/2014/main" id="{D8EBE78B-1FC1-EDA9-8B86-9AFE955A419A}"/>
              </a:ext>
            </a:extLst>
          </p:cNvPr>
          <p:cNvPicPr>
            <a:picLocks noChangeAspect="1"/>
          </p:cNvPicPr>
          <p:nvPr/>
        </p:nvPicPr>
        <p:blipFill>
          <a:blip r:embed="rId3"/>
          <a:stretch>
            <a:fillRect/>
          </a:stretch>
        </p:blipFill>
        <p:spPr>
          <a:xfrm>
            <a:off x="3459263" y="1137629"/>
            <a:ext cx="8094751" cy="5001917"/>
          </a:xfrm>
          <a:prstGeom prst="rect">
            <a:avLst/>
          </a:prstGeom>
          <a:ln>
            <a:solidFill>
              <a:schemeClr val="tx1"/>
            </a:solidFill>
          </a:ln>
        </p:spPr>
      </p:pic>
    </p:spTree>
    <p:extLst>
      <p:ext uri="{BB962C8B-B14F-4D97-AF65-F5344CB8AC3E}">
        <p14:creationId xmlns:p14="http://schemas.microsoft.com/office/powerpoint/2010/main" val="3069717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1603-6235-6485-AA34-90F27819E584}"/>
              </a:ext>
            </a:extLst>
          </p:cNvPr>
          <p:cNvSpPr>
            <a:spLocks noGrp="1"/>
          </p:cNvSpPr>
          <p:nvPr>
            <p:ph type="title"/>
          </p:nvPr>
        </p:nvSpPr>
        <p:spPr>
          <a:xfrm>
            <a:off x="704850" y="88900"/>
            <a:ext cx="10515600" cy="754063"/>
          </a:xfrm>
        </p:spPr>
        <p:txBody>
          <a:bodyPr>
            <a:normAutofit/>
          </a:bodyPr>
          <a:lstStyle/>
          <a:p>
            <a:pPr algn="ctr"/>
            <a:r>
              <a:rPr lang="en-US" sz="4000" b="1">
                <a:solidFill>
                  <a:srgbClr val="002060"/>
                </a:solidFill>
                <a:latin typeface="Century Gothic" panose="020B0502020202020204" pitchFamily="34" charset="0"/>
              </a:rPr>
              <a:t>Drawings Folder</a:t>
            </a:r>
          </a:p>
        </p:txBody>
      </p:sp>
      <p:sp>
        <p:nvSpPr>
          <p:cNvPr id="4" name="Slide Number Placeholder 3">
            <a:extLst>
              <a:ext uri="{FF2B5EF4-FFF2-40B4-BE49-F238E27FC236}">
                <a16:creationId xmlns:a16="http://schemas.microsoft.com/office/drawing/2014/main" id="{471EEC03-EB58-8108-BFA2-CA24E54E8E0D}"/>
              </a:ext>
            </a:extLst>
          </p:cNvPr>
          <p:cNvSpPr>
            <a:spLocks noGrp="1"/>
          </p:cNvSpPr>
          <p:nvPr>
            <p:ph type="sldNum" sz="quarter" idx="12"/>
          </p:nvPr>
        </p:nvSpPr>
        <p:spPr/>
        <p:txBody>
          <a:bodyPr/>
          <a:lstStyle/>
          <a:p>
            <a:fld id="{09918B91-4B66-40C9-B3FB-70033B0922BB}" type="slidenum">
              <a:rPr lang="en-US" smtClean="0"/>
              <a:t>47</a:t>
            </a:fld>
            <a:endParaRPr lang="en-US"/>
          </a:p>
        </p:txBody>
      </p:sp>
      <p:pic>
        <p:nvPicPr>
          <p:cNvPr id="5" name="Content Placeholder 4">
            <a:extLst>
              <a:ext uri="{FF2B5EF4-FFF2-40B4-BE49-F238E27FC236}">
                <a16:creationId xmlns:a16="http://schemas.microsoft.com/office/drawing/2014/main" id="{014E07AF-6588-1673-5154-60A790953A31}"/>
              </a:ext>
            </a:extLst>
          </p:cNvPr>
          <p:cNvPicPr>
            <a:picLocks noGrp="1" noChangeAspect="1"/>
          </p:cNvPicPr>
          <p:nvPr>
            <p:ph idx="1"/>
          </p:nvPr>
        </p:nvPicPr>
        <p:blipFill>
          <a:blip r:embed="rId2"/>
          <a:stretch>
            <a:fillRect/>
          </a:stretch>
        </p:blipFill>
        <p:spPr>
          <a:xfrm>
            <a:off x="2296732" y="1467852"/>
            <a:ext cx="8014331" cy="4903181"/>
          </a:xfrm>
          <a:prstGeom prst="rect">
            <a:avLst/>
          </a:prstGeom>
          <a:ln>
            <a:solidFill>
              <a:schemeClr val="tx1"/>
            </a:solidFill>
          </a:ln>
        </p:spPr>
      </p:pic>
    </p:spTree>
    <p:extLst>
      <p:ext uri="{BB962C8B-B14F-4D97-AF65-F5344CB8AC3E}">
        <p14:creationId xmlns:p14="http://schemas.microsoft.com/office/powerpoint/2010/main" val="23527284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1B75D-27B1-6916-F3E4-7056D03B83EE}"/>
              </a:ext>
            </a:extLst>
          </p:cNvPr>
          <p:cNvSpPr>
            <a:spLocks noGrp="1"/>
          </p:cNvSpPr>
          <p:nvPr>
            <p:ph type="title"/>
          </p:nvPr>
        </p:nvSpPr>
        <p:spPr>
          <a:xfrm>
            <a:off x="657225" y="136525"/>
            <a:ext cx="10515600" cy="687388"/>
          </a:xfrm>
        </p:spPr>
        <p:txBody>
          <a:bodyPr>
            <a:normAutofit/>
          </a:bodyPr>
          <a:lstStyle/>
          <a:p>
            <a:pPr algn="ctr"/>
            <a:r>
              <a:rPr lang="en-US" sz="4000" b="1">
                <a:solidFill>
                  <a:srgbClr val="002060"/>
                </a:solidFill>
                <a:latin typeface="Century Gothic" panose="020B0502020202020204" pitchFamily="34" charset="0"/>
              </a:rPr>
              <a:t>Documents Folder</a:t>
            </a:r>
          </a:p>
        </p:txBody>
      </p:sp>
      <p:sp>
        <p:nvSpPr>
          <p:cNvPr id="4" name="Slide Number Placeholder 3">
            <a:extLst>
              <a:ext uri="{FF2B5EF4-FFF2-40B4-BE49-F238E27FC236}">
                <a16:creationId xmlns:a16="http://schemas.microsoft.com/office/drawing/2014/main" id="{35B9B6F2-A912-9316-2E79-68F274687CA5}"/>
              </a:ext>
            </a:extLst>
          </p:cNvPr>
          <p:cNvSpPr>
            <a:spLocks noGrp="1"/>
          </p:cNvSpPr>
          <p:nvPr>
            <p:ph type="sldNum" sz="quarter" idx="12"/>
          </p:nvPr>
        </p:nvSpPr>
        <p:spPr/>
        <p:txBody>
          <a:bodyPr/>
          <a:lstStyle/>
          <a:p>
            <a:fld id="{09918B91-4B66-40C9-B3FB-70033B0922BB}" type="slidenum">
              <a:rPr lang="en-US" smtClean="0"/>
              <a:t>48</a:t>
            </a:fld>
            <a:endParaRPr lang="en-US"/>
          </a:p>
        </p:txBody>
      </p:sp>
      <p:pic>
        <p:nvPicPr>
          <p:cNvPr id="5" name="Content Placeholder 4">
            <a:extLst>
              <a:ext uri="{FF2B5EF4-FFF2-40B4-BE49-F238E27FC236}">
                <a16:creationId xmlns:a16="http://schemas.microsoft.com/office/drawing/2014/main" id="{159464B6-17C5-C559-409B-D1F968A88964}"/>
              </a:ext>
            </a:extLst>
          </p:cNvPr>
          <p:cNvPicPr>
            <a:picLocks noGrp="1" noChangeAspect="1"/>
          </p:cNvPicPr>
          <p:nvPr>
            <p:ph idx="1"/>
          </p:nvPr>
        </p:nvPicPr>
        <p:blipFill>
          <a:blip r:embed="rId2"/>
          <a:stretch>
            <a:fillRect/>
          </a:stretch>
        </p:blipFill>
        <p:spPr>
          <a:xfrm>
            <a:off x="659563" y="2021305"/>
            <a:ext cx="10694237" cy="3329030"/>
          </a:xfrm>
          <a:prstGeom prst="rect">
            <a:avLst/>
          </a:prstGeom>
          <a:ln>
            <a:solidFill>
              <a:schemeClr val="tx1"/>
            </a:solidFill>
          </a:ln>
        </p:spPr>
      </p:pic>
    </p:spTree>
    <p:extLst>
      <p:ext uri="{BB962C8B-B14F-4D97-AF65-F5344CB8AC3E}">
        <p14:creationId xmlns:p14="http://schemas.microsoft.com/office/powerpoint/2010/main" val="1790903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944E-E504-CC8F-3D9A-766D587555C9}"/>
              </a:ext>
            </a:extLst>
          </p:cNvPr>
          <p:cNvSpPr>
            <a:spLocks noGrp="1"/>
          </p:cNvSpPr>
          <p:nvPr>
            <p:ph type="title"/>
          </p:nvPr>
        </p:nvSpPr>
        <p:spPr/>
        <p:txBody>
          <a:bodyPr>
            <a:normAutofit/>
          </a:bodyPr>
          <a:lstStyle/>
          <a:p>
            <a:r>
              <a:rPr lang="en-US" sz="4000" b="1">
                <a:solidFill>
                  <a:srgbClr val="002060"/>
                </a:solidFill>
                <a:latin typeface="Century Gothic" panose="020B0502020202020204" pitchFamily="34" charset="0"/>
              </a:rPr>
              <a:t>What to Know Before Submitting –</a:t>
            </a:r>
            <a:br>
              <a:rPr lang="en-US" sz="4000" b="1">
                <a:solidFill>
                  <a:srgbClr val="002060"/>
                </a:solidFill>
                <a:latin typeface="Century Gothic" panose="020B0502020202020204" pitchFamily="34" charset="0"/>
              </a:rPr>
            </a:br>
            <a:r>
              <a:rPr lang="en-US" sz="4000" b="1">
                <a:solidFill>
                  <a:srgbClr val="002060"/>
                </a:solidFill>
                <a:latin typeface="Century Gothic" panose="020B0502020202020204" pitchFamily="34" charset="0"/>
              </a:rPr>
              <a:t>Initial Coordination</a:t>
            </a:r>
          </a:p>
        </p:txBody>
      </p:sp>
      <p:sp>
        <p:nvSpPr>
          <p:cNvPr id="3" name="Content Placeholder 2">
            <a:extLst>
              <a:ext uri="{FF2B5EF4-FFF2-40B4-BE49-F238E27FC236}">
                <a16:creationId xmlns:a16="http://schemas.microsoft.com/office/drawing/2014/main" id="{29AF0E76-6273-B69B-B2E6-81687637DD63}"/>
              </a:ext>
            </a:extLst>
          </p:cNvPr>
          <p:cNvSpPr>
            <a:spLocks noGrp="1"/>
          </p:cNvSpPr>
          <p:nvPr>
            <p:ph idx="1"/>
          </p:nvPr>
        </p:nvSpPr>
        <p:spPr/>
        <p:txBody>
          <a:bodyPr/>
          <a:lstStyle/>
          <a:p>
            <a:r>
              <a:rPr lang="en-US" sz="2400">
                <a:solidFill>
                  <a:srgbClr val="002060"/>
                </a:solidFill>
                <a:latin typeface="Century Gothic" panose="020B0502020202020204" pitchFamily="34" charset="0"/>
              </a:rPr>
              <a:t>Existing/proposed street and driveway widths - Coordinate with </a:t>
            </a:r>
            <a:r>
              <a:rPr lang="en-US" sz="2400" b="1">
                <a:solidFill>
                  <a:srgbClr val="002060"/>
                </a:solidFill>
                <a:latin typeface="Century Gothic" panose="020B0502020202020204" pitchFamily="34" charset="0"/>
              </a:rPr>
              <a:t>Ricky Butler in Room 204.</a:t>
            </a:r>
          </a:p>
          <a:p>
            <a:pPr lvl="1"/>
            <a:r>
              <a:rPr lang="en-US" sz="2400">
                <a:solidFill>
                  <a:srgbClr val="002060"/>
                </a:solidFill>
                <a:latin typeface="Century Gothic" panose="020B0502020202020204" pitchFamily="34" charset="0"/>
              </a:rPr>
              <a:t>Pavement width must be 26’ when the structure exceeds 30’ in height.</a:t>
            </a:r>
          </a:p>
          <a:p>
            <a:r>
              <a:rPr lang="en-US" sz="2600">
                <a:solidFill>
                  <a:srgbClr val="002060"/>
                </a:solidFill>
                <a:latin typeface="Century Gothic" panose="020B0502020202020204" pitchFamily="34" charset="0"/>
              </a:rPr>
              <a:t>Review all as-built drawings:</a:t>
            </a:r>
          </a:p>
          <a:p>
            <a:pPr lvl="1"/>
            <a:r>
              <a:rPr lang="en-US" sz="2400" b="1">
                <a:solidFill>
                  <a:srgbClr val="002060"/>
                </a:solidFill>
                <a:latin typeface="Century Gothic" panose="020B0502020202020204" pitchFamily="34" charset="0"/>
              </a:rPr>
              <a:t>Room 314 for the Survey Vault </a:t>
            </a:r>
            <a:r>
              <a:rPr lang="en-US" sz="2400">
                <a:solidFill>
                  <a:srgbClr val="002060"/>
                </a:solidFill>
                <a:latin typeface="Century Gothic" panose="020B0502020202020204" pitchFamily="34" charset="0"/>
              </a:rPr>
              <a:t>– Paving/Drainage Plans</a:t>
            </a:r>
          </a:p>
          <a:p>
            <a:pPr lvl="1"/>
            <a:r>
              <a:rPr lang="en-US" sz="2400" b="1">
                <a:solidFill>
                  <a:srgbClr val="002060"/>
                </a:solidFill>
                <a:latin typeface="Century Gothic" panose="020B0502020202020204" pitchFamily="34" charset="0"/>
              </a:rPr>
              <a:t>Room 215 for the DWU Vault </a:t>
            </a:r>
            <a:r>
              <a:rPr lang="en-US" sz="2400">
                <a:solidFill>
                  <a:srgbClr val="002060"/>
                </a:solidFill>
                <a:latin typeface="Century Gothic" panose="020B0502020202020204" pitchFamily="34" charset="0"/>
              </a:rPr>
              <a:t>– Water/Wastewater Plans</a:t>
            </a:r>
          </a:p>
          <a:p>
            <a:r>
              <a:rPr lang="en-US" sz="2600">
                <a:solidFill>
                  <a:srgbClr val="002060"/>
                </a:solidFill>
                <a:latin typeface="Century Gothic" panose="020B0502020202020204" pitchFamily="34" charset="0"/>
              </a:rPr>
              <a:t>Come talk to us in Room 200! Please be sure to include the entire plan/concept</a:t>
            </a:r>
          </a:p>
          <a:p>
            <a:endParaRPr lang="en-US"/>
          </a:p>
        </p:txBody>
      </p:sp>
      <p:sp>
        <p:nvSpPr>
          <p:cNvPr id="4" name="Slide Number Placeholder 3">
            <a:extLst>
              <a:ext uri="{FF2B5EF4-FFF2-40B4-BE49-F238E27FC236}">
                <a16:creationId xmlns:a16="http://schemas.microsoft.com/office/drawing/2014/main" id="{50F8B9E7-4569-C845-F8AF-38DBC634AC49}"/>
              </a:ext>
            </a:extLst>
          </p:cNvPr>
          <p:cNvSpPr>
            <a:spLocks noGrp="1"/>
          </p:cNvSpPr>
          <p:nvPr>
            <p:ph type="sldNum" sz="quarter" idx="12"/>
          </p:nvPr>
        </p:nvSpPr>
        <p:spPr/>
        <p:txBody>
          <a:bodyPr/>
          <a:lstStyle/>
          <a:p>
            <a:fld id="{09918B91-4B66-40C9-B3FB-70033B0922BB}" type="slidenum">
              <a:rPr lang="en-US" smtClean="0"/>
              <a:t>49</a:t>
            </a:fld>
            <a:endParaRPr lang="en-US"/>
          </a:p>
        </p:txBody>
      </p:sp>
    </p:spTree>
    <p:extLst>
      <p:ext uri="{BB962C8B-B14F-4D97-AF65-F5344CB8AC3E}">
        <p14:creationId xmlns:p14="http://schemas.microsoft.com/office/powerpoint/2010/main" val="1469942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26737-5C5E-5E69-DC25-A89B101FCD6A}"/>
              </a:ext>
            </a:extLst>
          </p:cNvPr>
          <p:cNvSpPr>
            <a:spLocks noGrp="1"/>
          </p:cNvSpPr>
          <p:nvPr>
            <p:ph type="title"/>
          </p:nvPr>
        </p:nvSpPr>
        <p:spPr>
          <a:xfrm>
            <a:off x="373566" y="30588"/>
            <a:ext cx="10515600" cy="916685"/>
          </a:xfrm>
        </p:spPr>
        <p:txBody>
          <a:bodyPr>
            <a:normAutofit/>
          </a:bodyPr>
          <a:lstStyle/>
          <a:p>
            <a:r>
              <a:rPr lang="en-US" sz="4000" b="1">
                <a:solidFill>
                  <a:schemeClr val="accent1">
                    <a:lumMod val="50000"/>
                  </a:schemeClr>
                </a:solidFill>
                <a:latin typeface="Century Gothic" panose="020B0502020202020204" pitchFamily="34" charset="0"/>
              </a:rPr>
              <a:t>Agenda</a:t>
            </a:r>
          </a:p>
        </p:txBody>
      </p:sp>
      <p:sp>
        <p:nvSpPr>
          <p:cNvPr id="3" name="Content Placeholder 2">
            <a:extLst>
              <a:ext uri="{FF2B5EF4-FFF2-40B4-BE49-F238E27FC236}">
                <a16:creationId xmlns:a16="http://schemas.microsoft.com/office/drawing/2014/main" id="{E72683E0-35B2-E90B-FFAC-B6DDE35EBC12}"/>
              </a:ext>
            </a:extLst>
          </p:cNvPr>
          <p:cNvSpPr>
            <a:spLocks noGrp="1"/>
          </p:cNvSpPr>
          <p:nvPr>
            <p:ph idx="1"/>
          </p:nvPr>
        </p:nvSpPr>
        <p:spPr>
          <a:xfrm>
            <a:off x="373566" y="1189608"/>
            <a:ext cx="11211891" cy="5104660"/>
          </a:xfrm>
        </p:spPr>
        <p:txBody>
          <a:bodyPr vert="horz" lIns="91440" tIns="45720" rIns="91440" bIns="45720" rtlCol="0" anchor="t">
            <a:normAutofit fontScale="62500" lnSpcReduction="20000"/>
          </a:bodyPr>
          <a:lstStyle/>
          <a:p>
            <a:r>
              <a:rPr lang="en-US" sz="3400" b="1" dirty="0">
                <a:solidFill>
                  <a:srgbClr val="012555"/>
                </a:solidFill>
                <a:latin typeface="Century Gothic"/>
              </a:rPr>
              <a:t>Introductions</a:t>
            </a:r>
            <a:endParaRPr lang="en-US" sz="3400" b="1" dirty="0">
              <a:solidFill>
                <a:srgbClr val="012555"/>
              </a:solidFill>
              <a:latin typeface="Century Gothic" panose="020B0502020202020204" pitchFamily="34" charset="0"/>
            </a:endParaRPr>
          </a:p>
          <a:p>
            <a:pPr lvl="1"/>
            <a:r>
              <a:rPr lang="en-US" sz="2900" dirty="0">
                <a:solidFill>
                  <a:srgbClr val="012555"/>
                </a:solidFill>
                <a:latin typeface="Century Gothic"/>
              </a:rPr>
              <a:t>Although we follow DWU &amp; PBW standards, we are a separate department that focuses on </a:t>
            </a:r>
            <a:r>
              <a:rPr lang="en-US" sz="2900" b="1" i="1" dirty="0">
                <a:solidFill>
                  <a:srgbClr val="012555"/>
                </a:solidFill>
                <a:latin typeface="Century Gothic"/>
              </a:rPr>
              <a:t>water/wastewater</a:t>
            </a:r>
            <a:r>
              <a:rPr lang="en-US" sz="2900" dirty="0">
                <a:solidFill>
                  <a:srgbClr val="012555"/>
                </a:solidFill>
                <a:latin typeface="Century Gothic"/>
              </a:rPr>
              <a:t> &amp; </a:t>
            </a:r>
            <a:r>
              <a:rPr lang="en-US" sz="2900" b="1" i="1" dirty="0">
                <a:solidFill>
                  <a:srgbClr val="012555"/>
                </a:solidFill>
                <a:latin typeface="Century Gothic"/>
              </a:rPr>
              <a:t>paving/drainage</a:t>
            </a:r>
            <a:r>
              <a:rPr lang="en-US" sz="2900" dirty="0">
                <a:solidFill>
                  <a:srgbClr val="012555"/>
                </a:solidFill>
                <a:latin typeface="Century Gothic"/>
              </a:rPr>
              <a:t> improvements related to </a:t>
            </a:r>
            <a:r>
              <a:rPr lang="en-US" sz="2900" b="1" dirty="0">
                <a:solidFill>
                  <a:srgbClr val="012555"/>
                </a:solidFill>
                <a:latin typeface="Century Gothic"/>
              </a:rPr>
              <a:t>Private Development</a:t>
            </a:r>
            <a:r>
              <a:rPr lang="en-US" sz="2900" dirty="0">
                <a:solidFill>
                  <a:srgbClr val="012555"/>
                </a:solidFill>
                <a:latin typeface="Century Gothic"/>
              </a:rPr>
              <a:t> projects (i.e., We are not DWU – Main St). </a:t>
            </a:r>
          </a:p>
          <a:p>
            <a:pPr marL="457200" lvl="1" indent="0">
              <a:buNone/>
            </a:pPr>
            <a:endParaRPr lang="en-US" dirty="0">
              <a:solidFill>
                <a:srgbClr val="012555"/>
              </a:solidFill>
              <a:latin typeface="Century Gothic" panose="020B0502020202020204" pitchFamily="34" charset="0"/>
            </a:endParaRPr>
          </a:p>
          <a:p>
            <a:r>
              <a:rPr lang="en-US" sz="3400" b="1" dirty="0">
                <a:solidFill>
                  <a:srgbClr val="012555"/>
                </a:solidFill>
                <a:latin typeface="Century Gothic"/>
              </a:rPr>
              <a:t>Objective</a:t>
            </a:r>
          </a:p>
          <a:p>
            <a:pPr lvl="1"/>
            <a:r>
              <a:rPr lang="en-US" sz="2900" dirty="0">
                <a:solidFill>
                  <a:srgbClr val="012555"/>
                </a:solidFill>
                <a:latin typeface="Century Gothic"/>
              </a:rPr>
              <a:t>Discuss the process for an efficient plan submittal.</a:t>
            </a:r>
          </a:p>
          <a:p>
            <a:pPr marL="457200" lvl="1" indent="0">
              <a:buNone/>
            </a:pPr>
            <a:endParaRPr lang="en-US" sz="2400" dirty="0">
              <a:solidFill>
                <a:srgbClr val="012555"/>
              </a:solidFill>
              <a:latin typeface="Century Gothic"/>
            </a:endParaRPr>
          </a:p>
          <a:p>
            <a:r>
              <a:rPr lang="en-US" sz="3400" b="1" dirty="0">
                <a:solidFill>
                  <a:srgbClr val="012555"/>
                </a:solidFill>
                <a:latin typeface="Century Gothic"/>
              </a:rPr>
              <a:t>General Overview Permit Review Process</a:t>
            </a:r>
          </a:p>
          <a:p>
            <a:pPr lvl="1"/>
            <a:r>
              <a:rPr lang="en-US" sz="3200" dirty="0">
                <a:solidFill>
                  <a:srgbClr val="012555"/>
                </a:solidFill>
                <a:latin typeface="Century Gothic"/>
              </a:rPr>
              <a:t>Review the Water/Wastewater &amp; Paving/Drainage checklist to ensure all necessary items are addressed.</a:t>
            </a:r>
          </a:p>
          <a:p>
            <a:pPr lvl="1"/>
            <a:r>
              <a:rPr lang="en-US" sz="3200" dirty="0">
                <a:solidFill>
                  <a:srgbClr val="012555"/>
                </a:solidFill>
                <a:latin typeface="Century Gothic"/>
              </a:rPr>
              <a:t>Review the process for submitting field notes for separate instrument easements and backflow agreements.</a:t>
            </a:r>
          </a:p>
          <a:p>
            <a:pPr lvl="1"/>
            <a:r>
              <a:rPr lang="en-US" sz="3200" dirty="0">
                <a:solidFill>
                  <a:srgbClr val="012555"/>
                </a:solidFill>
                <a:latin typeface="Century Gothic"/>
              </a:rPr>
              <a:t>Discuss the “hot zones” for construction around Dallas, and the process for submitting plans in these  areas.</a:t>
            </a:r>
          </a:p>
          <a:p>
            <a:pPr lvl="1"/>
            <a:endParaRPr lang="en-US" dirty="0">
              <a:solidFill>
                <a:srgbClr val="012555"/>
              </a:solidFill>
              <a:latin typeface="Century Gothic"/>
            </a:endParaRPr>
          </a:p>
          <a:p>
            <a:r>
              <a:rPr lang="en-US" sz="3200" dirty="0">
                <a:solidFill>
                  <a:srgbClr val="012555"/>
                </a:solidFill>
                <a:latin typeface="Century Gothic"/>
              </a:rPr>
              <a:t>Water/Wastewater Engineering Process &amp; Tips</a:t>
            </a:r>
          </a:p>
          <a:p>
            <a:endParaRPr lang="en-US" sz="3200" dirty="0">
              <a:solidFill>
                <a:srgbClr val="012555"/>
              </a:solidFill>
              <a:latin typeface="Century Gothic"/>
            </a:endParaRPr>
          </a:p>
          <a:p>
            <a:r>
              <a:rPr lang="en-US" sz="3200" dirty="0">
                <a:solidFill>
                  <a:srgbClr val="012555"/>
                </a:solidFill>
                <a:latin typeface="Century Gothic"/>
              </a:rPr>
              <a:t>Paving/Drainage Engineering Process &amp; Tips</a:t>
            </a:r>
          </a:p>
          <a:p>
            <a:endParaRPr lang="en-US" dirty="0"/>
          </a:p>
        </p:txBody>
      </p:sp>
      <p:sp>
        <p:nvSpPr>
          <p:cNvPr id="4" name="Slide Number Placeholder 3">
            <a:extLst>
              <a:ext uri="{FF2B5EF4-FFF2-40B4-BE49-F238E27FC236}">
                <a16:creationId xmlns:a16="http://schemas.microsoft.com/office/drawing/2014/main" id="{FC5F3AD8-8AE7-E82F-8ACD-E3FEA3569020}"/>
              </a:ext>
            </a:extLst>
          </p:cNvPr>
          <p:cNvSpPr>
            <a:spLocks noGrp="1"/>
          </p:cNvSpPr>
          <p:nvPr>
            <p:ph type="sldNum" sz="quarter" idx="12"/>
          </p:nvPr>
        </p:nvSpPr>
        <p:spPr/>
        <p:txBody>
          <a:bodyPr/>
          <a:lstStyle/>
          <a:p>
            <a:fld id="{09918B91-4B66-40C9-B3FB-70033B0922BB}" type="slidenum">
              <a:rPr lang="en-US" smtClean="0"/>
              <a:t>5</a:t>
            </a:fld>
            <a:endParaRPr lang="en-US"/>
          </a:p>
        </p:txBody>
      </p:sp>
    </p:spTree>
    <p:extLst>
      <p:ext uri="{BB962C8B-B14F-4D97-AF65-F5344CB8AC3E}">
        <p14:creationId xmlns:p14="http://schemas.microsoft.com/office/powerpoint/2010/main" val="383572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06D4-D9D3-F478-C877-25BAA327BEE8}"/>
              </a:ext>
            </a:extLst>
          </p:cNvPr>
          <p:cNvSpPr>
            <a:spLocks noGrp="1"/>
          </p:cNvSpPr>
          <p:nvPr>
            <p:ph type="title"/>
          </p:nvPr>
        </p:nvSpPr>
        <p:spPr>
          <a:xfrm>
            <a:off x="609600" y="250825"/>
            <a:ext cx="10515600" cy="1325563"/>
          </a:xfrm>
        </p:spPr>
        <p:txBody>
          <a:bodyPr>
            <a:normAutofit/>
          </a:bodyPr>
          <a:lstStyle/>
          <a:p>
            <a:r>
              <a:rPr lang="en-US" sz="4000" b="1">
                <a:solidFill>
                  <a:srgbClr val="002060"/>
                </a:solidFill>
                <a:latin typeface="Century Gothic" panose="020B0502020202020204" pitchFamily="34" charset="0"/>
              </a:rPr>
              <a:t>What to Know Before Submitting –</a:t>
            </a:r>
            <a:br>
              <a:rPr lang="en-US" sz="4000" b="1">
                <a:solidFill>
                  <a:srgbClr val="002060"/>
                </a:solidFill>
                <a:latin typeface="Century Gothic" panose="020B0502020202020204" pitchFamily="34" charset="0"/>
              </a:rPr>
            </a:br>
            <a:r>
              <a:rPr lang="en-US" sz="4000" b="1">
                <a:solidFill>
                  <a:srgbClr val="002060"/>
                </a:solidFill>
                <a:latin typeface="Century Gothic" panose="020B0502020202020204" pitchFamily="34" charset="0"/>
              </a:rPr>
              <a:t>Checklists and Manuals</a:t>
            </a:r>
          </a:p>
        </p:txBody>
      </p:sp>
      <p:sp>
        <p:nvSpPr>
          <p:cNvPr id="3" name="Content Placeholder 2">
            <a:extLst>
              <a:ext uri="{FF2B5EF4-FFF2-40B4-BE49-F238E27FC236}">
                <a16:creationId xmlns:a16="http://schemas.microsoft.com/office/drawing/2014/main" id="{A768C4B6-E541-5145-1E52-B8817F1DBECF}"/>
              </a:ext>
            </a:extLst>
          </p:cNvPr>
          <p:cNvSpPr>
            <a:spLocks noGrp="1"/>
          </p:cNvSpPr>
          <p:nvPr>
            <p:ph idx="1"/>
          </p:nvPr>
        </p:nvSpPr>
        <p:spPr>
          <a:xfrm>
            <a:off x="445168" y="1690688"/>
            <a:ext cx="6220327" cy="4831917"/>
          </a:xfrm>
        </p:spPr>
        <p:txBody>
          <a:bodyPr/>
          <a:lstStyle/>
          <a:p>
            <a:r>
              <a:rPr lang="en-US" sz="2800">
                <a:solidFill>
                  <a:schemeClr val="accent1">
                    <a:lumMod val="50000"/>
                  </a:schemeClr>
                </a:solidFill>
                <a:latin typeface="Century Gothic" panose="020B0502020202020204" pitchFamily="34" charset="0"/>
              </a:rPr>
              <a:t>www.DallasCityHall.com</a:t>
            </a:r>
          </a:p>
          <a:p>
            <a:r>
              <a:rPr lang="en-US" sz="2800">
                <a:solidFill>
                  <a:schemeClr val="accent1">
                    <a:lumMod val="50000"/>
                  </a:schemeClr>
                </a:solidFill>
                <a:latin typeface="Century Gothic" panose="020B0502020202020204" pitchFamily="34" charset="0"/>
              </a:rPr>
              <a:t>Departments </a:t>
            </a:r>
            <a:r>
              <a:rPr lang="en-US" sz="2800">
                <a:solidFill>
                  <a:schemeClr val="accent1">
                    <a:lumMod val="50000"/>
                  </a:schemeClr>
                </a:solidFill>
                <a:latin typeface="Century Gothic" panose="020B0502020202020204" pitchFamily="34" charset="0"/>
                <a:sym typeface="Wingdings" panose="05000000000000000000" pitchFamily="2" charset="2"/>
              </a:rPr>
              <a:t> All Departments  Development Services  Land Management  Engineering/Survey Forms, Procedures and Checklists</a:t>
            </a:r>
          </a:p>
          <a:p>
            <a:r>
              <a:rPr lang="en-US">
                <a:hlinkClick r:id="rId2"/>
              </a:rPr>
              <a:t>https://dallascityhall.com/departments/sustainabledevelopment/land-management/Pages/engineering-forms.aspx</a:t>
            </a:r>
            <a:endParaRPr lang="en-US"/>
          </a:p>
          <a:p>
            <a:endParaRPr lang="en-US"/>
          </a:p>
        </p:txBody>
      </p:sp>
      <p:sp>
        <p:nvSpPr>
          <p:cNvPr id="4" name="Slide Number Placeholder 3">
            <a:extLst>
              <a:ext uri="{FF2B5EF4-FFF2-40B4-BE49-F238E27FC236}">
                <a16:creationId xmlns:a16="http://schemas.microsoft.com/office/drawing/2014/main" id="{E955D377-1399-E801-A4E3-CBD1ED6D5CB1}"/>
              </a:ext>
            </a:extLst>
          </p:cNvPr>
          <p:cNvSpPr>
            <a:spLocks noGrp="1"/>
          </p:cNvSpPr>
          <p:nvPr>
            <p:ph type="sldNum" sz="quarter" idx="12"/>
          </p:nvPr>
        </p:nvSpPr>
        <p:spPr/>
        <p:txBody>
          <a:bodyPr/>
          <a:lstStyle/>
          <a:p>
            <a:fld id="{09918B91-4B66-40C9-B3FB-70033B0922BB}" type="slidenum">
              <a:rPr lang="en-US" smtClean="0"/>
              <a:t>50</a:t>
            </a:fld>
            <a:endParaRPr lang="en-US"/>
          </a:p>
        </p:txBody>
      </p:sp>
      <p:pic>
        <p:nvPicPr>
          <p:cNvPr id="6" name="Picture 5">
            <a:extLst>
              <a:ext uri="{FF2B5EF4-FFF2-40B4-BE49-F238E27FC236}">
                <a16:creationId xmlns:a16="http://schemas.microsoft.com/office/drawing/2014/main" id="{5409ACF6-A88B-13AF-EE13-ACAFEB393665}"/>
              </a:ext>
            </a:extLst>
          </p:cNvPr>
          <p:cNvPicPr>
            <a:picLocks noChangeAspect="1"/>
          </p:cNvPicPr>
          <p:nvPr/>
        </p:nvPicPr>
        <p:blipFill>
          <a:blip r:embed="rId3"/>
          <a:stretch>
            <a:fillRect/>
          </a:stretch>
        </p:blipFill>
        <p:spPr>
          <a:xfrm>
            <a:off x="7158789" y="1528010"/>
            <a:ext cx="4788569" cy="4405501"/>
          </a:xfrm>
          <a:prstGeom prst="rect">
            <a:avLst/>
          </a:prstGeom>
        </p:spPr>
      </p:pic>
    </p:spTree>
    <p:extLst>
      <p:ext uri="{BB962C8B-B14F-4D97-AF65-F5344CB8AC3E}">
        <p14:creationId xmlns:p14="http://schemas.microsoft.com/office/powerpoint/2010/main" val="2908865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B1CD-9A1E-7099-58B0-2D09D8F8F52B}"/>
              </a:ext>
            </a:extLst>
          </p:cNvPr>
          <p:cNvSpPr>
            <a:spLocks noGrp="1"/>
          </p:cNvSpPr>
          <p:nvPr>
            <p:ph type="title"/>
          </p:nvPr>
        </p:nvSpPr>
        <p:spPr>
          <a:xfrm>
            <a:off x="419100" y="165100"/>
            <a:ext cx="10515600" cy="706438"/>
          </a:xfrm>
        </p:spPr>
        <p:txBody>
          <a:bodyPr>
            <a:normAutofit/>
          </a:bodyPr>
          <a:lstStyle/>
          <a:p>
            <a:r>
              <a:rPr lang="en-US" sz="4000" b="1">
                <a:solidFill>
                  <a:srgbClr val="002060"/>
                </a:solidFill>
                <a:latin typeface="Century Gothic" panose="020B0502020202020204" pitchFamily="34" charset="0"/>
              </a:rPr>
              <a:t>Common Errors: Infrastructure Notes</a:t>
            </a:r>
          </a:p>
        </p:txBody>
      </p:sp>
      <p:sp>
        <p:nvSpPr>
          <p:cNvPr id="3" name="Content Placeholder 2">
            <a:extLst>
              <a:ext uri="{FF2B5EF4-FFF2-40B4-BE49-F238E27FC236}">
                <a16:creationId xmlns:a16="http://schemas.microsoft.com/office/drawing/2014/main" id="{45045781-2B84-C1E8-0179-13DE8DF7892A}"/>
              </a:ext>
            </a:extLst>
          </p:cNvPr>
          <p:cNvSpPr>
            <a:spLocks noGrp="1"/>
          </p:cNvSpPr>
          <p:nvPr>
            <p:ph idx="1"/>
          </p:nvPr>
        </p:nvSpPr>
        <p:spPr>
          <a:xfrm>
            <a:off x="838200" y="1349375"/>
            <a:ext cx="10515600" cy="4827588"/>
          </a:xfrm>
        </p:spPr>
        <p:txBody>
          <a:bodyPr/>
          <a:lstStyle/>
          <a:p>
            <a:r>
              <a:rPr lang="en-US" sz="2400">
                <a:solidFill>
                  <a:srgbClr val="002060"/>
                </a:solidFill>
                <a:latin typeface="Century Gothic" panose="020B0502020202020204" pitchFamily="34" charset="0"/>
              </a:rPr>
              <a:t>City of Dallas Infrastructure Notes should be placed on respective design drawings (Paving, Grading, Drainage)</a:t>
            </a:r>
            <a:endParaRPr lang="en-US" sz="2200">
              <a:solidFill>
                <a:srgbClr val="002060"/>
              </a:solidFill>
              <a:latin typeface="Century Gothic" panose="020B0502020202020204" pitchFamily="34" charset="0"/>
            </a:endParaRPr>
          </a:p>
          <a:p>
            <a:pPr lvl="1"/>
            <a:r>
              <a:rPr lang="en-US" sz="2400">
                <a:solidFill>
                  <a:srgbClr val="002060"/>
                </a:solidFill>
                <a:latin typeface="Century Gothic" panose="020B0502020202020204" pitchFamily="34" charset="0"/>
              </a:rPr>
              <a:t>Recommend not to place in General Notes nor Cover</a:t>
            </a:r>
          </a:p>
          <a:p>
            <a:pPr lvl="1"/>
            <a:r>
              <a:rPr lang="en-US" sz="2400">
                <a:solidFill>
                  <a:srgbClr val="002060"/>
                </a:solidFill>
                <a:latin typeface="Century Gothic" panose="020B0502020202020204" pitchFamily="34" charset="0"/>
              </a:rPr>
              <a:t>Helpful for your clients’ contractor and for you</a:t>
            </a:r>
          </a:p>
          <a:p>
            <a:endParaRPr lang="en-US" sz="2600">
              <a:solidFill>
                <a:srgbClr val="002060"/>
              </a:solidFill>
              <a:latin typeface="Century Gothic" panose="020B0502020202020204" pitchFamily="34" charset="0"/>
            </a:endParaRPr>
          </a:p>
          <a:p>
            <a:r>
              <a:rPr lang="en-US" sz="2600">
                <a:solidFill>
                  <a:srgbClr val="002060"/>
                </a:solidFill>
                <a:latin typeface="Century Gothic" panose="020B0502020202020204" pitchFamily="34" charset="0"/>
              </a:rPr>
              <a:t>Use the verbiage provided to you from our provided attachment</a:t>
            </a:r>
          </a:p>
          <a:p>
            <a:endParaRPr lang="en-US"/>
          </a:p>
        </p:txBody>
      </p:sp>
      <p:sp>
        <p:nvSpPr>
          <p:cNvPr id="4" name="Slide Number Placeholder 3">
            <a:extLst>
              <a:ext uri="{FF2B5EF4-FFF2-40B4-BE49-F238E27FC236}">
                <a16:creationId xmlns:a16="http://schemas.microsoft.com/office/drawing/2014/main" id="{9957089F-3385-39FE-08F3-73F54CAA8E3E}"/>
              </a:ext>
            </a:extLst>
          </p:cNvPr>
          <p:cNvSpPr>
            <a:spLocks noGrp="1"/>
          </p:cNvSpPr>
          <p:nvPr>
            <p:ph type="sldNum" sz="quarter" idx="12"/>
          </p:nvPr>
        </p:nvSpPr>
        <p:spPr/>
        <p:txBody>
          <a:bodyPr/>
          <a:lstStyle/>
          <a:p>
            <a:fld id="{09918B91-4B66-40C9-B3FB-70033B0922BB}" type="slidenum">
              <a:rPr lang="en-US" smtClean="0"/>
              <a:t>51</a:t>
            </a:fld>
            <a:endParaRPr lang="en-US"/>
          </a:p>
        </p:txBody>
      </p:sp>
    </p:spTree>
    <p:extLst>
      <p:ext uri="{BB962C8B-B14F-4D97-AF65-F5344CB8AC3E}">
        <p14:creationId xmlns:p14="http://schemas.microsoft.com/office/powerpoint/2010/main" val="21117720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3380-7AE0-B334-FD16-C008262FD4A8}"/>
              </a:ext>
            </a:extLst>
          </p:cNvPr>
          <p:cNvSpPr>
            <a:spLocks noGrp="1"/>
          </p:cNvSpPr>
          <p:nvPr>
            <p:ph type="title"/>
          </p:nvPr>
        </p:nvSpPr>
        <p:spPr>
          <a:xfrm>
            <a:off x="400050" y="155575"/>
            <a:ext cx="10515600" cy="687388"/>
          </a:xfrm>
        </p:spPr>
        <p:txBody>
          <a:bodyPr>
            <a:normAutofit/>
          </a:bodyPr>
          <a:lstStyle/>
          <a:p>
            <a:r>
              <a:rPr lang="en-US" sz="4000" b="1">
                <a:solidFill>
                  <a:srgbClr val="002060"/>
                </a:solidFill>
                <a:latin typeface="Century Gothic" panose="020B0502020202020204" pitchFamily="34" charset="0"/>
              </a:rPr>
              <a:t>Common Errors: Easements</a:t>
            </a:r>
          </a:p>
        </p:txBody>
      </p:sp>
      <p:sp>
        <p:nvSpPr>
          <p:cNvPr id="3" name="Content Placeholder 2">
            <a:extLst>
              <a:ext uri="{FF2B5EF4-FFF2-40B4-BE49-F238E27FC236}">
                <a16:creationId xmlns:a16="http://schemas.microsoft.com/office/drawing/2014/main" id="{F9CA5E67-4C1F-3C90-6FFB-AE1BA941AC9B}"/>
              </a:ext>
            </a:extLst>
          </p:cNvPr>
          <p:cNvSpPr>
            <a:spLocks noGrp="1"/>
          </p:cNvSpPr>
          <p:nvPr>
            <p:ph idx="1"/>
          </p:nvPr>
        </p:nvSpPr>
        <p:spPr>
          <a:xfrm>
            <a:off x="838200" y="1311275"/>
            <a:ext cx="10515600" cy="4865688"/>
          </a:xfrm>
        </p:spPr>
        <p:txBody>
          <a:bodyPr/>
          <a:lstStyle/>
          <a:p>
            <a:r>
              <a:rPr lang="en-US" sz="2400">
                <a:solidFill>
                  <a:srgbClr val="002060"/>
                </a:solidFill>
                <a:latin typeface="Century Gothic" panose="020B0502020202020204" pitchFamily="34" charset="0"/>
              </a:rPr>
              <a:t>Applicable existing easements &amp; proposed dedications must be shown &amp; labeled on Site, Paving, Drainage, Grading Plans</a:t>
            </a:r>
          </a:p>
          <a:p>
            <a:pPr lvl="1"/>
            <a:r>
              <a:rPr lang="en-US" sz="2400">
                <a:solidFill>
                  <a:srgbClr val="002060"/>
                </a:solidFill>
                <a:latin typeface="Century Gothic" panose="020B0502020202020204" pitchFamily="34" charset="0"/>
              </a:rPr>
              <a:t>ROW Dedications</a:t>
            </a:r>
          </a:p>
          <a:p>
            <a:pPr lvl="1"/>
            <a:r>
              <a:rPr lang="en-US" sz="2400">
                <a:solidFill>
                  <a:srgbClr val="002060"/>
                </a:solidFill>
                <a:latin typeface="Century Gothic" panose="020B0502020202020204" pitchFamily="34" charset="0"/>
              </a:rPr>
              <a:t>Drainage Easements (public/private)</a:t>
            </a:r>
          </a:p>
          <a:p>
            <a:pPr lvl="1"/>
            <a:r>
              <a:rPr lang="en-US" sz="2400">
                <a:solidFill>
                  <a:srgbClr val="002060"/>
                </a:solidFill>
                <a:latin typeface="Century Gothic" panose="020B0502020202020204" pitchFamily="34" charset="0"/>
              </a:rPr>
              <a:t>Detention Area Easements / Detention Area Access Easements</a:t>
            </a:r>
          </a:p>
          <a:p>
            <a:pPr lvl="1"/>
            <a:r>
              <a:rPr lang="en-US" sz="2400">
                <a:solidFill>
                  <a:srgbClr val="002060"/>
                </a:solidFill>
                <a:latin typeface="Century Gothic" panose="020B0502020202020204" pitchFamily="34" charset="0"/>
              </a:rPr>
              <a:t>Water/Wastewater Easements, etc.</a:t>
            </a:r>
          </a:p>
          <a:p>
            <a:r>
              <a:rPr lang="en-US" sz="2400">
                <a:solidFill>
                  <a:srgbClr val="002060"/>
                </a:solidFill>
                <a:latin typeface="Century Gothic" panose="020B0502020202020204" pitchFamily="34" charset="0"/>
              </a:rPr>
              <a:t>“By separate Instrument No. ____________”</a:t>
            </a:r>
          </a:p>
          <a:p>
            <a:pPr lvl="1"/>
            <a:r>
              <a:rPr lang="en-US" sz="2400">
                <a:solidFill>
                  <a:srgbClr val="002060"/>
                </a:solidFill>
                <a:latin typeface="Century Gothic" panose="020B0502020202020204" pitchFamily="34" charset="0"/>
              </a:rPr>
              <a:t>Private easement or if not platting</a:t>
            </a:r>
          </a:p>
          <a:p>
            <a:r>
              <a:rPr lang="en-US" sz="2400">
                <a:solidFill>
                  <a:srgbClr val="002060"/>
                </a:solidFill>
                <a:latin typeface="Century Gothic" panose="020B0502020202020204" pitchFamily="34" charset="0"/>
              </a:rPr>
              <a:t>“By This Plat”</a:t>
            </a:r>
          </a:p>
          <a:p>
            <a:pPr lvl="1"/>
            <a:r>
              <a:rPr lang="en-US" sz="2400">
                <a:solidFill>
                  <a:srgbClr val="002060"/>
                </a:solidFill>
                <a:latin typeface="Century Gothic" panose="020B0502020202020204" pitchFamily="34" charset="0"/>
              </a:rPr>
              <a:t>Public Easements or ROW dedication</a:t>
            </a:r>
          </a:p>
          <a:p>
            <a:endParaRPr lang="en-US"/>
          </a:p>
        </p:txBody>
      </p:sp>
      <p:sp>
        <p:nvSpPr>
          <p:cNvPr id="4" name="Slide Number Placeholder 3">
            <a:extLst>
              <a:ext uri="{FF2B5EF4-FFF2-40B4-BE49-F238E27FC236}">
                <a16:creationId xmlns:a16="http://schemas.microsoft.com/office/drawing/2014/main" id="{217CD8AA-B74E-79AF-D904-93059CD53255}"/>
              </a:ext>
            </a:extLst>
          </p:cNvPr>
          <p:cNvSpPr>
            <a:spLocks noGrp="1"/>
          </p:cNvSpPr>
          <p:nvPr>
            <p:ph type="sldNum" sz="quarter" idx="12"/>
          </p:nvPr>
        </p:nvSpPr>
        <p:spPr/>
        <p:txBody>
          <a:bodyPr/>
          <a:lstStyle/>
          <a:p>
            <a:fld id="{09918B91-4B66-40C9-B3FB-70033B0922BB}" type="slidenum">
              <a:rPr lang="en-US" smtClean="0"/>
              <a:t>52</a:t>
            </a:fld>
            <a:endParaRPr lang="en-US"/>
          </a:p>
        </p:txBody>
      </p:sp>
    </p:spTree>
    <p:extLst>
      <p:ext uri="{BB962C8B-B14F-4D97-AF65-F5344CB8AC3E}">
        <p14:creationId xmlns:p14="http://schemas.microsoft.com/office/powerpoint/2010/main" val="1207503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0F03-74B9-863A-C6E9-B97256A3F1EA}"/>
              </a:ext>
            </a:extLst>
          </p:cNvPr>
          <p:cNvSpPr>
            <a:spLocks noGrp="1"/>
          </p:cNvSpPr>
          <p:nvPr>
            <p:ph type="title"/>
          </p:nvPr>
        </p:nvSpPr>
        <p:spPr>
          <a:xfrm>
            <a:off x="419100" y="107950"/>
            <a:ext cx="10515600" cy="735013"/>
          </a:xfrm>
        </p:spPr>
        <p:txBody>
          <a:bodyPr>
            <a:normAutofit/>
          </a:bodyPr>
          <a:lstStyle/>
          <a:p>
            <a:r>
              <a:rPr lang="en-US" sz="4000" b="1">
                <a:solidFill>
                  <a:srgbClr val="002060"/>
                </a:solidFill>
                <a:latin typeface="Century Gothic" panose="020B0502020202020204" pitchFamily="34" charset="0"/>
              </a:rPr>
              <a:t>Common Errors: Visibility Triangles</a:t>
            </a:r>
          </a:p>
        </p:txBody>
      </p:sp>
      <p:sp>
        <p:nvSpPr>
          <p:cNvPr id="3" name="Content Placeholder 2">
            <a:extLst>
              <a:ext uri="{FF2B5EF4-FFF2-40B4-BE49-F238E27FC236}">
                <a16:creationId xmlns:a16="http://schemas.microsoft.com/office/drawing/2014/main" id="{F7F47EF5-B336-7EAB-6590-E4BAD26EA56D}"/>
              </a:ext>
            </a:extLst>
          </p:cNvPr>
          <p:cNvSpPr>
            <a:spLocks noGrp="1"/>
          </p:cNvSpPr>
          <p:nvPr>
            <p:ph idx="1"/>
          </p:nvPr>
        </p:nvSpPr>
        <p:spPr>
          <a:xfrm>
            <a:off x="838200" y="1482725"/>
            <a:ext cx="10515600" cy="4694238"/>
          </a:xfrm>
        </p:spPr>
        <p:txBody>
          <a:bodyPr/>
          <a:lstStyle/>
          <a:p>
            <a:r>
              <a:rPr lang="en-US" sz="2800">
                <a:solidFill>
                  <a:srgbClr val="002060"/>
                </a:solidFill>
                <a:latin typeface="Century Gothic" panose="020B0502020202020204" pitchFamily="34" charset="0"/>
              </a:rPr>
              <a:t>Shown &amp; labeled on Site, Paving, Grading, &amp; Landscaping Plans</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For pedestrian and vehicular safety</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Not a sight easement nor corner clip</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May also need sight distance analysis at roadway curves</a:t>
            </a:r>
          </a:p>
          <a:p>
            <a:endParaRPr lang="en-US"/>
          </a:p>
        </p:txBody>
      </p:sp>
      <p:sp>
        <p:nvSpPr>
          <p:cNvPr id="4" name="Slide Number Placeholder 3">
            <a:extLst>
              <a:ext uri="{FF2B5EF4-FFF2-40B4-BE49-F238E27FC236}">
                <a16:creationId xmlns:a16="http://schemas.microsoft.com/office/drawing/2014/main" id="{03CC8573-EEEB-97B7-241B-674AF1983807}"/>
              </a:ext>
            </a:extLst>
          </p:cNvPr>
          <p:cNvSpPr>
            <a:spLocks noGrp="1"/>
          </p:cNvSpPr>
          <p:nvPr>
            <p:ph type="sldNum" sz="quarter" idx="12"/>
          </p:nvPr>
        </p:nvSpPr>
        <p:spPr/>
        <p:txBody>
          <a:bodyPr/>
          <a:lstStyle/>
          <a:p>
            <a:fld id="{09918B91-4B66-40C9-B3FB-70033B0922BB}" type="slidenum">
              <a:rPr lang="en-US" smtClean="0"/>
              <a:t>53</a:t>
            </a:fld>
            <a:endParaRPr lang="en-US"/>
          </a:p>
        </p:txBody>
      </p:sp>
    </p:spTree>
    <p:extLst>
      <p:ext uri="{BB962C8B-B14F-4D97-AF65-F5344CB8AC3E}">
        <p14:creationId xmlns:p14="http://schemas.microsoft.com/office/powerpoint/2010/main" val="3433796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57D7C-6273-301B-6982-D2EF7FB2E9FE}"/>
              </a:ext>
            </a:extLst>
          </p:cNvPr>
          <p:cNvSpPr>
            <a:spLocks noGrp="1"/>
          </p:cNvSpPr>
          <p:nvPr>
            <p:ph type="title"/>
          </p:nvPr>
        </p:nvSpPr>
        <p:spPr>
          <a:xfrm>
            <a:off x="133350" y="136525"/>
            <a:ext cx="10991850" cy="773113"/>
          </a:xfrm>
        </p:spPr>
        <p:txBody>
          <a:bodyPr>
            <a:normAutofit/>
          </a:bodyPr>
          <a:lstStyle/>
          <a:p>
            <a:r>
              <a:rPr lang="en-US" sz="4000" b="1">
                <a:solidFill>
                  <a:srgbClr val="002060"/>
                </a:solidFill>
                <a:latin typeface="Century Gothic"/>
              </a:rPr>
              <a:t>Common Errors: Visibility Triangles Cont’d</a:t>
            </a:r>
          </a:p>
        </p:txBody>
      </p:sp>
      <p:sp>
        <p:nvSpPr>
          <p:cNvPr id="3" name="Content Placeholder 2">
            <a:extLst>
              <a:ext uri="{FF2B5EF4-FFF2-40B4-BE49-F238E27FC236}">
                <a16:creationId xmlns:a16="http://schemas.microsoft.com/office/drawing/2014/main" id="{EE9A160C-943F-B148-695B-3F69CF951133}"/>
              </a:ext>
            </a:extLst>
          </p:cNvPr>
          <p:cNvSpPr>
            <a:spLocks noGrp="1"/>
          </p:cNvSpPr>
          <p:nvPr>
            <p:ph idx="1"/>
          </p:nvPr>
        </p:nvSpPr>
        <p:spPr/>
        <p:txBody>
          <a:bodyPr/>
          <a:lstStyle/>
          <a:p>
            <a:r>
              <a:rPr lang="en-US" sz="2400">
                <a:solidFill>
                  <a:srgbClr val="002060"/>
                </a:solidFill>
                <a:latin typeface="Century Gothic" panose="020B0502020202020204" pitchFamily="34" charset="0"/>
              </a:rPr>
              <a:t>20’ x 20’ at driveway locations</a:t>
            </a:r>
          </a:p>
          <a:p>
            <a:pPr lvl="1"/>
            <a:r>
              <a:rPr lang="en-US" sz="2400">
                <a:solidFill>
                  <a:srgbClr val="002060"/>
                </a:solidFill>
                <a:latin typeface="Century Gothic" panose="020B0502020202020204" pitchFamily="34" charset="0"/>
              </a:rPr>
              <a:t>Measured along face of roadway curb and edge of driveway</a:t>
            </a:r>
          </a:p>
          <a:p>
            <a:endParaRPr lang="en-US" sz="2400">
              <a:solidFill>
                <a:srgbClr val="002060"/>
              </a:solidFill>
              <a:latin typeface="Century Gothic" panose="020B0502020202020204" pitchFamily="34" charset="0"/>
            </a:endParaRPr>
          </a:p>
          <a:p>
            <a:r>
              <a:rPr lang="en-US" sz="2400">
                <a:solidFill>
                  <a:srgbClr val="002060"/>
                </a:solidFill>
                <a:latin typeface="Century Gothic" panose="020B0502020202020204" pitchFamily="34" charset="0"/>
              </a:rPr>
              <a:t>45’ x 45’ at street intersections</a:t>
            </a:r>
          </a:p>
          <a:p>
            <a:pPr lvl="1"/>
            <a:r>
              <a:rPr lang="en-US" sz="2400">
                <a:solidFill>
                  <a:srgbClr val="002060"/>
                </a:solidFill>
                <a:latin typeface="Century Gothic" panose="020B0502020202020204" pitchFamily="34" charset="0"/>
              </a:rPr>
              <a:t>Measured along face of roadway curbs</a:t>
            </a:r>
          </a:p>
          <a:p>
            <a:endParaRPr lang="en-US" sz="2400">
              <a:solidFill>
                <a:srgbClr val="002060"/>
              </a:solidFill>
              <a:latin typeface="Century Gothic" panose="020B0502020202020204" pitchFamily="34" charset="0"/>
            </a:endParaRPr>
          </a:p>
          <a:p>
            <a:r>
              <a:rPr lang="en-US" sz="2400">
                <a:solidFill>
                  <a:srgbClr val="002060"/>
                </a:solidFill>
                <a:latin typeface="Century Gothic" panose="020B0502020202020204" pitchFamily="34" charset="0"/>
              </a:rPr>
              <a:t>30’ x 30’ at street intersections within CBD (and some PD’s)</a:t>
            </a:r>
          </a:p>
          <a:p>
            <a:pPr lvl="1"/>
            <a:r>
              <a:rPr lang="en-US" sz="2400">
                <a:solidFill>
                  <a:srgbClr val="002060"/>
                </a:solidFill>
                <a:latin typeface="Century Gothic" panose="020B0502020202020204" pitchFamily="34" charset="0"/>
              </a:rPr>
              <a:t>Measured along face of roadway curbs</a:t>
            </a:r>
          </a:p>
          <a:p>
            <a:endParaRPr lang="en-US"/>
          </a:p>
        </p:txBody>
      </p:sp>
      <p:sp>
        <p:nvSpPr>
          <p:cNvPr id="4" name="Slide Number Placeholder 3">
            <a:extLst>
              <a:ext uri="{FF2B5EF4-FFF2-40B4-BE49-F238E27FC236}">
                <a16:creationId xmlns:a16="http://schemas.microsoft.com/office/drawing/2014/main" id="{E19A2F2F-F1AB-5F83-353E-C96331523D80}"/>
              </a:ext>
            </a:extLst>
          </p:cNvPr>
          <p:cNvSpPr>
            <a:spLocks noGrp="1"/>
          </p:cNvSpPr>
          <p:nvPr>
            <p:ph type="sldNum" sz="quarter" idx="12"/>
          </p:nvPr>
        </p:nvSpPr>
        <p:spPr/>
        <p:txBody>
          <a:bodyPr/>
          <a:lstStyle/>
          <a:p>
            <a:fld id="{09918B91-4B66-40C9-B3FB-70033B0922BB}" type="slidenum">
              <a:rPr lang="en-US" smtClean="0"/>
              <a:t>54</a:t>
            </a:fld>
            <a:endParaRPr lang="en-US"/>
          </a:p>
        </p:txBody>
      </p:sp>
    </p:spTree>
    <p:extLst>
      <p:ext uri="{BB962C8B-B14F-4D97-AF65-F5344CB8AC3E}">
        <p14:creationId xmlns:p14="http://schemas.microsoft.com/office/powerpoint/2010/main" val="13063518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1AA1-D75D-6858-789D-17A3DFAD6AD8}"/>
              </a:ext>
            </a:extLst>
          </p:cNvPr>
          <p:cNvSpPr>
            <a:spLocks noGrp="1"/>
          </p:cNvSpPr>
          <p:nvPr>
            <p:ph type="title"/>
          </p:nvPr>
        </p:nvSpPr>
        <p:spPr>
          <a:xfrm>
            <a:off x="314325" y="127000"/>
            <a:ext cx="10515600" cy="735013"/>
          </a:xfrm>
        </p:spPr>
        <p:txBody>
          <a:bodyPr>
            <a:normAutofit/>
          </a:bodyPr>
          <a:lstStyle/>
          <a:p>
            <a:r>
              <a:rPr lang="en-US" sz="4000" b="1">
                <a:solidFill>
                  <a:srgbClr val="002060"/>
                </a:solidFill>
                <a:latin typeface="Century Gothic" panose="020B0502020202020204" pitchFamily="34" charset="0"/>
              </a:rPr>
              <a:t>Common Errors: Driveway</a:t>
            </a:r>
          </a:p>
        </p:txBody>
      </p:sp>
      <p:sp>
        <p:nvSpPr>
          <p:cNvPr id="3" name="Content Placeholder 2">
            <a:extLst>
              <a:ext uri="{FF2B5EF4-FFF2-40B4-BE49-F238E27FC236}">
                <a16:creationId xmlns:a16="http://schemas.microsoft.com/office/drawing/2014/main" id="{30059551-C280-A550-8F31-A9E5473A947F}"/>
              </a:ext>
            </a:extLst>
          </p:cNvPr>
          <p:cNvSpPr>
            <a:spLocks noGrp="1"/>
          </p:cNvSpPr>
          <p:nvPr>
            <p:ph idx="1"/>
          </p:nvPr>
        </p:nvSpPr>
        <p:spPr>
          <a:xfrm>
            <a:off x="838200" y="1282700"/>
            <a:ext cx="10515600" cy="4894263"/>
          </a:xfrm>
        </p:spPr>
        <p:txBody>
          <a:bodyPr/>
          <a:lstStyle/>
          <a:p>
            <a:r>
              <a:rPr lang="en-US" sz="2400">
                <a:solidFill>
                  <a:srgbClr val="002060"/>
                </a:solidFill>
                <a:latin typeface="Century Gothic" panose="020B0502020202020204" pitchFamily="34" charset="0"/>
              </a:rPr>
              <a:t>Private pavement design ends at R.O.W. or public easement</a:t>
            </a:r>
          </a:p>
          <a:p>
            <a:endParaRPr lang="en-US" sz="2400">
              <a:solidFill>
                <a:srgbClr val="002060"/>
              </a:solidFill>
              <a:latin typeface="Century Gothic" panose="020B0502020202020204" pitchFamily="34" charset="0"/>
            </a:endParaRPr>
          </a:p>
          <a:p>
            <a:r>
              <a:rPr lang="en-US" sz="2400">
                <a:solidFill>
                  <a:srgbClr val="002060"/>
                </a:solidFill>
                <a:latin typeface="Century Gothic" panose="020B0502020202020204" pitchFamily="34" charset="0"/>
              </a:rPr>
              <a:t>Remember Pedestrian Crossings</a:t>
            </a:r>
          </a:p>
          <a:p>
            <a:pPr lvl="1"/>
            <a:r>
              <a:rPr lang="en-US" sz="2200">
                <a:solidFill>
                  <a:srgbClr val="002060"/>
                </a:solidFill>
                <a:latin typeface="Century Gothic" panose="020B0502020202020204" pitchFamily="34" charset="0"/>
              </a:rPr>
              <a:t>Barrier- Free Ramps (BFR)</a:t>
            </a:r>
          </a:p>
          <a:p>
            <a:pPr lvl="1"/>
            <a:r>
              <a:rPr lang="en-US" sz="2400">
                <a:solidFill>
                  <a:srgbClr val="002060"/>
                </a:solidFill>
                <a:latin typeface="Century Gothic" panose="020B0502020202020204" pitchFamily="34" charset="0"/>
              </a:rPr>
              <a:t>2% max. cross-slope</a:t>
            </a:r>
          </a:p>
          <a:p>
            <a:pPr lvl="2"/>
            <a:r>
              <a:rPr lang="en-US" sz="2400">
                <a:solidFill>
                  <a:srgbClr val="002060"/>
                </a:solidFill>
                <a:latin typeface="Century Gothic" panose="020B0502020202020204" pitchFamily="34" charset="0"/>
              </a:rPr>
              <a:t>General labels may not reflect design</a:t>
            </a:r>
          </a:p>
          <a:p>
            <a:endParaRPr lang="en-US" sz="2600">
              <a:solidFill>
                <a:srgbClr val="002060"/>
              </a:solidFill>
              <a:latin typeface="Century Gothic" panose="020B0502020202020204" pitchFamily="34" charset="0"/>
            </a:endParaRPr>
          </a:p>
          <a:p>
            <a:r>
              <a:rPr lang="en-US" sz="2600">
                <a:solidFill>
                  <a:srgbClr val="002060"/>
                </a:solidFill>
                <a:latin typeface="Century Gothic" panose="020B0502020202020204" pitchFamily="34" charset="0"/>
              </a:rPr>
              <a:t>Provide spot elevations for critical design points</a:t>
            </a:r>
          </a:p>
          <a:p>
            <a:pPr lvl="1"/>
            <a:endParaRPr lang="en-US" sz="2400">
              <a:solidFill>
                <a:srgbClr val="002060"/>
              </a:solidFill>
              <a:latin typeface="Century Gothic" panose="020B0502020202020204" pitchFamily="34" charset="0"/>
            </a:endParaRPr>
          </a:p>
          <a:p>
            <a:r>
              <a:rPr lang="en-US" sz="2600">
                <a:solidFill>
                  <a:srgbClr val="002060"/>
                </a:solidFill>
                <a:latin typeface="Century Gothic" panose="020B0502020202020204" pitchFamily="34" charset="0"/>
              </a:rPr>
              <a:t>TxDOT approval required if adjacent to state roadway</a:t>
            </a:r>
          </a:p>
          <a:p>
            <a:endParaRPr lang="en-US"/>
          </a:p>
        </p:txBody>
      </p:sp>
      <p:sp>
        <p:nvSpPr>
          <p:cNvPr id="4" name="Slide Number Placeholder 3">
            <a:extLst>
              <a:ext uri="{FF2B5EF4-FFF2-40B4-BE49-F238E27FC236}">
                <a16:creationId xmlns:a16="http://schemas.microsoft.com/office/drawing/2014/main" id="{5DF88A75-E1E6-6D9B-A01F-6E896B7EF82F}"/>
              </a:ext>
            </a:extLst>
          </p:cNvPr>
          <p:cNvSpPr>
            <a:spLocks noGrp="1"/>
          </p:cNvSpPr>
          <p:nvPr>
            <p:ph type="sldNum" sz="quarter" idx="12"/>
          </p:nvPr>
        </p:nvSpPr>
        <p:spPr/>
        <p:txBody>
          <a:bodyPr/>
          <a:lstStyle/>
          <a:p>
            <a:fld id="{09918B91-4B66-40C9-B3FB-70033B0922BB}" type="slidenum">
              <a:rPr lang="en-US" smtClean="0"/>
              <a:t>55</a:t>
            </a:fld>
            <a:endParaRPr lang="en-US"/>
          </a:p>
        </p:txBody>
      </p:sp>
    </p:spTree>
    <p:extLst>
      <p:ext uri="{BB962C8B-B14F-4D97-AF65-F5344CB8AC3E}">
        <p14:creationId xmlns:p14="http://schemas.microsoft.com/office/powerpoint/2010/main" val="1553931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47625-DE69-41D9-3165-2559736AD0A8}"/>
              </a:ext>
            </a:extLst>
          </p:cNvPr>
          <p:cNvSpPr>
            <a:spLocks noGrp="1"/>
          </p:cNvSpPr>
          <p:nvPr>
            <p:ph type="title"/>
          </p:nvPr>
        </p:nvSpPr>
        <p:spPr>
          <a:xfrm>
            <a:off x="361950" y="174625"/>
            <a:ext cx="10515600" cy="706438"/>
          </a:xfrm>
        </p:spPr>
        <p:txBody>
          <a:bodyPr>
            <a:normAutofit/>
          </a:bodyPr>
          <a:lstStyle/>
          <a:p>
            <a:r>
              <a:rPr lang="en-US" sz="4000" b="1">
                <a:solidFill>
                  <a:srgbClr val="002060"/>
                </a:solidFill>
                <a:latin typeface="Century Gothic" panose="020B0502020202020204" pitchFamily="34" charset="0"/>
              </a:rPr>
              <a:t>Common Errors: Driveway</a:t>
            </a:r>
          </a:p>
        </p:txBody>
      </p:sp>
      <p:sp>
        <p:nvSpPr>
          <p:cNvPr id="3" name="Content Placeholder 2">
            <a:extLst>
              <a:ext uri="{FF2B5EF4-FFF2-40B4-BE49-F238E27FC236}">
                <a16:creationId xmlns:a16="http://schemas.microsoft.com/office/drawing/2014/main" id="{3BED88D0-D98F-233D-6B26-69A1612CC152}"/>
              </a:ext>
            </a:extLst>
          </p:cNvPr>
          <p:cNvSpPr>
            <a:spLocks noGrp="1"/>
          </p:cNvSpPr>
          <p:nvPr>
            <p:ph idx="1"/>
          </p:nvPr>
        </p:nvSpPr>
        <p:spPr>
          <a:xfrm>
            <a:off x="838200" y="1349375"/>
            <a:ext cx="10515600" cy="4827588"/>
          </a:xfrm>
        </p:spPr>
        <p:txBody>
          <a:bodyPr>
            <a:normAutofit/>
          </a:bodyPr>
          <a:lstStyle/>
          <a:p>
            <a:r>
              <a:rPr lang="en-US" sz="2400">
                <a:solidFill>
                  <a:srgbClr val="002060"/>
                </a:solidFill>
                <a:latin typeface="Century Gothic" panose="020B0502020202020204" pitchFamily="34" charset="0"/>
              </a:rPr>
              <a:t>6” min. thick concrete pavement for single family drive apron</a:t>
            </a:r>
          </a:p>
          <a:p>
            <a:r>
              <a:rPr lang="en-US" sz="2400">
                <a:solidFill>
                  <a:srgbClr val="002060"/>
                </a:solidFill>
                <a:latin typeface="Century Gothic" panose="020B0502020202020204" pitchFamily="34" charset="0"/>
              </a:rPr>
              <a:t>8” min. thick concrete pavement for all others</a:t>
            </a:r>
          </a:p>
          <a:p>
            <a:pPr lvl="1"/>
            <a:r>
              <a:rPr lang="en-US" sz="2200">
                <a:solidFill>
                  <a:srgbClr val="002060"/>
                </a:solidFill>
                <a:latin typeface="Century Gothic" panose="020B0502020202020204" pitchFamily="34" charset="0"/>
              </a:rPr>
              <a:t>98% subgrade compaction</a:t>
            </a:r>
          </a:p>
          <a:p>
            <a:pPr lvl="1"/>
            <a:r>
              <a:rPr lang="en-US" sz="2200">
                <a:solidFill>
                  <a:srgbClr val="002060"/>
                </a:solidFill>
                <a:latin typeface="Century Gothic" panose="020B0502020202020204" pitchFamily="34" charset="0"/>
              </a:rPr>
              <a:t>No. 3 rebar ; No.4 rebar for &gt;8”</a:t>
            </a:r>
          </a:p>
          <a:p>
            <a:pPr lvl="1"/>
            <a:r>
              <a:rPr lang="en-US" sz="2200">
                <a:solidFill>
                  <a:srgbClr val="002060"/>
                </a:solidFill>
                <a:latin typeface="Century Gothic" panose="020B0502020202020204" pitchFamily="34" charset="0"/>
              </a:rPr>
              <a:t>Subgrade stabilization</a:t>
            </a:r>
          </a:p>
          <a:p>
            <a:pPr lvl="1"/>
            <a:r>
              <a:rPr lang="en-US" sz="2200">
                <a:solidFill>
                  <a:srgbClr val="002060"/>
                </a:solidFill>
                <a:latin typeface="Century Gothic" panose="020B0502020202020204" pitchFamily="34" charset="0"/>
              </a:rPr>
              <a:t>-2% to +4% Optimum Moisture</a:t>
            </a:r>
            <a:endParaRPr lang="en-US" sz="2600">
              <a:solidFill>
                <a:srgbClr val="002060"/>
              </a:solidFill>
              <a:latin typeface="Century Gothic" panose="020B0502020202020204" pitchFamily="34" charset="0"/>
            </a:endParaRPr>
          </a:p>
          <a:p>
            <a:r>
              <a:rPr lang="en-US" sz="2600">
                <a:solidFill>
                  <a:srgbClr val="002060"/>
                </a:solidFill>
                <a:latin typeface="Century Gothic" panose="020B0502020202020204" pitchFamily="34" charset="0"/>
              </a:rPr>
              <a:t>Recommend separate hatching</a:t>
            </a:r>
          </a:p>
          <a:p>
            <a:endParaRPr lang="en-US" sz="2600">
              <a:solidFill>
                <a:srgbClr val="002060"/>
              </a:solidFill>
              <a:latin typeface="Century Gothic" panose="020B0502020202020204" pitchFamily="34" charset="0"/>
            </a:endParaRPr>
          </a:p>
          <a:p>
            <a:r>
              <a:rPr lang="en-US" sz="2600">
                <a:solidFill>
                  <a:srgbClr val="002060"/>
                </a:solidFill>
                <a:latin typeface="Century Gothic" panose="020B0502020202020204" pitchFamily="34" charset="0"/>
              </a:rPr>
              <a:t>In lieu of subgrade stabilization, 2” of concrete may be added to thickness;</a:t>
            </a:r>
          </a:p>
          <a:p>
            <a:pPr lvl="1"/>
            <a:r>
              <a:rPr lang="en-US" sz="2400">
                <a:solidFill>
                  <a:srgbClr val="002060"/>
                </a:solidFill>
                <a:latin typeface="Century Gothic" panose="020B0502020202020204" pitchFamily="34" charset="0"/>
              </a:rPr>
              <a:t>Clarify pavement x-section/legend with note</a:t>
            </a:r>
          </a:p>
          <a:p>
            <a:endParaRPr lang="en-US"/>
          </a:p>
        </p:txBody>
      </p:sp>
      <p:sp>
        <p:nvSpPr>
          <p:cNvPr id="4" name="Slide Number Placeholder 3">
            <a:extLst>
              <a:ext uri="{FF2B5EF4-FFF2-40B4-BE49-F238E27FC236}">
                <a16:creationId xmlns:a16="http://schemas.microsoft.com/office/drawing/2014/main" id="{7B7D25BF-CCF9-2273-583D-88D8C90A5EAA}"/>
              </a:ext>
            </a:extLst>
          </p:cNvPr>
          <p:cNvSpPr>
            <a:spLocks noGrp="1"/>
          </p:cNvSpPr>
          <p:nvPr>
            <p:ph type="sldNum" sz="quarter" idx="12"/>
          </p:nvPr>
        </p:nvSpPr>
        <p:spPr/>
        <p:txBody>
          <a:bodyPr/>
          <a:lstStyle/>
          <a:p>
            <a:fld id="{09918B91-4B66-40C9-B3FB-70033B0922BB}" type="slidenum">
              <a:rPr lang="en-US" smtClean="0"/>
              <a:t>56</a:t>
            </a:fld>
            <a:endParaRPr lang="en-US"/>
          </a:p>
        </p:txBody>
      </p:sp>
    </p:spTree>
    <p:extLst>
      <p:ext uri="{BB962C8B-B14F-4D97-AF65-F5344CB8AC3E}">
        <p14:creationId xmlns:p14="http://schemas.microsoft.com/office/powerpoint/2010/main" val="26045532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999C5-C5B3-2514-55F7-DD9ED1E1F51F}"/>
              </a:ext>
            </a:extLst>
          </p:cNvPr>
          <p:cNvSpPr>
            <a:spLocks noGrp="1"/>
          </p:cNvSpPr>
          <p:nvPr>
            <p:ph type="sldNum" sz="quarter" idx="12"/>
          </p:nvPr>
        </p:nvSpPr>
        <p:spPr/>
        <p:txBody>
          <a:bodyPr/>
          <a:lstStyle/>
          <a:p>
            <a:fld id="{09918B91-4B66-40C9-B3FB-70033B0922BB}" type="slidenum">
              <a:rPr lang="en-US" smtClean="0"/>
              <a:t>57</a:t>
            </a:fld>
            <a:endParaRPr lang="en-US"/>
          </a:p>
        </p:txBody>
      </p:sp>
      <p:pic>
        <p:nvPicPr>
          <p:cNvPr id="3" name="Picture 2">
            <a:extLst>
              <a:ext uri="{FF2B5EF4-FFF2-40B4-BE49-F238E27FC236}">
                <a16:creationId xmlns:a16="http://schemas.microsoft.com/office/drawing/2014/main" id="{AEC6D4F3-0A54-9104-0FE1-0CAC96B31E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17" y="128247"/>
            <a:ext cx="4412627" cy="6080047"/>
          </a:xfrm>
          <a:prstGeom prst="rect">
            <a:avLst/>
          </a:prstGeom>
          <a:ln>
            <a:solidFill>
              <a:schemeClr val="tx1"/>
            </a:solidFill>
          </a:ln>
        </p:spPr>
      </p:pic>
      <p:pic>
        <p:nvPicPr>
          <p:cNvPr id="4" name="Picture 3">
            <a:extLst>
              <a:ext uri="{FF2B5EF4-FFF2-40B4-BE49-F238E27FC236}">
                <a16:creationId xmlns:a16="http://schemas.microsoft.com/office/drawing/2014/main" id="{05AB0E64-04D5-5C3B-3E5E-9A8B22DD9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1647" y="325307"/>
            <a:ext cx="3335569" cy="3948776"/>
          </a:xfrm>
          <a:prstGeom prst="rect">
            <a:avLst/>
          </a:prstGeom>
          <a:ln>
            <a:solidFill>
              <a:schemeClr val="tx1"/>
            </a:solidFill>
          </a:ln>
        </p:spPr>
      </p:pic>
      <p:sp>
        <p:nvSpPr>
          <p:cNvPr id="6" name="TextBox 5">
            <a:extLst>
              <a:ext uri="{FF2B5EF4-FFF2-40B4-BE49-F238E27FC236}">
                <a16:creationId xmlns:a16="http://schemas.microsoft.com/office/drawing/2014/main" id="{BF2FB0B9-22E5-9135-10FD-636EF74A7F45}"/>
              </a:ext>
            </a:extLst>
          </p:cNvPr>
          <p:cNvSpPr txBox="1"/>
          <p:nvPr/>
        </p:nvSpPr>
        <p:spPr>
          <a:xfrm>
            <a:off x="4532944" y="3447047"/>
            <a:ext cx="7185814" cy="2862322"/>
          </a:xfrm>
          <a:prstGeom prst="rect">
            <a:avLst/>
          </a:prstGeom>
          <a:noFill/>
        </p:spPr>
        <p:txBody>
          <a:bodyPr wrap="square" rtlCol="0">
            <a:spAutoFit/>
          </a:bodyPr>
          <a:lstStyle/>
          <a:p>
            <a:r>
              <a:rPr lang="en-US" b="1">
                <a:solidFill>
                  <a:srgbClr val="002060"/>
                </a:solidFill>
                <a:latin typeface="Century Gothic" panose="020B0502020202020204" pitchFamily="34" charset="0"/>
              </a:rPr>
              <a:t>ROW Pavement:</a:t>
            </a:r>
          </a:p>
          <a:p>
            <a:pPr marL="285750" indent="-285750">
              <a:buFontTx/>
              <a:buChar char="-"/>
            </a:pPr>
            <a:r>
              <a:rPr lang="en-US" b="1">
                <a:solidFill>
                  <a:srgbClr val="002060"/>
                </a:solidFill>
                <a:latin typeface="Century Gothic" panose="020B0502020202020204" pitchFamily="34" charset="0"/>
              </a:rPr>
              <a:t>Concrete Thickness</a:t>
            </a:r>
          </a:p>
          <a:p>
            <a:pPr marL="285750" indent="-285750">
              <a:buFontTx/>
              <a:buChar char="-"/>
            </a:pPr>
            <a:r>
              <a:rPr lang="en-US" b="1">
                <a:solidFill>
                  <a:srgbClr val="002060"/>
                </a:solidFill>
                <a:latin typeface="Century Gothic" panose="020B0502020202020204" pitchFamily="34" charset="0"/>
              </a:rPr>
              <a:t>Concrete Strength</a:t>
            </a:r>
          </a:p>
          <a:p>
            <a:pPr marL="285750" indent="-285750">
              <a:buFontTx/>
              <a:buChar char="-"/>
            </a:pPr>
            <a:r>
              <a:rPr lang="en-US" b="1">
                <a:solidFill>
                  <a:srgbClr val="002060"/>
                </a:solidFill>
                <a:latin typeface="Century Gothic" panose="020B0502020202020204" pitchFamily="34" charset="0"/>
              </a:rPr>
              <a:t>Subgrade Preparation &amp; Compaction</a:t>
            </a:r>
          </a:p>
          <a:p>
            <a:pPr marL="285750" indent="-285750">
              <a:buFontTx/>
              <a:buChar char="-"/>
            </a:pPr>
            <a:r>
              <a:rPr lang="en-US" b="1">
                <a:solidFill>
                  <a:srgbClr val="002060"/>
                </a:solidFill>
                <a:latin typeface="Century Gothic" panose="020B0502020202020204" pitchFamily="34" charset="0"/>
              </a:rPr>
              <a:t>Location of Sidewalks/BFR</a:t>
            </a:r>
          </a:p>
          <a:p>
            <a:pPr marL="285750" indent="-285750">
              <a:buFontTx/>
              <a:buChar char="-"/>
            </a:pPr>
            <a:r>
              <a:rPr lang="en-US" b="1">
                <a:solidFill>
                  <a:srgbClr val="002060"/>
                </a:solidFill>
                <a:latin typeface="Century Gothic" panose="020B0502020202020204" pitchFamily="34" charset="0"/>
              </a:rPr>
              <a:t>Rebar Size</a:t>
            </a:r>
          </a:p>
          <a:p>
            <a:pPr marL="285750" indent="-285750">
              <a:buFontTx/>
              <a:buChar char="-"/>
            </a:pPr>
            <a:r>
              <a:rPr lang="en-US" b="1">
                <a:solidFill>
                  <a:srgbClr val="002060"/>
                </a:solidFill>
                <a:latin typeface="Century Gothic" panose="020B0502020202020204" pitchFamily="34" charset="0"/>
              </a:rPr>
              <a:t>Expansion Joints</a:t>
            </a:r>
          </a:p>
          <a:p>
            <a:pPr marL="285750" indent="-285750">
              <a:buFontTx/>
              <a:buChar char="-"/>
            </a:pPr>
            <a:r>
              <a:rPr lang="en-US" b="1">
                <a:solidFill>
                  <a:srgbClr val="002060"/>
                </a:solidFill>
                <a:latin typeface="Century Gothic" panose="020B0502020202020204" pitchFamily="34" charset="0"/>
              </a:rPr>
              <a:t>Connections to Existing Pavement</a:t>
            </a:r>
          </a:p>
          <a:p>
            <a:pPr marL="285750" indent="-285750">
              <a:buFontTx/>
              <a:buChar char="-"/>
            </a:pPr>
            <a:r>
              <a:rPr lang="en-US" b="1">
                <a:solidFill>
                  <a:srgbClr val="002060"/>
                </a:solidFill>
                <a:latin typeface="Century Gothic" panose="020B0502020202020204" pitchFamily="34" charset="0"/>
              </a:rPr>
              <a:t>References to 251D-1 Standard Construction Details</a:t>
            </a:r>
          </a:p>
          <a:p>
            <a:endParaRPr lang="en-US"/>
          </a:p>
        </p:txBody>
      </p:sp>
    </p:spTree>
    <p:extLst>
      <p:ext uri="{BB962C8B-B14F-4D97-AF65-F5344CB8AC3E}">
        <p14:creationId xmlns:p14="http://schemas.microsoft.com/office/powerpoint/2010/main" val="1599443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CD6D1-9CEE-581B-0A26-E434FCF505E6}"/>
              </a:ext>
            </a:extLst>
          </p:cNvPr>
          <p:cNvSpPr>
            <a:spLocks noGrp="1"/>
          </p:cNvSpPr>
          <p:nvPr>
            <p:ph type="title"/>
          </p:nvPr>
        </p:nvSpPr>
        <p:spPr>
          <a:xfrm>
            <a:off x="314325" y="165100"/>
            <a:ext cx="10515600" cy="687388"/>
          </a:xfrm>
        </p:spPr>
        <p:txBody>
          <a:bodyPr>
            <a:normAutofit/>
          </a:bodyPr>
          <a:lstStyle/>
          <a:p>
            <a:r>
              <a:rPr lang="en-US" sz="4000" b="1">
                <a:solidFill>
                  <a:srgbClr val="002060"/>
                </a:solidFill>
                <a:latin typeface="Century Gothic" panose="020B0502020202020204" pitchFamily="34" charset="0"/>
              </a:rPr>
              <a:t>Common Errors: Signage &amp; Marking</a:t>
            </a:r>
          </a:p>
        </p:txBody>
      </p:sp>
      <p:sp>
        <p:nvSpPr>
          <p:cNvPr id="3" name="Content Placeholder 2">
            <a:extLst>
              <a:ext uri="{FF2B5EF4-FFF2-40B4-BE49-F238E27FC236}">
                <a16:creationId xmlns:a16="http://schemas.microsoft.com/office/drawing/2014/main" id="{469BE75F-7474-1CE5-7273-BDADE2BC7108}"/>
              </a:ext>
            </a:extLst>
          </p:cNvPr>
          <p:cNvSpPr>
            <a:spLocks noGrp="1"/>
          </p:cNvSpPr>
          <p:nvPr>
            <p:ph idx="1"/>
          </p:nvPr>
        </p:nvSpPr>
        <p:spPr>
          <a:xfrm>
            <a:off x="838200" y="1406525"/>
            <a:ext cx="10515600" cy="4770438"/>
          </a:xfrm>
        </p:spPr>
        <p:txBody>
          <a:bodyPr vert="horz" lIns="91440" tIns="45720" rIns="91440" bIns="45720" rtlCol="0" anchor="t">
            <a:normAutofit/>
          </a:bodyPr>
          <a:lstStyle/>
          <a:p>
            <a:r>
              <a:rPr lang="en-US" sz="2400" dirty="0">
                <a:solidFill>
                  <a:srgbClr val="002060"/>
                </a:solidFill>
                <a:latin typeface="Century Gothic"/>
              </a:rPr>
              <a:t>Prepare signage &amp; striping plans for review by Department of Transportation(TRN)</a:t>
            </a:r>
          </a:p>
          <a:p>
            <a:pPr lvl="1"/>
            <a:r>
              <a:rPr lang="en-US" sz="2200" dirty="0">
                <a:solidFill>
                  <a:srgbClr val="002060"/>
                </a:solidFill>
                <a:latin typeface="Century Gothic"/>
              </a:rPr>
              <a:t>Must clearly show street name and addressing block numbers – this is </a:t>
            </a:r>
            <a:r>
              <a:rPr lang="en-US" sz="2200" b="1" u="sng" dirty="0">
                <a:solidFill>
                  <a:srgbClr val="002060"/>
                </a:solidFill>
                <a:latin typeface="Century Gothic"/>
              </a:rPr>
              <a:t>not</a:t>
            </a:r>
            <a:r>
              <a:rPr lang="en-US" sz="2200" dirty="0">
                <a:solidFill>
                  <a:srgbClr val="002060"/>
                </a:solidFill>
                <a:latin typeface="Century Gothic"/>
              </a:rPr>
              <a:t> the same as Lot/Block number</a:t>
            </a:r>
          </a:p>
          <a:p>
            <a:pPr lvl="2"/>
            <a:r>
              <a:rPr lang="en-US" sz="2000" dirty="0">
                <a:solidFill>
                  <a:srgbClr val="002060"/>
                </a:solidFill>
                <a:latin typeface="Century Gothic"/>
              </a:rPr>
              <a:t>Contact: </a:t>
            </a:r>
            <a:r>
              <a:rPr lang="en-US" dirty="0">
                <a:solidFill>
                  <a:srgbClr val="002060"/>
                </a:solidFill>
                <a:latin typeface="Century Gothic"/>
              </a:rPr>
              <a:t>Victor Olivo: victor.olivo@dallas.gov</a:t>
            </a:r>
            <a:endParaRPr lang="en-US" sz="2000" dirty="0">
              <a:solidFill>
                <a:srgbClr val="FF0000"/>
              </a:solidFill>
              <a:latin typeface="Century Gothic" panose="020B0502020202020204" pitchFamily="34" charset="0"/>
            </a:endParaRPr>
          </a:p>
          <a:p>
            <a:pPr lvl="1"/>
            <a:r>
              <a:rPr lang="en-US" sz="2200" dirty="0">
                <a:solidFill>
                  <a:srgbClr val="002060"/>
                </a:solidFill>
                <a:latin typeface="Century Gothic"/>
              </a:rPr>
              <a:t>May be included in Paving Plan if illustrated clearly</a:t>
            </a:r>
          </a:p>
          <a:p>
            <a:endParaRPr lang="en-US" sz="2400" dirty="0">
              <a:solidFill>
                <a:srgbClr val="002060"/>
              </a:solidFill>
              <a:latin typeface="Century Gothic" panose="020B0502020202020204" pitchFamily="34" charset="0"/>
            </a:endParaRPr>
          </a:p>
          <a:p>
            <a:r>
              <a:rPr lang="en-US" sz="2400" dirty="0">
                <a:solidFill>
                  <a:srgbClr val="002060"/>
                </a:solidFill>
                <a:latin typeface="Century Gothic"/>
              </a:rPr>
              <a:t>Allows TRN to be proactive in preparing work order for any signage</a:t>
            </a:r>
          </a:p>
          <a:p>
            <a:endParaRPr lang="en-US" sz="2400" dirty="0">
              <a:solidFill>
                <a:srgbClr val="002060"/>
              </a:solidFill>
              <a:latin typeface="Century Gothic" panose="020B0502020202020204" pitchFamily="34" charset="0"/>
            </a:endParaRPr>
          </a:p>
          <a:p>
            <a:r>
              <a:rPr lang="en-US" sz="2400" dirty="0">
                <a:solidFill>
                  <a:srgbClr val="002060"/>
                </a:solidFill>
                <a:latin typeface="Century Gothic"/>
              </a:rPr>
              <a:t>Allows TRN to have a head start in releasing holds</a:t>
            </a:r>
            <a:endParaRPr lang="en-US" sz="2200" dirty="0">
              <a:solidFill>
                <a:srgbClr val="002060"/>
              </a:solidFill>
              <a:latin typeface="Century Gothic"/>
            </a:endParaRPr>
          </a:p>
          <a:p>
            <a:endParaRPr lang="en-US" dirty="0"/>
          </a:p>
        </p:txBody>
      </p:sp>
      <p:sp>
        <p:nvSpPr>
          <p:cNvPr id="4" name="Slide Number Placeholder 3">
            <a:extLst>
              <a:ext uri="{FF2B5EF4-FFF2-40B4-BE49-F238E27FC236}">
                <a16:creationId xmlns:a16="http://schemas.microsoft.com/office/drawing/2014/main" id="{98271F74-DFD2-1E34-AF72-6941D1821523}"/>
              </a:ext>
            </a:extLst>
          </p:cNvPr>
          <p:cNvSpPr>
            <a:spLocks noGrp="1"/>
          </p:cNvSpPr>
          <p:nvPr>
            <p:ph type="sldNum" sz="quarter" idx="12"/>
          </p:nvPr>
        </p:nvSpPr>
        <p:spPr/>
        <p:txBody>
          <a:bodyPr/>
          <a:lstStyle/>
          <a:p>
            <a:fld id="{09918B91-4B66-40C9-B3FB-70033B0922BB}" type="slidenum">
              <a:rPr lang="en-US" smtClean="0"/>
              <a:t>58</a:t>
            </a:fld>
            <a:endParaRPr lang="en-US"/>
          </a:p>
        </p:txBody>
      </p:sp>
    </p:spTree>
    <p:extLst>
      <p:ext uri="{BB962C8B-B14F-4D97-AF65-F5344CB8AC3E}">
        <p14:creationId xmlns:p14="http://schemas.microsoft.com/office/powerpoint/2010/main" val="3855633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B5B9-E490-E95C-1E55-463C597DE015}"/>
              </a:ext>
            </a:extLst>
          </p:cNvPr>
          <p:cNvSpPr>
            <a:spLocks noGrp="1"/>
          </p:cNvSpPr>
          <p:nvPr>
            <p:ph type="title"/>
          </p:nvPr>
        </p:nvSpPr>
        <p:spPr>
          <a:xfrm>
            <a:off x="409575" y="165100"/>
            <a:ext cx="10515600" cy="639763"/>
          </a:xfrm>
        </p:spPr>
        <p:txBody>
          <a:bodyPr>
            <a:normAutofit fontScale="90000"/>
          </a:bodyPr>
          <a:lstStyle/>
          <a:p>
            <a:r>
              <a:rPr lang="en-US" sz="4000" b="1">
                <a:solidFill>
                  <a:srgbClr val="002060"/>
                </a:solidFill>
                <a:latin typeface="Century Gothic" panose="020B0502020202020204" pitchFamily="34" charset="0"/>
              </a:rPr>
              <a:t>Common Errors: Retaining Wall</a:t>
            </a:r>
          </a:p>
        </p:txBody>
      </p:sp>
      <p:sp>
        <p:nvSpPr>
          <p:cNvPr id="3" name="Content Placeholder 2">
            <a:extLst>
              <a:ext uri="{FF2B5EF4-FFF2-40B4-BE49-F238E27FC236}">
                <a16:creationId xmlns:a16="http://schemas.microsoft.com/office/drawing/2014/main" id="{50AC6283-C84E-ED21-04C6-12267DABC90A}"/>
              </a:ext>
            </a:extLst>
          </p:cNvPr>
          <p:cNvSpPr>
            <a:spLocks noGrp="1"/>
          </p:cNvSpPr>
          <p:nvPr>
            <p:ph idx="1"/>
          </p:nvPr>
        </p:nvSpPr>
        <p:spPr>
          <a:xfrm>
            <a:off x="838200" y="1358900"/>
            <a:ext cx="10515600" cy="4818063"/>
          </a:xfrm>
        </p:spPr>
        <p:txBody>
          <a:bodyPr/>
          <a:lstStyle/>
          <a:p>
            <a:r>
              <a:rPr lang="en-US" sz="2400">
                <a:solidFill>
                  <a:srgbClr val="002060"/>
                </a:solidFill>
                <a:latin typeface="Century Gothic" panose="020B0502020202020204" pitchFamily="34" charset="0"/>
              </a:rPr>
              <a:t>Retaining Wall designs should include cross-section that shows: </a:t>
            </a:r>
          </a:p>
          <a:p>
            <a:pPr lvl="1"/>
            <a:r>
              <a:rPr lang="en-US" sz="2200">
                <a:solidFill>
                  <a:srgbClr val="002060"/>
                </a:solidFill>
                <a:latin typeface="Century Gothic" panose="020B0502020202020204" pitchFamily="34" charset="0"/>
              </a:rPr>
              <a:t>the relation between  property line and footing;</a:t>
            </a:r>
          </a:p>
          <a:p>
            <a:pPr lvl="1"/>
            <a:r>
              <a:rPr lang="en-US" sz="2200">
                <a:solidFill>
                  <a:srgbClr val="002060"/>
                </a:solidFill>
                <a:latin typeface="Century Gothic" panose="020B0502020202020204" pitchFamily="34" charset="0"/>
              </a:rPr>
              <a:t>max. height of wall measured form bottom of footing and;</a:t>
            </a:r>
          </a:p>
          <a:p>
            <a:pPr lvl="1"/>
            <a:r>
              <a:rPr lang="en-US" sz="2200">
                <a:solidFill>
                  <a:srgbClr val="002060"/>
                </a:solidFill>
                <a:latin typeface="Century Gothic" panose="020B0502020202020204" pitchFamily="34" charset="0"/>
              </a:rPr>
              <a:t>wall material</a:t>
            </a:r>
          </a:p>
          <a:p>
            <a:pPr lvl="1"/>
            <a:endParaRPr lang="en-US" sz="2000">
              <a:solidFill>
                <a:srgbClr val="002060"/>
              </a:solidFill>
              <a:latin typeface="Century Gothic" panose="020B0502020202020204" pitchFamily="34" charset="0"/>
            </a:endParaRPr>
          </a:p>
          <a:p>
            <a:r>
              <a:rPr lang="en-US" sz="2200">
                <a:solidFill>
                  <a:srgbClr val="002060"/>
                </a:solidFill>
                <a:latin typeface="Century Gothic" panose="020B0502020202020204" pitchFamily="34" charset="0"/>
              </a:rPr>
              <a:t>≥ 4-feet in height (from bottom of footing) requires permit and sealed drawings</a:t>
            </a:r>
          </a:p>
          <a:p>
            <a:endParaRPr lang="en-US" sz="2200">
              <a:solidFill>
                <a:srgbClr val="002060"/>
              </a:solidFill>
              <a:latin typeface="Century Gothic" panose="020B0502020202020204" pitchFamily="34" charset="0"/>
            </a:endParaRPr>
          </a:p>
          <a:p>
            <a:r>
              <a:rPr lang="en-US" sz="2200">
                <a:solidFill>
                  <a:srgbClr val="002060"/>
                </a:solidFill>
                <a:latin typeface="Century Gothic" panose="020B0502020202020204" pitchFamily="34" charset="0"/>
              </a:rPr>
              <a:t>If referencing Geotechnical Report, please provide a PDF copy for use in future Retaining Wall Permit Review/Approval</a:t>
            </a:r>
          </a:p>
          <a:p>
            <a:endParaRPr lang="en-US"/>
          </a:p>
        </p:txBody>
      </p:sp>
      <p:sp>
        <p:nvSpPr>
          <p:cNvPr id="4" name="Slide Number Placeholder 3">
            <a:extLst>
              <a:ext uri="{FF2B5EF4-FFF2-40B4-BE49-F238E27FC236}">
                <a16:creationId xmlns:a16="http://schemas.microsoft.com/office/drawing/2014/main" id="{DBB4983A-4A68-726D-5AD9-631D1831AD83}"/>
              </a:ext>
            </a:extLst>
          </p:cNvPr>
          <p:cNvSpPr>
            <a:spLocks noGrp="1"/>
          </p:cNvSpPr>
          <p:nvPr>
            <p:ph type="sldNum" sz="quarter" idx="12"/>
          </p:nvPr>
        </p:nvSpPr>
        <p:spPr/>
        <p:txBody>
          <a:bodyPr/>
          <a:lstStyle/>
          <a:p>
            <a:fld id="{09918B91-4B66-40C9-B3FB-70033B0922BB}" type="slidenum">
              <a:rPr lang="en-US" smtClean="0"/>
              <a:t>59</a:t>
            </a:fld>
            <a:endParaRPr lang="en-US"/>
          </a:p>
        </p:txBody>
      </p:sp>
    </p:spTree>
    <p:extLst>
      <p:ext uri="{BB962C8B-B14F-4D97-AF65-F5344CB8AC3E}">
        <p14:creationId xmlns:p14="http://schemas.microsoft.com/office/powerpoint/2010/main" val="280078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F8721-7D43-DF1A-7830-8301527E0987}"/>
              </a:ext>
            </a:extLst>
          </p:cNvPr>
          <p:cNvSpPr>
            <a:spLocks noGrp="1"/>
          </p:cNvSpPr>
          <p:nvPr>
            <p:ph type="title"/>
          </p:nvPr>
        </p:nvSpPr>
        <p:spPr>
          <a:xfrm>
            <a:off x="438615" y="2711"/>
            <a:ext cx="10515600" cy="925978"/>
          </a:xfrm>
        </p:spPr>
        <p:txBody>
          <a:bodyPr>
            <a:normAutofit/>
          </a:bodyPr>
          <a:lstStyle/>
          <a:p>
            <a:r>
              <a:rPr lang="en-US" sz="4000" b="1">
                <a:solidFill>
                  <a:schemeClr val="accent1">
                    <a:lumMod val="50000"/>
                  </a:schemeClr>
                </a:solidFill>
                <a:latin typeface="Century Gothic" panose="020B0502020202020204" pitchFamily="34" charset="0"/>
              </a:rPr>
              <a:t>Our Objectives for Today’s Class</a:t>
            </a:r>
          </a:p>
        </p:txBody>
      </p:sp>
      <p:sp>
        <p:nvSpPr>
          <p:cNvPr id="3" name="Content Placeholder 2">
            <a:extLst>
              <a:ext uri="{FF2B5EF4-FFF2-40B4-BE49-F238E27FC236}">
                <a16:creationId xmlns:a16="http://schemas.microsoft.com/office/drawing/2014/main" id="{9C8B99CA-78A8-F9B4-F826-D8B5C829C42C}"/>
              </a:ext>
            </a:extLst>
          </p:cNvPr>
          <p:cNvSpPr>
            <a:spLocks noGrp="1"/>
          </p:cNvSpPr>
          <p:nvPr>
            <p:ph idx="1"/>
          </p:nvPr>
        </p:nvSpPr>
        <p:spPr>
          <a:xfrm>
            <a:off x="838200" y="1026455"/>
            <a:ext cx="10515600" cy="5224849"/>
          </a:xfrm>
        </p:spPr>
        <p:txBody>
          <a:bodyPr vert="horz" lIns="91440" tIns="45720" rIns="91440" bIns="45720" rtlCol="0" anchor="t">
            <a:normAutofit/>
          </a:bodyPr>
          <a:lstStyle/>
          <a:p>
            <a:pPr>
              <a:lnSpc>
                <a:spcPct val="120000"/>
              </a:lnSpc>
              <a:spcBef>
                <a:spcPts val="0"/>
              </a:spcBef>
            </a:pPr>
            <a:r>
              <a:rPr lang="en-US" sz="2400" b="1" dirty="0">
                <a:solidFill>
                  <a:srgbClr val="012555"/>
                </a:solidFill>
                <a:latin typeface="Century Gothic"/>
              </a:rPr>
              <a:t>GOAL </a:t>
            </a:r>
            <a:r>
              <a:rPr lang="en-US" sz="2400" dirty="0">
                <a:solidFill>
                  <a:srgbClr val="012555"/>
                </a:solidFill>
                <a:latin typeface="Century Gothic"/>
              </a:rPr>
              <a:t>– Partner with the development community and professional consultants to improve the review and approval experience.</a:t>
            </a:r>
            <a:endParaRPr lang="en-US" sz="2400" dirty="0">
              <a:latin typeface="Century Gothic"/>
            </a:endParaRPr>
          </a:p>
          <a:p>
            <a:pPr marL="0" indent="0">
              <a:lnSpc>
                <a:spcPct val="120000"/>
              </a:lnSpc>
              <a:spcBef>
                <a:spcPts val="0"/>
              </a:spcBef>
              <a:buNone/>
            </a:pPr>
            <a:endParaRPr lang="en-US" sz="2400" dirty="0">
              <a:solidFill>
                <a:srgbClr val="012555"/>
              </a:solidFill>
              <a:latin typeface="Century Gothic"/>
            </a:endParaRPr>
          </a:p>
          <a:p>
            <a:pPr>
              <a:lnSpc>
                <a:spcPct val="120000"/>
              </a:lnSpc>
              <a:spcBef>
                <a:spcPts val="0"/>
              </a:spcBef>
            </a:pPr>
            <a:r>
              <a:rPr lang="en-US" sz="2400" b="1" dirty="0">
                <a:solidFill>
                  <a:srgbClr val="012555"/>
                </a:solidFill>
                <a:latin typeface="Century Gothic"/>
              </a:rPr>
              <a:t>Strengthen communication</a:t>
            </a:r>
            <a:r>
              <a:rPr lang="en-US" sz="2400" dirty="0">
                <a:solidFill>
                  <a:srgbClr val="012555"/>
                </a:solidFill>
                <a:latin typeface="Century Gothic"/>
              </a:rPr>
              <a:t> between the development team and the City.</a:t>
            </a:r>
          </a:p>
          <a:p>
            <a:pPr marL="0" indent="0">
              <a:lnSpc>
                <a:spcPct val="120000"/>
              </a:lnSpc>
              <a:spcBef>
                <a:spcPts val="0"/>
              </a:spcBef>
              <a:buNone/>
            </a:pPr>
            <a:endParaRPr lang="en-US" sz="2400" dirty="0">
              <a:solidFill>
                <a:srgbClr val="012555"/>
              </a:solidFill>
              <a:latin typeface="Century Gothic"/>
            </a:endParaRPr>
          </a:p>
          <a:p>
            <a:pPr>
              <a:lnSpc>
                <a:spcPct val="120000"/>
              </a:lnSpc>
              <a:spcBef>
                <a:spcPts val="0"/>
              </a:spcBef>
            </a:pPr>
            <a:r>
              <a:rPr lang="en-US" sz="2400" dirty="0">
                <a:solidFill>
                  <a:srgbClr val="012555"/>
                </a:solidFill>
                <a:latin typeface="Century Gothic"/>
              </a:rPr>
              <a:t>Provide</a:t>
            </a:r>
            <a:r>
              <a:rPr lang="en-US" sz="2400" b="1" dirty="0">
                <a:solidFill>
                  <a:srgbClr val="012555"/>
                </a:solidFill>
                <a:latin typeface="Century Gothic"/>
              </a:rPr>
              <a:t> </a:t>
            </a:r>
            <a:r>
              <a:rPr lang="en-US" sz="2400" b="1" u="sng" dirty="0">
                <a:solidFill>
                  <a:srgbClr val="012555"/>
                </a:solidFill>
                <a:latin typeface="Century Gothic"/>
              </a:rPr>
              <a:t>guidance</a:t>
            </a:r>
            <a:r>
              <a:rPr lang="en-US" sz="2400" dirty="0">
                <a:solidFill>
                  <a:srgbClr val="012555"/>
                </a:solidFill>
                <a:latin typeface="Century Gothic"/>
              </a:rPr>
              <a:t> on:</a:t>
            </a:r>
          </a:p>
          <a:p>
            <a:pPr lvl="1">
              <a:lnSpc>
                <a:spcPct val="120000"/>
              </a:lnSpc>
              <a:spcBef>
                <a:spcPts val="0"/>
              </a:spcBef>
            </a:pPr>
            <a:r>
              <a:rPr lang="en-US" sz="2000" dirty="0">
                <a:solidFill>
                  <a:srgbClr val="012555"/>
                </a:solidFill>
                <a:latin typeface="Century Gothic"/>
              </a:rPr>
              <a:t> the engineering plan review and permit process.</a:t>
            </a:r>
            <a:endParaRPr lang="en-US" sz="2000" dirty="0">
              <a:solidFill>
                <a:srgbClr val="000000"/>
              </a:solidFill>
              <a:latin typeface="Century Gothic"/>
              <a:cs typeface="Calibri"/>
            </a:endParaRPr>
          </a:p>
          <a:p>
            <a:pPr lvl="1">
              <a:lnSpc>
                <a:spcPct val="120000"/>
              </a:lnSpc>
              <a:spcBef>
                <a:spcPts val="0"/>
              </a:spcBef>
            </a:pPr>
            <a:r>
              <a:rPr lang="en-US" sz="2000" dirty="0">
                <a:solidFill>
                  <a:srgbClr val="012555"/>
                </a:solidFill>
                <a:latin typeface="Century Gothic"/>
              </a:rPr>
              <a:t>common mistakes and repetitive review comments.</a:t>
            </a:r>
            <a:endParaRPr lang="en-US" sz="2000" dirty="0">
              <a:solidFill>
                <a:srgbClr val="000000"/>
              </a:solidFill>
              <a:latin typeface="Calibri" panose="020F0502020204030204"/>
              <a:cs typeface="Calibri"/>
            </a:endParaRPr>
          </a:p>
          <a:p>
            <a:pPr marL="457200" lvl="1" indent="0">
              <a:lnSpc>
                <a:spcPct val="120000"/>
              </a:lnSpc>
              <a:spcBef>
                <a:spcPts val="0"/>
              </a:spcBef>
              <a:buNone/>
            </a:pPr>
            <a:endParaRPr lang="en-US" dirty="0">
              <a:solidFill>
                <a:srgbClr val="012555"/>
              </a:solidFill>
              <a:latin typeface="Century Gothic"/>
            </a:endParaRPr>
          </a:p>
          <a:p>
            <a:pPr>
              <a:lnSpc>
                <a:spcPct val="120000"/>
              </a:lnSpc>
              <a:spcBef>
                <a:spcPts val="0"/>
              </a:spcBef>
            </a:pPr>
            <a:r>
              <a:rPr lang="en-US" sz="2400" b="1" dirty="0">
                <a:solidFill>
                  <a:srgbClr val="012555"/>
                </a:solidFill>
                <a:latin typeface="Century Gothic"/>
              </a:rPr>
              <a:t>Improve the efficiency</a:t>
            </a:r>
            <a:r>
              <a:rPr lang="en-US" sz="2400" dirty="0">
                <a:solidFill>
                  <a:srgbClr val="012555"/>
                </a:solidFill>
                <a:latin typeface="Century Gothic"/>
              </a:rPr>
              <a:t> of project reviews.  </a:t>
            </a:r>
            <a:endParaRPr lang="en-US" sz="2400" dirty="0">
              <a:solidFill>
                <a:srgbClr val="012555"/>
              </a:solidFill>
              <a:latin typeface="Century Gothic" panose="020B0502020202020204" pitchFamily="34" charset="0"/>
            </a:endParaRPr>
          </a:p>
          <a:p>
            <a:pPr>
              <a:lnSpc>
                <a:spcPct val="120000"/>
              </a:lnSpc>
              <a:spcBef>
                <a:spcPts val="0"/>
              </a:spcBef>
            </a:pPr>
            <a:endParaRPr lang="en-US" sz="2800" dirty="0">
              <a:solidFill>
                <a:srgbClr val="012555"/>
              </a:solidFill>
              <a:latin typeface="Century Gothic" panose="020B0502020202020204" pitchFamily="34" charset="0"/>
            </a:endParaRPr>
          </a:p>
          <a:p>
            <a:pPr marL="0" indent="0">
              <a:lnSpc>
                <a:spcPct val="120000"/>
              </a:lnSpc>
              <a:spcBef>
                <a:spcPts val="0"/>
              </a:spcBef>
              <a:buNone/>
            </a:pPr>
            <a:endParaRPr lang="en-US" sz="2800" dirty="0">
              <a:solidFill>
                <a:srgbClr val="012555"/>
              </a:solidFill>
              <a:latin typeface="Century Gothic"/>
            </a:endParaRPr>
          </a:p>
          <a:p>
            <a:endParaRPr lang="en-US" dirty="0"/>
          </a:p>
        </p:txBody>
      </p:sp>
      <p:sp>
        <p:nvSpPr>
          <p:cNvPr id="4" name="Slide Number Placeholder 3">
            <a:extLst>
              <a:ext uri="{FF2B5EF4-FFF2-40B4-BE49-F238E27FC236}">
                <a16:creationId xmlns:a16="http://schemas.microsoft.com/office/drawing/2014/main" id="{B0645917-50A0-C32D-08D4-B5BADE8E42D0}"/>
              </a:ext>
            </a:extLst>
          </p:cNvPr>
          <p:cNvSpPr>
            <a:spLocks noGrp="1"/>
          </p:cNvSpPr>
          <p:nvPr>
            <p:ph type="sldNum" sz="quarter" idx="12"/>
          </p:nvPr>
        </p:nvSpPr>
        <p:spPr/>
        <p:txBody>
          <a:bodyPr/>
          <a:lstStyle/>
          <a:p>
            <a:fld id="{09918B91-4B66-40C9-B3FB-70033B0922BB}" type="slidenum">
              <a:rPr lang="en-US" smtClean="0"/>
              <a:t>6</a:t>
            </a:fld>
            <a:endParaRPr lang="en-US"/>
          </a:p>
        </p:txBody>
      </p:sp>
    </p:spTree>
    <p:extLst>
      <p:ext uri="{BB962C8B-B14F-4D97-AF65-F5344CB8AC3E}">
        <p14:creationId xmlns:p14="http://schemas.microsoft.com/office/powerpoint/2010/main" val="2151154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F32589-D41C-30A0-19FF-0DA5AABC49D9}"/>
              </a:ext>
            </a:extLst>
          </p:cNvPr>
          <p:cNvSpPr>
            <a:spLocks noGrp="1"/>
          </p:cNvSpPr>
          <p:nvPr>
            <p:ph type="sldNum" sz="quarter" idx="12"/>
          </p:nvPr>
        </p:nvSpPr>
        <p:spPr/>
        <p:txBody>
          <a:bodyPr/>
          <a:lstStyle/>
          <a:p>
            <a:fld id="{09918B91-4B66-40C9-B3FB-70033B0922BB}" type="slidenum">
              <a:rPr lang="en-US" smtClean="0"/>
              <a:t>60</a:t>
            </a:fld>
            <a:endParaRPr lang="en-US"/>
          </a:p>
        </p:txBody>
      </p:sp>
      <p:pic>
        <p:nvPicPr>
          <p:cNvPr id="3" name="Content Placeholder 3">
            <a:extLst>
              <a:ext uri="{FF2B5EF4-FFF2-40B4-BE49-F238E27FC236}">
                <a16:creationId xmlns:a16="http://schemas.microsoft.com/office/drawing/2014/main" id="{58E4137D-8B47-BC2D-8256-0F19E8584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305" y="216568"/>
            <a:ext cx="5759533" cy="6111110"/>
          </a:xfrm>
          <a:prstGeom prst="rect">
            <a:avLst/>
          </a:prstGeom>
          <a:ln>
            <a:solidFill>
              <a:schemeClr val="tx1"/>
            </a:solidFill>
          </a:ln>
        </p:spPr>
      </p:pic>
      <p:sp>
        <p:nvSpPr>
          <p:cNvPr id="4" name="TextBox 3">
            <a:extLst>
              <a:ext uri="{FF2B5EF4-FFF2-40B4-BE49-F238E27FC236}">
                <a16:creationId xmlns:a16="http://schemas.microsoft.com/office/drawing/2014/main" id="{6C7C859F-6349-AC4D-B4B4-8ABC4A70ED2B}"/>
              </a:ext>
            </a:extLst>
          </p:cNvPr>
          <p:cNvSpPr txBox="1"/>
          <p:nvPr/>
        </p:nvSpPr>
        <p:spPr>
          <a:xfrm>
            <a:off x="565484" y="2237875"/>
            <a:ext cx="3705727" cy="1938992"/>
          </a:xfrm>
          <a:prstGeom prst="rect">
            <a:avLst/>
          </a:prstGeom>
          <a:noFill/>
        </p:spPr>
        <p:txBody>
          <a:bodyPr wrap="square" rtlCol="0">
            <a:spAutoFit/>
          </a:bodyPr>
          <a:lstStyle/>
          <a:p>
            <a:r>
              <a:rPr lang="en-US" sz="4000" b="1">
                <a:solidFill>
                  <a:srgbClr val="002060"/>
                </a:solidFill>
                <a:latin typeface="Century Gothic" panose="020B0502020202020204" pitchFamily="34" charset="0"/>
              </a:rPr>
              <a:t>RETAINING</a:t>
            </a:r>
            <a:br>
              <a:rPr lang="en-US" sz="4000" b="1">
                <a:solidFill>
                  <a:srgbClr val="002060"/>
                </a:solidFill>
                <a:latin typeface="Century Gothic" panose="020B0502020202020204" pitchFamily="34" charset="0"/>
              </a:rPr>
            </a:br>
            <a:r>
              <a:rPr lang="en-US" sz="4000" b="1">
                <a:solidFill>
                  <a:srgbClr val="002060"/>
                </a:solidFill>
                <a:latin typeface="Century Gothic" panose="020B0502020202020204" pitchFamily="34" charset="0"/>
              </a:rPr>
              <a:t>WALL EXAMPLE</a:t>
            </a:r>
          </a:p>
        </p:txBody>
      </p:sp>
    </p:spTree>
    <p:extLst>
      <p:ext uri="{BB962C8B-B14F-4D97-AF65-F5344CB8AC3E}">
        <p14:creationId xmlns:p14="http://schemas.microsoft.com/office/powerpoint/2010/main" val="826973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258B-8613-DA1F-0773-B2C2797F5F02}"/>
              </a:ext>
            </a:extLst>
          </p:cNvPr>
          <p:cNvSpPr>
            <a:spLocks noGrp="1"/>
          </p:cNvSpPr>
          <p:nvPr>
            <p:ph type="title"/>
          </p:nvPr>
        </p:nvSpPr>
        <p:spPr>
          <a:xfrm>
            <a:off x="352425" y="279400"/>
            <a:ext cx="10515600" cy="1325563"/>
          </a:xfrm>
        </p:spPr>
        <p:txBody>
          <a:bodyPr>
            <a:normAutofit/>
          </a:bodyPr>
          <a:lstStyle/>
          <a:p>
            <a:r>
              <a:rPr lang="en-US" sz="4000" b="1">
                <a:solidFill>
                  <a:srgbClr val="002060"/>
                </a:solidFill>
                <a:latin typeface="Century Gothic" panose="020B0502020202020204" pitchFamily="34" charset="0"/>
              </a:rPr>
              <a:t>Common Errors: Retaining Walls in Shared Access Developments</a:t>
            </a:r>
          </a:p>
        </p:txBody>
      </p:sp>
      <p:sp>
        <p:nvSpPr>
          <p:cNvPr id="3" name="Content Placeholder 2">
            <a:extLst>
              <a:ext uri="{FF2B5EF4-FFF2-40B4-BE49-F238E27FC236}">
                <a16:creationId xmlns:a16="http://schemas.microsoft.com/office/drawing/2014/main" id="{50BD1BE0-F95D-FFF3-8928-1E582C0C1A2F}"/>
              </a:ext>
            </a:extLst>
          </p:cNvPr>
          <p:cNvSpPr>
            <a:spLocks noGrp="1"/>
          </p:cNvSpPr>
          <p:nvPr>
            <p:ph idx="1"/>
          </p:nvPr>
        </p:nvSpPr>
        <p:spPr/>
        <p:txBody>
          <a:bodyPr/>
          <a:lstStyle/>
          <a:p>
            <a:r>
              <a:rPr lang="en-US" sz="2800">
                <a:solidFill>
                  <a:srgbClr val="002060"/>
                </a:solidFill>
                <a:latin typeface="Century Gothic" panose="020B0502020202020204" pitchFamily="34" charset="0"/>
              </a:rPr>
              <a:t>Permits cannot be issued in Shared Access Developments until the Final Plat has been filed and recorded at the County.</a:t>
            </a:r>
            <a:endParaRPr lang="en-US">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Retaining walls sometimes need to be constructed to perform utility work.</a:t>
            </a:r>
          </a:p>
          <a:p>
            <a:r>
              <a:rPr lang="en-US" sz="2800">
                <a:solidFill>
                  <a:srgbClr val="002060"/>
                </a:solidFill>
                <a:latin typeface="Century Gothic" panose="020B0502020202020204" pitchFamily="34" charset="0"/>
              </a:rPr>
              <a:t>Be sure to include walls in cost estimate for 3-way contract package.</a:t>
            </a:r>
          </a:p>
          <a:p>
            <a:endParaRPr lang="en-US"/>
          </a:p>
        </p:txBody>
      </p:sp>
      <p:sp>
        <p:nvSpPr>
          <p:cNvPr id="4" name="Slide Number Placeholder 3">
            <a:extLst>
              <a:ext uri="{FF2B5EF4-FFF2-40B4-BE49-F238E27FC236}">
                <a16:creationId xmlns:a16="http://schemas.microsoft.com/office/drawing/2014/main" id="{BA4AC67B-C08C-2B2F-C05D-F3774F5021A7}"/>
              </a:ext>
            </a:extLst>
          </p:cNvPr>
          <p:cNvSpPr>
            <a:spLocks noGrp="1"/>
          </p:cNvSpPr>
          <p:nvPr>
            <p:ph type="sldNum" sz="quarter" idx="12"/>
          </p:nvPr>
        </p:nvSpPr>
        <p:spPr/>
        <p:txBody>
          <a:bodyPr/>
          <a:lstStyle/>
          <a:p>
            <a:fld id="{09918B91-4B66-40C9-B3FB-70033B0922BB}" type="slidenum">
              <a:rPr lang="en-US" smtClean="0"/>
              <a:t>61</a:t>
            </a:fld>
            <a:endParaRPr lang="en-US"/>
          </a:p>
        </p:txBody>
      </p:sp>
    </p:spTree>
    <p:extLst>
      <p:ext uri="{BB962C8B-B14F-4D97-AF65-F5344CB8AC3E}">
        <p14:creationId xmlns:p14="http://schemas.microsoft.com/office/powerpoint/2010/main" val="895599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1A8D-30B4-AE60-74B3-A8B5CEDDD20E}"/>
              </a:ext>
            </a:extLst>
          </p:cNvPr>
          <p:cNvSpPr>
            <a:spLocks noGrp="1"/>
          </p:cNvSpPr>
          <p:nvPr>
            <p:ph type="title"/>
          </p:nvPr>
        </p:nvSpPr>
        <p:spPr>
          <a:xfrm>
            <a:off x="352425" y="174625"/>
            <a:ext cx="10515600" cy="715963"/>
          </a:xfrm>
        </p:spPr>
        <p:txBody>
          <a:bodyPr>
            <a:normAutofit/>
          </a:bodyPr>
          <a:lstStyle/>
          <a:p>
            <a:r>
              <a:rPr lang="en-US" sz="4000" b="1">
                <a:solidFill>
                  <a:srgbClr val="002060"/>
                </a:solidFill>
                <a:latin typeface="Century Gothic" panose="020B0502020202020204" pitchFamily="34" charset="0"/>
              </a:rPr>
              <a:t>Common Errors: Drainage Area Map</a:t>
            </a:r>
          </a:p>
        </p:txBody>
      </p:sp>
      <p:sp>
        <p:nvSpPr>
          <p:cNvPr id="3" name="Content Placeholder 2">
            <a:extLst>
              <a:ext uri="{FF2B5EF4-FFF2-40B4-BE49-F238E27FC236}">
                <a16:creationId xmlns:a16="http://schemas.microsoft.com/office/drawing/2014/main" id="{71F59254-4D3D-3413-705D-679AA790C93E}"/>
              </a:ext>
            </a:extLst>
          </p:cNvPr>
          <p:cNvSpPr>
            <a:spLocks noGrp="1"/>
          </p:cNvSpPr>
          <p:nvPr>
            <p:ph idx="1"/>
          </p:nvPr>
        </p:nvSpPr>
        <p:spPr>
          <a:xfrm>
            <a:off x="838200" y="1406525"/>
            <a:ext cx="10515600" cy="4770438"/>
          </a:xfrm>
        </p:spPr>
        <p:txBody>
          <a:bodyPr/>
          <a:lstStyle/>
          <a:p>
            <a:r>
              <a:rPr lang="en-US" sz="2800">
                <a:solidFill>
                  <a:srgbClr val="002060"/>
                </a:solidFill>
                <a:latin typeface="Century Gothic" panose="020B0502020202020204" pitchFamily="34" charset="0"/>
              </a:rPr>
              <a:t>Provide Existing Drainage Area Map</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Show flow Arrows</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Label key discharge points</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Existing hydrologic calculations based on existing drainage system design</a:t>
            </a:r>
            <a:endParaRPr lang="en-US" sz="2400">
              <a:solidFill>
                <a:srgbClr val="002060"/>
              </a:solidFill>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3DBA3F86-6F09-9FFB-5BFD-00C169D79765}"/>
              </a:ext>
            </a:extLst>
          </p:cNvPr>
          <p:cNvSpPr>
            <a:spLocks noGrp="1"/>
          </p:cNvSpPr>
          <p:nvPr>
            <p:ph type="sldNum" sz="quarter" idx="12"/>
          </p:nvPr>
        </p:nvSpPr>
        <p:spPr/>
        <p:txBody>
          <a:bodyPr/>
          <a:lstStyle/>
          <a:p>
            <a:fld id="{09918B91-4B66-40C9-B3FB-70033B0922BB}" type="slidenum">
              <a:rPr lang="en-US" smtClean="0"/>
              <a:t>62</a:t>
            </a:fld>
            <a:endParaRPr lang="en-US"/>
          </a:p>
        </p:txBody>
      </p:sp>
    </p:spTree>
    <p:extLst>
      <p:ext uri="{BB962C8B-B14F-4D97-AF65-F5344CB8AC3E}">
        <p14:creationId xmlns:p14="http://schemas.microsoft.com/office/powerpoint/2010/main" val="8705143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93CA6-00A6-DBE6-D9E4-0BEE9A1F7F40}"/>
              </a:ext>
            </a:extLst>
          </p:cNvPr>
          <p:cNvSpPr>
            <a:spLocks noGrp="1"/>
          </p:cNvSpPr>
          <p:nvPr>
            <p:ph type="title"/>
          </p:nvPr>
        </p:nvSpPr>
        <p:spPr>
          <a:xfrm>
            <a:off x="342900" y="136525"/>
            <a:ext cx="10515600" cy="715963"/>
          </a:xfrm>
        </p:spPr>
        <p:txBody>
          <a:bodyPr>
            <a:normAutofit/>
          </a:bodyPr>
          <a:lstStyle/>
          <a:p>
            <a:r>
              <a:rPr lang="en-US" sz="4000" b="1">
                <a:solidFill>
                  <a:srgbClr val="002060"/>
                </a:solidFill>
                <a:latin typeface="Century Gothic" panose="020B0502020202020204" pitchFamily="34" charset="0"/>
              </a:rPr>
              <a:t>Common Errors: Drainage Area Map</a:t>
            </a:r>
          </a:p>
        </p:txBody>
      </p:sp>
      <p:sp>
        <p:nvSpPr>
          <p:cNvPr id="3" name="Content Placeholder 2">
            <a:extLst>
              <a:ext uri="{FF2B5EF4-FFF2-40B4-BE49-F238E27FC236}">
                <a16:creationId xmlns:a16="http://schemas.microsoft.com/office/drawing/2014/main" id="{4ABC9E3C-EE85-1561-D1A0-DAD997AF19E5}"/>
              </a:ext>
            </a:extLst>
          </p:cNvPr>
          <p:cNvSpPr>
            <a:spLocks noGrp="1"/>
          </p:cNvSpPr>
          <p:nvPr>
            <p:ph idx="1"/>
          </p:nvPr>
        </p:nvSpPr>
        <p:spPr>
          <a:xfrm>
            <a:off x="838200" y="1435100"/>
            <a:ext cx="10515600" cy="4741863"/>
          </a:xfrm>
        </p:spPr>
        <p:txBody>
          <a:bodyPr/>
          <a:lstStyle/>
          <a:p>
            <a:r>
              <a:rPr lang="en-US" sz="2800">
                <a:solidFill>
                  <a:srgbClr val="002060"/>
                </a:solidFill>
                <a:latin typeface="Century Gothic" panose="020B0502020202020204" pitchFamily="34" charset="0"/>
              </a:rPr>
              <a:t>Show existing and proposed storm drainage system on respective existing and proposed drainage area maps</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Label critical information of drainage system (size, manhole location, material, 421Q/311D or T if existing)</a:t>
            </a:r>
          </a:p>
          <a:p>
            <a:endParaRPr lang="en-US" sz="2800">
              <a:solidFill>
                <a:srgbClr val="002060"/>
              </a:solidFill>
              <a:latin typeface="Century Gothic" panose="020B0502020202020204" pitchFamily="34" charset="0"/>
            </a:endParaRPr>
          </a:p>
          <a:p>
            <a:r>
              <a:rPr lang="en-US" sz="2800">
                <a:solidFill>
                  <a:srgbClr val="002060"/>
                </a:solidFill>
                <a:latin typeface="Century Gothic" panose="020B0502020202020204" pitchFamily="34" charset="0"/>
              </a:rPr>
              <a:t>Show and label drainage easements</a:t>
            </a:r>
            <a:endParaRPr lang="en-US" sz="2400">
              <a:solidFill>
                <a:srgbClr val="002060"/>
              </a:solidFill>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040F65DF-69C5-3955-973B-584772C72AF0}"/>
              </a:ext>
            </a:extLst>
          </p:cNvPr>
          <p:cNvSpPr>
            <a:spLocks noGrp="1"/>
          </p:cNvSpPr>
          <p:nvPr>
            <p:ph type="sldNum" sz="quarter" idx="12"/>
          </p:nvPr>
        </p:nvSpPr>
        <p:spPr/>
        <p:txBody>
          <a:bodyPr/>
          <a:lstStyle/>
          <a:p>
            <a:fld id="{09918B91-4B66-40C9-B3FB-70033B0922BB}" type="slidenum">
              <a:rPr lang="en-US" smtClean="0"/>
              <a:t>63</a:t>
            </a:fld>
            <a:endParaRPr lang="en-US"/>
          </a:p>
        </p:txBody>
      </p:sp>
    </p:spTree>
    <p:extLst>
      <p:ext uri="{BB962C8B-B14F-4D97-AF65-F5344CB8AC3E}">
        <p14:creationId xmlns:p14="http://schemas.microsoft.com/office/powerpoint/2010/main" val="1558597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611DC2-C507-329B-0944-3B39B3EA57C4}"/>
              </a:ext>
            </a:extLst>
          </p:cNvPr>
          <p:cNvSpPr>
            <a:spLocks noGrp="1"/>
          </p:cNvSpPr>
          <p:nvPr>
            <p:ph type="sldNum" sz="quarter" idx="12"/>
          </p:nvPr>
        </p:nvSpPr>
        <p:spPr/>
        <p:txBody>
          <a:bodyPr/>
          <a:lstStyle/>
          <a:p>
            <a:fld id="{09918B91-4B66-40C9-B3FB-70033B0922BB}" type="slidenum">
              <a:rPr lang="en-US" smtClean="0"/>
              <a:t>64</a:t>
            </a:fld>
            <a:endParaRPr lang="en-US"/>
          </a:p>
        </p:txBody>
      </p:sp>
      <p:pic>
        <p:nvPicPr>
          <p:cNvPr id="3" name="Content Placeholder 3">
            <a:extLst>
              <a:ext uri="{FF2B5EF4-FFF2-40B4-BE49-F238E27FC236}">
                <a16:creationId xmlns:a16="http://schemas.microsoft.com/office/drawing/2014/main" id="{E260644E-4586-DB45-C350-808DE0475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089" y="227638"/>
            <a:ext cx="8129127" cy="5682659"/>
          </a:xfrm>
          <a:prstGeom prst="rect">
            <a:avLst/>
          </a:prstGeom>
        </p:spPr>
      </p:pic>
      <p:sp>
        <p:nvSpPr>
          <p:cNvPr id="4" name="TextBox 3">
            <a:extLst>
              <a:ext uri="{FF2B5EF4-FFF2-40B4-BE49-F238E27FC236}">
                <a16:creationId xmlns:a16="http://schemas.microsoft.com/office/drawing/2014/main" id="{C6E28D3E-A1D7-3978-A1D0-1AC1C700FE04}"/>
              </a:ext>
            </a:extLst>
          </p:cNvPr>
          <p:cNvSpPr txBox="1"/>
          <p:nvPr/>
        </p:nvSpPr>
        <p:spPr>
          <a:xfrm>
            <a:off x="3584074" y="5999390"/>
            <a:ext cx="5997155" cy="523220"/>
          </a:xfrm>
          <a:prstGeom prst="rect">
            <a:avLst/>
          </a:prstGeom>
          <a:noFill/>
        </p:spPr>
        <p:txBody>
          <a:bodyPr wrap="none" rtlCol="0">
            <a:spAutoFit/>
          </a:bodyPr>
          <a:lstStyle/>
          <a:p>
            <a:r>
              <a:rPr lang="en-US" sz="2800">
                <a:solidFill>
                  <a:srgbClr val="002060"/>
                </a:solidFill>
                <a:latin typeface="Century Gothic" panose="020B0502020202020204" pitchFamily="34" charset="0"/>
              </a:rPr>
              <a:t>EX: Drainage Area Map Example </a:t>
            </a:r>
          </a:p>
        </p:txBody>
      </p:sp>
    </p:spTree>
    <p:extLst>
      <p:ext uri="{BB962C8B-B14F-4D97-AF65-F5344CB8AC3E}">
        <p14:creationId xmlns:p14="http://schemas.microsoft.com/office/powerpoint/2010/main" val="42655803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A87331-8EC8-EC5C-C361-06ACDEA0875E}"/>
              </a:ext>
            </a:extLst>
          </p:cNvPr>
          <p:cNvSpPr>
            <a:spLocks noGrp="1"/>
          </p:cNvSpPr>
          <p:nvPr>
            <p:ph type="sldNum" sz="quarter" idx="12"/>
          </p:nvPr>
        </p:nvSpPr>
        <p:spPr/>
        <p:txBody>
          <a:bodyPr/>
          <a:lstStyle/>
          <a:p>
            <a:fld id="{09918B91-4B66-40C9-B3FB-70033B0922BB}" type="slidenum">
              <a:rPr lang="en-US" smtClean="0"/>
              <a:t>65</a:t>
            </a:fld>
            <a:endParaRPr lang="en-US"/>
          </a:p>
        </p:txBody>
      </p:sp>
      <p:pic>
        <p:nvPicPr>
          <p:cNvPr id="3" name="Content Placeholder 4">
            <a:extLst>
              <a:ext uri="{FF2B5EF4-FFF2-40B4-BE49-F238E27FC236}">
                <a16:creationId xmlns:a16="http://schemas.microsoft.com/office/drawing/2014/main" id="{A41C1660-C73B-A21D-D381-E8B83B4E7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69" y="176723"/>
            <a:ext cx="7291658" cy="5718750"/>
          </a:xfrm>
          <a:prstGeom prst="rect">
            <a:avLst/>
          </a:prstGeom>
          <a:ln>
            <a:solidFill>
              <a:schemeClr val="tx1"/>
            </a:solidFill>
          </a:ln>
        </p:spPr>
      </p:pic>
      <p:pic>
        <p:nvPicPr>
          <p:cNvPr id="4" name="Picture 3">
            <a:extLst>
              <a:ext uri="{FF2B5EF4-FFF2-40B4-BE49-F238E27FC236}">
                <a16:creationId xmlns:a16="http://schemas.microsoft.com/office/drawing/2014/main" id="{A60BF52B-E0A6-890A-5776-A597FC3E2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9580" y="1853248"/>
            <a:ext cx="3781044" cy="1778591"/>
          </a:xfrm>
          <a:prstGeom prst="rect">
            <a:avLst/>
          </a:prstGeom>
          <a:ln>
            <a:solidFill>
              <a:schemeClr val="tx1"/>
            </a:solidFill>
          </a:ln>
        </p:spPr>
      </p:pic>
      <p:sp>
        <p:nvSpPr>
          <p:cNvPr id="5" name="TextBox 4">
            <a:extLst>
              <a:ext uri="{FF2B5EF4-FFF2-40B4-BE49-F238E27FC236}">
                <a16:creationId xmlns:a16="http://schemas.microsoft.com/office/drawing/2014/main" id="{F4493C18-6086-DEEA-DBDF-3810152CE13E}"/>
              </a:ext>
            </a:extLst>
          </p:cNvPr>
          <p:cNvSpPr txBox="1"/>
          <p:nvPr/>
        </p:nvSpPr>
        <p:spPr>
          <a:xfrm>
            <a:off x="7576090" y="4384727"/>
            <a:ext cx="4552849" cy="461665"/>
          </a:xfrm>
          <a:prstGeom prst="rect">
            <a:avLst/>
          </a:prstGeom>
          <a:noFill/>
        </p:spPr>
        <p:txBody>
          <a:bodyPr wrap="none" rtlCol="0">
            <a:spAutoFit/>
          </a:bodyPr>
          <a:lstStyle/>
          <a:p>
            <a:r>
              <a:rPr lang="en-US" sz="2400">
                <a:solidFill>
                  <a:srgbClr val="002060"/>
                </a:solidFill>
                <a:latin typeface="Century Gothic" panose="020B0502020202020204" pitchFamily="34" charset="0"/>
              </a:rPr>
              <a:t>Drainage Area Map Example</a:t>
            </a:r>
          </a:p>
        </p:txBody>
      </p:sp>
    </p:spTree>
    <p:extLst>
      <p:ext uri="{BB962C8B-B14F-4D97-AF65-F5344CB8AC3E}">
        <p14:creationId xmlns:p14="http://schemas.microsoft.com/office/powerpoint/2010/main" val="55297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AA75-E76B-5198-BE62-D3619AEC33B6}"/>
              </a:ext>
            </a:extLst>
          </p:cNvPr>
          <p:cNvSpPr>
            <a:spLocks noGrp="1"/>
          </p:cNvSpPr>
          <p:nvPr>
            <p:ph type="title"/>
          </p:nvPr>
        </p:nvSpPr>
        <p:spPr>
          <a:xfrm>
            <a:off x="400050" y="136525"/>
            <a:ext cx="10515600" cy="744538"/>
          </a:xfrm>
        </p:spPr>
        <p:txBody>
          <a:bodyPr>
            <a:normAutofit/>
          </a:bodyPr>
          <a:lstStyle/>
          <a:p>
            <a:r>
              <a:rPr lang="en-US" sz="4000" b="1">
                <a:solidFill>
                  <a:srgbClr val="002060"/>
                </a:solidFill>
                <a:latin typeface="Century Gothic" panose="020B0502020202020204" pitchFamily="34" charset="0"/>
              </a:rPr>
              <a:t>Common Errors: Drainage Easement</a:t>
            </a:r>
          </a:p>
        </p:txBody>
      </p:sp>
      <p:sp>
        <p:nvSpPr>
          <p:cNvPr id="3" name="Content Placeholder 2">
            <a:extLst>
              <a:ext uri="{FF2B5EF4-FFF2-40B4-BE49-F238E27FC236}">
                <a16:creationId xmlns:a16="http://schemas.microsoft.com/office/drawing/2014/main" id="{2F34FC06-7192-0B5C-D433-261C8DF89880}"/>
              </a:ext>
            </a:extLst>
          </p:cNvPr>
          <p:cNvSpPr>
            <a:spLocks noGrp="1"/>
          </p:cNvSpPr>
          <p:nvPr>
            <p:ph idx="1"/>
          </p:nvPr>
        </p:nvSpPr>
        <p:spPr>
          <a:xfrm>
            <a:off x="838200" y="1406525"/>
            <a:ext cx="10515600" cy="4770438"/>
          </a:xfrm>
        </p:spPr>
        <p:txBody>
          <a:bodyPr vert="horz" lIns="91440" tIns="45720" rIns="91440" bIns="45720" rtlCol="0" anchor="t">
            <a:normAutofit/>
          </a:bodyPr>
          <a:lstStyle/>
          <a:p>
            <a:r>
              <a:rPr lang="en-US" sz="2400">
                <a:solidFill>
                  <a:srgbClr val="002060"/>
                </a:solidFill>
                <a:latin typeface="Century Gothic"/>
              </a:rPr>
              <a:t>Drainage Easements should be dedicated for all public storm sewer lines located within private property. </a:t>
            </a:r>
            <a:endParaRPr lang="en-US" sz="2400">
              <a:solidFill>
                <a:srgbClr val="002060"/>
              </a:solidFill>
              <a:latin typeface="Century Gothic" panose="020B0502020202020204" pitchFamily="34" charset="0"/>
            </a:endParaRPr>
          </a:p>
          <a:p>
            <a:r>
              <a:rPr lang="en-US" sz="2400">
                <a:solidFill>
                  <a:srgbClr val="002060"/>
                </a:solidFill>
                <a:latin typeface="Century Gothic"/>
              </a:rPr>
              <a:t>Typical easement widths are as follows: </a:t>
            </a:r>
            <a:endParaRPr lang="en-US" sz="2400">
              <a:solidFill>
                <a:srgbClr val="002060"/>
              </a:solidFill>
              <a:latin typeface="Century Gothic" panose="020B0502020202020204" pitchFamily="34" charset="0"/>
            </a:endParaRPr>
          </a:p>
          <a:p>
            <a:pPr lvl="1"/>
            <a:r>
              <a:rPr lang="en-US" sz="2200">
                <a:solidFill>
                  <a:srgbClr val="002060"/>
                </a:solidFill>
                <a:latin typeface="Century Gothic"/>
              </a:rPr>
              <a:t>15 feet for 39” and under; </a:t>
            </a:r>
            <a:endParaRPr lang="en-US" sz="2200">
              <a:solidFill>
                <a:srgbClr val="002060"/>
              </a:solidFill>
              <a:latin typeface="Century Gothic" panose="020B0502020202020204" pitchFamily="34" charset="0"/>
            </a:endParaRPr>
          </a:p>
          <a:p>
            <a:pPr lvl="1"/>
            <a:r>
              <a:rPr lang="en-US" sz="2200">
                <a:solidFill>
                  <a:srgbClr val="002060"/>
                </a:solidFill>
                <a:latin typeface="Century Gothic"/>
              </a:rPr>
              <a:t>20 feet for 42” through 54”; </a:t>
            </a:r>
            <a:endParaRPr lang="en-US" sz="2200">
              <a:solidFill>
                <a:srgbClr val="002060"/>
              </a:solidFill>
              <a:latin typeface="Century Gothic" panose="020B0502020202020204" pitchFamily="34" charset="0"/>
            </a:endParaRPr>
          </a:p>
          <a:p>
            <a:pPr lvl="1"/>
            <a:r>
              <a:rPr lang="en-US" sz="2200">
                <a:solidFill>
                  <a:srgbClr val="002060"/>
                </a:solidFill>
                <a:latin typeface="Century Gothic"/>
              </a:rPr>
              <a:t>25 feet for 60” through 66” and; </a:t>
            </a:r>
            <a:endParaRPr lang="en-US" sz="2200">
              <a:solidFill>
                <a:srgbClr val="002060"/>
              </a:solidFill>
              <a:latin typeface="Century Gothic" panose="020B0502020202020204" pitchFamily="34" charset="0"/>
            </a:endParaRPr>
          </a:p>
          <a:p>
            <a:pPr lvl="1"/>
            <a:r>
              <a:rPr lang="en-US" sz="2200">
                <a:solidFill>
                  <a:srgbClr val="002060"/>
                </a:solidFill>
                <a:latin typeface="Century Gothic"/>
              </a:rPr>
              <a:t>30 feet for 72” through 102”.</a:t>
            </a:r>
          </a:p>
          <a:p>
            <a:r>
              <a:rPr lang="en-US" sz="2400">
                <a:solidFill>
                  <a:srgbClr val="002060"/>
                </a:solidFill>
                <a:latin typeface="Century Gothic"/>
              </a:rPr>
              <a:t>For storm drain facilities that are deeper than 20 feet, increase storm drain easement width by 4 feet for each additional foot of depth.</a:t>
            </a:r>
          </a:p>
          <a:p>
            <a:r>
              <a:rPr lang="en-US" sz="2400">
                <a:solidFill>
                  <a:srgbClr val="002060"/>
                </a:solidFill>
                <a:latin typeface="Century Gothic"/>
              </a:rPr>
              <a:t>Private drainage easement required for any lot-to-lot drainage regardless if it was an existing condition prior to development</a:t>
            </a:r>
          </a:p>
          <a:p>
            <a:endParaRPr lang="en-US"/>
          </a:p>
        </p:txBody>
      </p:sp>
      <p:sp>
        <p:nvSpPr>
          <p:cNvPr id="4" name="Slide Number Placeholder 3">
            <a:extLst>
              <a:ext uri="{FF2B5EF4-FFF2-40B4-BE49-F238E27FC236}">
                <a16:creationId xmlns:a16="http://schemas.microsoft.com/office/drawing/2014/main" id="{558C1ADF-0D41-F74C-4971-CEAA0DD27F7B}"/>
              </a:ext>
            </a:extLst>
          </p:cNvPr>
          <p:cNvSpPr>
            <a:spLocks noGrp="1"/>
          </p:cNvSpPr>
          <p:nvPr>
            <p:ph type="sldNum" sz="quarter" idx="12"/>
          </p:nvPr>
        </p:nvSpPr>
        <p:spPr/>
        <p:txBody>
          <a:bodyPr/>
          <a:lstStyle/>
          <a:p>
            <a:fld id="{09918B91-4B66-40C9-B3FB-70033B0922BB}" type="slidenum">
              <a:rPr lang="en-US" smtClean="0"/>
              <a:t>66</a:t>
            </a:fld>
            <a:endParaRPr lang="en-US"/>
          </a:p>
        </p:txBody>
      </p:sp>
    </p:spTree>
    <p:extLst>
      <p:ext uri="{BB962C8B-B14F-4D97-AF65-F5344CB8AC3E}">
        <p14:creationId xmlns:p14="http://schemas.microsoft.com/office/powerpoint/2010/main" val="3944985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25D1-BC63-149D-E2FA-0EBC0DE096AF}"/>
              </a:ext>
            </a:extLst>
          </p:cNvPr>
          <p:cNvSpPr>
            <a:spLocks noGrp="1"/>
          </p:cNvSpPr>
          <p:nvPr>
            <p:ph type="title"/>
          </p:nvPr>
        </p:nvSpPr>
        <p:spPr>
          <a:xfrm>
            <a:off x="361950" y="155575"/>
            <a:ext cx="10515600" cy="668338"/>
          </a:xfrm>
        </p:spPr>
        <p:txBody>
          <a:bodyPr>
            <a:normAutofit/>
          </a:bodyPr>
          <a:lstStyle/>
          <a:p>
            <a:r>
              <a:rPr lang="en-US" sz="4000" b="1">
                <a:solidFill>
                  <a:srgbClr val="002060"/>
                </a:solidFill>
                <a:latin typeface="Century Gothic" panose="020B0502020202020204" pitchFamily="34" charset="0"/>
              </a:rPr>
              <a:t>Common Errors: Drainage Calculation</a:t>
            </a:r>
          </a:p>
        </p:txBody>
      </p:sp>
      <p:sp>
        <p:nvSpPr>
          <p:cNvPr id="3" name="Content Placeholder 2">
            <a:extLst>
              <a:ext uri="{FF2B5EF4-FFF2-40B4-BE49-F238E27FC236}">
                <a16:creationId xmlns:a16="http://schemas.microsoft.com/office/drawing/2014/main" id="{43CF813F-B1D1-E904-4F86-EB745FCF4A27}"/>
              </a:ext>
            </a:extLst>
          </p:cNvPr>
          <p:cNvSpPr>
            <a:spLocks noGrp="1"/>
          </p:cNvSpPr>
          <p:nvPr>
            <p:ph idx="1"/>
          </p:nvPr>
        </p:nvSpPr>
        <p:spPr>
          <a:xfrm>
            <a:off x="838200" y="1501775"/>
            <a:ext cx="10515600" cy="4675188"/>
          </a:xfrm>
        </p:spPr>
        <p:txBody>
          <a:bodyPr vert="horz" lIns="91440" tIns="45720" rIns="91440" bIns="45720" rtlCol="0" anchor="t">
            <a:normAutofit/>
          </a:bodyPr>
          <a:lstStyle/>
          <a:p>
            <a:r>
              <a:rPr lang="en-US">
                <a:solidFill>
                  <a:srgbClr val="002060"/>
                </a:solidFill>
                <a:latin typeface="Century Gothic"/>
              </a:rPr>
              <a:t>Existing &amp; Proposed</a:t>
            </a:r>
            <a:r>
              <a:rPr lang="en-US" sz="2800">
                <a:solidFill>
                  <a:srgbClr val="002060"/>
                </a:solidFill>
                <a:latin typeface="Century Gothic"/>
              </a:rPr>
              <a:t> C-value based on</a:t>
            </a:r>
            <a:r>
              <a:rPr lang="en-US">
                <a:solidFill>
                  <a:srgbClr val="002060"/>
                </a:solidFill>
                <a:latin typeface="Century Gothic"/>
              </a:rPr>
              <a:t> weighted runoff coefficients – pervious </a:t>
            </a:r>
            <a:r>
              <a:rPr lang="en-US" sz="2800">
                <a:solidFill>
                  <a:srgbClr val="002060"/>
                </a:solidFill>
                <a:latin typeface="Century Gothic"/>
              </a:rPr>
              <a:t>/ impervious</a:t>
            </a:r>
            <a:r>
              <a:rPr lang="en-US">
                <a:solidFill>
                  <a:srgbClr val="002060"/>
                </a:solidFill>
                <a:latin typeface="Century Gothic"/>
              </a:rPr>
              <a:t> areas.</a:t>
            </a:r>
            <a:endParaRPr lang="en-US" sz="2800" b="1" u="sng">
              <a:solidFill>
                <a:srgbClr val="002060"/>
              </a:solidFill>
              <a:latin typeface="Century Gothic"/>
            </a:endParaRPr>
          </a:p>
          <a:p>
            <a:endParaRPr lang="en-US"/>
          </a:p>
        </p:txBody>
      </p:sp>
      <p:sp>
        <p:nvSpPr>
          <p:cNvPr id="4" name="Slide Number Placeholder 3">
            <a:extLst>
              <a:ext uri="{FF2B5EF4-FFF2-40B4-BE49-F238E27FC236}">
                <a16:creationId xmlns:a16="http://schemas.microsoft.com/office/drawing/2014/main" id="{64EDC7E7-A754-8A48-B224-7E44C1AB62DD}"/>
              </a:ext>
            </a:extLst>
          </p:cNvPr>
          <p:cNvSpPr>
            <a:spLocks noGrp="1"/>
          </p:cNvSpPr>
          <p:nvPr>
            <p:ph type="sldNum" sz="quarter" idx="12"/>
          </p:nvPr>
        </p:nvSpPr>
        <p:spPr/>
        <p:txBody>
          <a:bodyPr/>
          <a:lstStyle/>
          <a:p>
            <a:fld id="{09918B91-4B66-40C9-B3FB-70033B0922BB}" type="slidenum">
              <a:rPr lang="en-US" smtClean="0"/>
              <a:t>67</a:t>
            </a:fld>
            <a:endParaRPr lang="en-US"/>
          </a:p>
        </p:txBody>
      </p:sp>
    </p:spTree>
    <p:extLst>
      <p:ext uri="{BB962C8B-B14F-4D97-AF65-F5344CB8AC3E}">
        <p14:creationId xmlns:p14="http://schemas.microsoft.com/office/powerpoint/2010/main" val="2319904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6FE12-63FF-40A9-86B1-2FD3B534AB50}"/>
              </a:ext>
            </a:extLst>
          </p:cNvPr>
          <p:cNvSpPr>
            <a:spLocks noGrp="1"/>
          </p:cNvSpPr>
          <p:nvPr>
            <p:ph type="title"/>
          </p:nvPr>
        </p:nvSpPr>
        <p:spPr>
          <a:xfrm>
            <a:off x="409575" y="203200"/>
            <a:ext cx="10515600" cy="611188"/>
          </a:xfrm>
        </p:spPr>
        <p:txBody>
          <a:bodyPr>
            <a:normAutofit fontScale="90000"/>
          </a:bodyPr>
          <a:lstStyle/>
          <a:p>
            <a:r>
              <a:rPr lang="en-US" sz="4000" b="1">
                <a:solidFill>
                  <a:srgbClr val="002060"/>
                </a:solidFill>
                <a:latin typeface="Century Gothic" panose="020B0502020202020204" pitchFamily="34" charset="0"/>
              </a:rPr>
              <a:t>Common Errors: Drainage System</a:t>
            </a:r>
          </a:p>
        </p:txBody>
      </p:sp>
      <p:sp>
        <p:nvSpPr>
          <p:cNvPr id="3" name="Content Placeholder 2">
            <a:extLst>
              <a:ext uri="{FF2B5EF4-FFF2-40B4-BE49-F238E27FC236}">
                <a16:creationId xmlns:a16="http://schemas.microsoft.com/office/drawing/2014/main" id="{70EFAE90-F7CB-3D09-CB91-344FEF1AE7EB}"/>
              </a:ext>
            </a:extLst>
          </p:cNvPr>
          <p:cNvSpPr>
            <a:spLocks noGrp="1"/>
          </p:cNvSpPr>
          <p:nvPr>
            <p:ph idx="1"/>
          </p:nvPr>
        </p:nvSpPr>
        <p:spPr>
          <a:xfrm>
            <a:off x="838200" y="1339850"/>
            <a:ext cx="10515600" cy="4837113"/>
          </a:xfrm>
        </p:spPr>
        <p:txBody>
          <a:bodyPr vert="horz" lIns="91440" tIns="45720" rIns="91440" bIns="45720" rtlCol="0" anchor="t">
            <a:normAutofit/>
          </a:bodyPr>
          <a:lstStyle/>
          <a:p>
            <a:r>
              <a:rPr lang="en-US" sz="2800">
                <a:solidFill>
                  <a:srgbClr val="002060"/>
                </a:solidFill>
                <a:latin typeface="Century Gothic"/>
              </a:rPr>
              <a:t>Delineation / labeling of proposed storm line - End public, begin private</a:t>
            </a:r>
          </a:p>
          <a:p>
            <a:pPr lvl="1"/>
            <a:r>
              <a:rPr lang="en-US" sz="2400">
                <a:solidFill>
                  <a:srgbClr val="002060"/>
                </a:solidFill>
                <a:latin typeface="Century Gothic"/>
              </a:rPr>
              <a:t>Helps contractor identify </a:t>
            </a:r>
            <a:r>
              <a:rPr lang="en-US">
                <a:solidFill>
                  <a:srgbClr val="002060"/>
                </a:solidFill>
                <a:latin typeface="Century Gothic"/>
              </a:rPr>
              <a:t>DP-</a:t>
            </a:r>
            <a:r>
              <a:rPr lang="en-US" sz="2400">
                <a:solidFill>
                  <a:srgbClr val="002060"/>
                </a:solidFill>
                <a:latin typeface="Century Gothic"/>
              </a:rPr>
              <a:t> contract work</a:t>
            </a:r>
          </a:p>
          <a:p>
            <a:pPr lvl="1"/>
            <a:endParaRPr lang="en-US" sz="2400">
              <a:solidFill>
                <a:srgbClr val="002060"/>
              </a:solidFill>
              <a:latin typeface="Century Gothic" panose="020B0502020202020204" pitchFamily="34" charset="0"/>
            </a:endParaRPr>
          </a:p>
          <a:p>
            <a:r>
              <a:rPr lang="en-US" sz="2800">
                <a:solidFill>
                  <a:srgbClr val="002060"/>
                </a:solidFill>
                <a:latin typeface="Century Gothic"/>
              </a:rPr>
              <a:t>Pay attention to conversion of sheet flow to point discharge to adjacent property</a:t>
            </a:r>
          </a:p>
          <a:p>
            <a:endParaRPr lang="en-US" sz="2400">
              <a:solidFill>
                <a:srgbClr val="002060"/>
              </a:solidFill>
              <a:latin typeface="Century Gothic" panose="020B0502020202020204" pitchFamily="34" charset="0"/>
            </a:endParaRPr>
          </a:p>
          <a:p>
            <a:r>
              <a:rPr lang="en-US" sz="2700">
                <a:solidFill>
                  <a:srgbClr val="002060"/>
                </a:solidFill>
                <a:latin typeface="Century Gothic"/>
              </a:rPr>
              <a:t>Provide critical flow data on profiles and inlet on plans</a:t>
            </a:r>
          </a:p>
          <a:p>
            <a:pPr lvl="1"/>
            <a:r>
              <a:rPr lang="en-US" sz="2400">
                <a:solidFill>
                  <a:srgbClr val="002060"/>
                </a:solidFill>
                <a:latin typeface="Century Gothic"/>
              </a:rPr>
              <a:t>Q</a:t>
            </a:r>
            <a:r>
              <a:rPr lang="en-US" sz="2400" baseline="-25000">
                <a:solidFill>
                  <a:srgbClr val="002060"/>
                </a:solidFill>
                <a:latin typeface="Century Gothic"/>
              </a:rPr>
              <a:t>100</a:t>
            </a:r>
            <a:r>
              <a:rPr lang="en-US" sz="2400">
                <a:solidFill>
                  <a:srgbClr val="002060"/>
                </a:solidFill>
                <a:latin typeface="Century Gothic"/>
              </a:rPr>
              <a:t>, Q</a:t>
            </a:r>
            <a:r>
              <a:rPr lang="en-US" sz="2400" baseline="-25000">
                <a:solidFill>
                  <a:srgbClr val="002060"/>
                </a:solidFill>
                <a:latin typeface="Century Gothic"/>
              </a:rPr>
              <a:t>CAP</a:t>
            </a:r>
            <a:r>
              <a:rPr lang="en-US" sz="2400">
                <a:solidFill>
                  <a:srgbClr val="002060"/>
                </a:solidFill>
                <a:latin typeface="Century Gothic"/>
              </a:rPr>
              <a:t>, V</a:t>
            </a:r>
            <a:r>
              <a:rPr lang="en-US" sz="2400" baseline="-25000">
                <a:solidFill>
                  <a:srgbClr val="002060"/>
                </a:solidFill>
                <a:latin typeface="Century Gothic"/>
              </a:rPr>
              <a:t>100</a:t>
            </a:r>
            <a:r>
              <a:rPr lang="en-US" sz="2400">
                <a:solidFill>
                  <a:srgbClr val="002060"/>
                </a:solidFill>
                <a:latin typeface="Century Gothic"/>
              </a:rPr>
              <a:t>, S</a:t>
            </a:r>
            <a:r>
              <a:rPr lang="en-US" sz="2400" baseline="-25000">
                <a:solidFill>
                  <a:srgbClr val="002060"/>
                </a:solidFill>
                <a:latin typeface="Century Gothic"/>
              </a:rPr>
              <a:t>f</a:t>
            </a:r>
            <a:r>
              <a:rPr lang="en-US" sz="2400">
                <a:solidFill>
                  <a:srgbClr val="002060"/>
                </a:solidFill>
                <a:latin typeface="Century Gothic"/>
              </a:rPr>
              <a:t>, HGL, etc.</a:t>
            </a:r>
          </a:p>
          <a:p>
            <a:endParaRPr lang="en-US"/>
          </a:p>
        </p:txBody>
      </p:sp>
      <p:sp>
        <p:nvSpPr>
          <p:cNvPr id="4" name="Slide Number Placeholder 3">
            <a:extLst>
              <a:ext uri="{FF2B5EF4-FFF2-40B4-BE49-F238E27FC236}">
                <a16:creationId xmlns:a16="http://schemas.microsoft.com/office/drawing/2014/main" id="{EB632BA2-AEED-BB91-118B-530C17564B58}"/>
              </a:ext>
            </a:extLst>
          </p:cNvPr>
          <p:cNvSpPr>
            <a:spLocks noGrp="1"/>
          </p:cNvSpPr>
          <p:nvPr>
            <p:ph type="sldNum" sz="quarter" idx="12"/>
          </p:nvPr>
        </p:nvSpPr>
        <p:spPr/>
        <p:txBody>
          <a:bodyPr/>
          <a:lstStyle/>
          <a:p>
            <a:fld id="{09918B91-4B66-40C9-B3FB-70033B0922BB}" type="slidenum">
              <a:rPr lang="en-US" smtClean="0"/>
              <a:t>68</a:t>
            </a:fld>
            <a:endParaRPr lang="en-US"/>
          </a:p>
        </p:txBody>
      </p:sp>
    </p:spTree>
    <p:extLst>
      <p:ext uri="{BB962C8B-B14F-4D97-AF65-F5344CB8AC3E}">
        <p14:creationId xmlns:p14="http://schemas.microsoft.com/office/powerpoint/2010/main" val="2242825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14E38-9BC7-A7A5-2218-B06E011ED75B}"/>
              </a:ext>
            </a:extLst>
          </p:cNvPr>
          <p:cNvSpPr>
            <a:spLocks noGrp="1"/>
          </p:cNvSpPr>
          <p:nvPr>
            <p:ph type="sldNum" sz="quarter" idx="12"/>
          </p:nvPr>
        </p:nvSpPr>
        <p:spPr/>
        <p:txBody>
          <a:bodyPr/>
          <a:lstStyle/>
          <a:p>
            <a:fld id="{09918B91-4B66-40C9-B3FB-70033B0922BB}" type="slidenum">
              <a:rPr lang="en-US" smtClean="0"/>
              <a:t>69</a:t>
            </a:fld>
            <a:endParaRPr lang="en-US"/>
          </a:p>
        </p:txBody>
      </p:sp>
      <p:pic>
        <p:nvPicPr>
          <p:cNvPr id="3" name="Picture 2">
            <a:extLst>
              <a:ext uri="{FF2B5EF4-FFF2-40B4-BE49-F238E27FC236}">
                <a16:creationId xmlns:a16="http://schemas.microsoft.com/office/drawing/2014/main" id="{E2B1F763-A8E5-AA22-3BBF-5B9EA8201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8160" y="499814"/>
            <a:ext cx="6966198" cy="5858372"/>
          </a:xfrm>
          <a:prstGeom prst="rect">
            <a:avLst/>
          </a:prstGeom>
          <a:ln>
            <a:solidFill>
              <a:schemeClr val="tx1"/>
            </a:solidFill>
          </a:ln>
        </p:spPr>
      </p:pic>
      <p:sp>
        <p:nvSpPr>
          <p:cNvPr id="4" name="TextBox 3">
            <a:extLst>
              <a:ext uri="{FF2B5EF4-FFF2-40B4-BE49-F238E27FC236}">
                <a16:creationId xmlns:a16="http://schemas.microsoft.com/office/drawing/2014/main" id="{14D73E7F-4E9A-582C-22D1-7F711F6EB940}"/>
              </a:ext>
            </a:extLst>
          </p:cNvPr>
          <p:cNvSpPr txBox="1"/>
          <p:nvPr/>
        </p:nvSpPr>
        <p:spPr>
          <a:xfrm>
            <a:off x="589547" y="2334126"/>
            <a:ext cx="2925801" cy="1892826"/>
          </a:xfrm>
          <a:prstGeom prst="rect">
            <a:avLst/>
          </a:prstGeom>
          <a:noFill/>
        </p:spPr>
        <p:txBody>
          <a:bodyPr wrap="none" rtlCol="0">
            <a:spAutoFit/>
          </a:bodyPr>
          <a:lstStyle/>
          <a:p>
            <a:r>
              <a:rPr lang="en-US" sz="3900">
                <a:solidFill>
                  <a:srgbClr val="002060"/>
                </a:solidFill>
                <a:latin typeface="Century Gothic" panose="020B0502020202020204" pitchFamily="34" charset="0"/>
              </a:rPr>
              <a:t>DRAINAGE </a:t>
            </a:r>
            <a:br>
              <a:rPr lang="en-US" sz="3900">
                <a:solidFill>
                  <a:srgbClr val="002060"/>
                </a:solidFill>
                <a:latin typeface="Century Gothic" panose="020B0502020202020204" pitchFamily="34" charset="0"/>
              </a:rPr>
            </a:br>
            <a:r>
              <a:rPr lang="en-US" sz="3900">
                <a:solidFill>
                  <a:srgbClr val="002060"/>
                </a:solidFill>
                <a:latin typeface="Century Gothic" panose="020B0502020202020204" pitchFamily="34" charset="0"/>
              </a:rPr>
              <a:t>SYSTEM </a:t>
            </a:r>
            <a:br>
              <a:rPr lang="en-US" sz="3900">
                <a:solidFill>
                  <a:srgbClr val="002060"/>
                </a:solidFill>
                <a:latin typeface="Century Gothic" panose="020B0502020202020204" pitchFamily="34" charset="0"/>
              </a:rPr>
            </a:br>
            <a:r>
              <a:rPr lang="en-US" sz="3900">
                <a:solidFill>
                  <a:srgbClr val="002060"/>
                </a:solidFill>
                <a:latin typeface="Century Gothic" panose="020B0502020202020204" pitchFamily="34" charset="0"/>
              </a:rPr>
              <a:t>EXAMPLE</a:t>
            </a:r>
          </a:p>
        </p:txBody>
      </p:sp>
    </p:spTree>
    <p:extLst>
      <p:ext uri="{BB962C8B-B14F-4D97-AF65-F5344CB8AC3E}">
        <p14:creationId xmlns:p14="http://schemas.microsoft.com/office/powerpoint/2010/main" val="4172001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95F-68C0-DCE9-5151-A8AB6C23BC83}"/>
              </a:ext>
            </a:extLst>
          </p:cNvPr>
          <p:cNvSpPr>
            <a:spLocks noGrp="1"/>
          </p:cNvSpPr>
          <p:nvPr>
            <p:ph type="title"/>
          </p:nvPr>
        </p:nvSpPr>
        <p:spPr>
          <a:xfrm>
            <a:off x="131957" y="2710"/>
            <a:ext cx="11221843" cy="972442"/>
          </a:xfrm>
        </p:spPr>
        <p:txBody>
          <a:bodyPr>
            <a:normAutofit/>
          </a:bodyPr>
          <a:lstStyle/>
          <a:p>
            <a:r>
              <a:rPr lang="en-US" sz="4000" b="1">
                <a:solidFill>
                  <a:schemeClr val="accent1">
                    <a:lumMod val="50000"/>
                  </a:schemeClr>
                </a:solidFill>
                <a:latin typeface="Century Gothic"/>
              </a:rPr>
              <a:t>Engineering Plan Review  Submittal Process</a:t>
            </a:r>
          </a:p>
        </p:txBody>
      </p:sp>
      <p:sp>
        <p:nvSpPr>
          <p:cNvPr id="3" name="Content Placeholder 2">
            <a:extLst>
              <a:ext uri="{FF2B5EF4-FFF2-40B4-BE49-F238E27FC236}">
                <a16:creationId xmlns:a16="http://schemas.microsoft.com/office/drawing/2014/main" id="{2098D31F-21CF-212D-B934-3F0FC1CE01BB}"/>
              </a:ext>
            </a:extLst>
          </p:cNvPr>
          <p:cNvSpPr>
            <a:spLocks noGrp="1"/>
          </p:cNvSpPr>
          <p:nvPr>
            <p:ph idx="1"/>
          </p:nvPr>
        </p:nvSpPr>
        <p:spPr/>
        <p:txBody>
          <a:bodyPr vert="horz" lIns="91440" tIns="45720" rIns="91440" bIns="45720" rtlCol="0" anchor="t">
            <a:normAutofit/>
          </a:bodyPr>
          <a:lstStyle/>
          <a:p>
            <a:r>
              <a:rPr lang="en-US" sz="2400" dirty="0">
                <a:solidFill>
                  <a:srgbClr val="012555"/>
                </a:solidFill>
                <a:latin typeface="Century Gothic"/>
              </a:rPr>
              <a:t>If platting, must have an approved preliminary plat before you can submit Civil Plans (Reference </a:t>
            </a:r>
            <a:r>
              <a:rPr lang="en-US" sz="2400" b="1" dirty="0">
                <a:solidFill>
                  <a:srgbClr val="012555"/>
                </a:solidFill>
                <a:latin typeface="Century Gothic"/>
              </a:rPr>
              <a:t>51A-8.404</a:t>
            </a:r>
            <a:r>
              <a:rPr lang="en-US" sz="2400" dirty="0">
                <a:solidFill>
                  <a:srgbClr val="012555"/>
                </a:solidFill>
                <a:latin typeface="Century Gothic"/>
              </a:rPr>
              <a:t>)</a:t>
            </a:r>
          </a:p>
          <a:p>
            <a:pPr marL="0" indent="0">
              <a:buNone/>
            </a:pPr>
            <a:endParaRPr lang="en-US" sz="2400" dirty="0">
              <a:solidFill>
                <a:srgbClr val="012555"/>
              </a:solidFill>
              <a:latin typeface="Century Gothic"/>
            </a:endParaRPr>
          </a:p>
          <a:p>
            <a:r>
              <a:rPr lang="en-US" sz="2400" dirty="0">
                <a:solidFill>
                  <a:srgbClr val="012555"/>
                </a:solidFill>
                <a:latin typeface="Century Gothic"/>
              </a:rPr>
              <a:t>Verify the CPC Conditional Approval Letter requirements </a:t>
            </a:r>
          </a:p>
          <a:p>
            <a:endParaRPr lang="en-US" sz="2400" dirty="0">
              <a:solidFill>
                <a:srgbClr val="012555"/>
              </a:solidFill>
              <a:latin typeface="Century Gothic" panose="020B0502020202020204" pitchFamily="34" charset="0"/>
            </a:endParaRPr>
          </a:p>
          <a:p>
            <a:r>
              <a:rPr lang="en-US" sz="2400" b="1" dirty="0">
                <a:solidFill>
                  <a:srgbClr val="012555"/>
                </a:solidFill>
                <a:latin typeface="Century Gothic"/>
              </a:rPr>
              <a:t>Note:</a:t>
            </a:r>
            <a:r>
              <a:rPr lang="en-US" sz="2400" dirty="0">
                <a:solidFill>
                  <a:srgbClr val="012555"/>
                </a:solidFill>
                <a:latin typeface="Century Gothic"/>
              </a:rPr>
              <a:t> </a:t>
            </a:r>
            <a:r>
              <a:rPr lang="en-US" sz="2400" b="1" i="1" dirty="0">
                <a:solidFill>
                  <a:srgbClr val="012555"/>
                </a:solidFill>
                <a:latin typeface="Century Gothic"/>
              </a:rPr>
              <a:t>Paving/Drainage</a:t>
            </a:r>
            <a:r>
              <a:rPr lang="en-US" sz="2400" dirty="0">
                <a:solidFill>
                  <a:srgbClr val="012555"/>
                </a:solidFill>
                <a:latin typeface="Century Gothic"/>
              </a:rPr>
              <a:t> and </a:t>
            </a:r>
            <a:r>
              <a:rPr lang="en-US" sz="2400" b="1" dirty="0">
                <a:solidFill>
                  <a:srgbClr val="012555"/>
                </a:solidFill>
                <a:latin typeface="Century Gothic"/>
              </a:rPr>
              <a:t>Water/ Wastewater Engineering</a:t>
            </a:r>
            <a:r>
              <a:rPr lang="en-US" sz="2400" dirty="0">
                <a:solidFill>
                  <a:srgbClr val="012555"/>
                </a:solidFill>
                <a:latin typeface="Century Gothic"/>
              </a:rPr>
              <a:t> submittals require </a:t>
            </a:r>
            <a:r>
              <a:rPr lang="en-US" sz="2400" u="sng" dirty="0">
                <a:solidFill>
                  <a:srgbClr val="FF0000"/>
                </a:solidFill>
                <a:latin typeface="Century Gothic"/>
              </a:rPr>
              <a:t>separate reviews and fees</a:t>
            </a:r>
            <a:r>
              <a:rPr lang="en-US" sz="2400" dirty="0">
                <a:solidFill>
                  <a:srgbClr val="012555"/>
                </a:solidFill>
                <a:latin typeface="Century Gothic"/>
              </a:rPr>
              <a:t>. </a:t>
            </a:r>
            <a:endParaRPr lang="en-US" sz="2400" dirty="0">
              <a:solidFill>
                <a:srgbClr val="012555"/>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78DB6AFA-8DA1-6425-FC79-80F8F076FC26}"/>
              </a:ext>
            </a:extLst>
          </p:cNvPr>
          <p:cNvSpPr>
            <a:spLocks noGrp="1"/>
          </p:cNvSpPr>
          <p:nvPr>
            <p:ph type="sldNum" sz="quarter" idx="12"/>
          </p:nvPr>
        </p:nvSpPr>
        <p:spPr/>
        <p:txBody>
          <a:bodyPr/>
          <a:lstStyle/>
          <a:p>
            <a:fld id="{09918B91-4B66-40C9-B3FB-70033B0922BB}" type="slidenum">
              <a:rPr lang="en-US" smtClean="0"/>
              <a:t>7</a:t>
            </a:fld>
            <a:endParaRPr lang="en-US"/>
          </a:p>
        </p:txBody>
      </p:sp>
    </p:spTree>
    <p:extLst>
      <p:ext uri="{BB962C8B-B14F-4D97-AF65-F5344CB8AC3E}">
        <p14:creationId xmlns:p14="http://schemas.microsoft.com/office/powerpoint/2010/main" val="15260547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8DDC4-964D-341F-580E-1FD2B16A98C0}"/>
              </a:ext>
            </a:extLst>
          </p:cNvPr>
          <p:cNvSpPr>
            <a:spLocks noGrp="1"/>
          </p:cNvSpPr>
          <p:nvPr>
            <p:ph type="sldNum" sz="quarter" idx="12"/>
          </p:nvPr>
        </p:nvSpPr>
        <p:spPr/>
        <p:txBody>
          <a:bodyPr/>
          <a:lstStyle/>
          <a:p>
            <a:fld id="{09918B91-4B66-40C9-B3FB-70033B0922BB}" type="slidenum">
              <a:rPr lang="en-US" smtClean="0"/>
              <a:t>70</a:t>
            </a:fld>
            <a:endParaRPr lang="en-US"/>
          </a:p>
        </p:txBody>
      </p:sp>
      <p:graphicFrame>
        <p:nvGraphicFramePr>
          <p:cNvPr id="5" name="Diagram 4">
            <a:extLst>
              <a:ext uri="{FF2B5EF4-FFF2-40B4-BE49-F238E27FC236}">
                <a16:creationId xmlns:a16="http://schemas.microsoft.com/office/drawing/2014/main" id="{636E48E8-CCC3-517D-1898-5C06ED05CDB8}"/>
              </a:ext>
            </a:extLst>
          </p:cNvPr>
          <p:cNvGraphicFramePr/>
          <p:nvPr>
            <p:extLst>
              <p:ext uri="{D42A27DB-BD31-4B8C-83A1-F6EECF244321}">
                <p14:modId xmlns:p14="http://schemas.microsoft.com/office/powerpoint/2010/main" val="2463872351"/>
              </p:ext>
            </p:extLst>
          </p:nvPr>
        </p:nvGraphicFramePr>
        <p:xfrm>
          <a:off x="3397793" y="1068762"/>
          <a:ext cx="8127887" cy="51275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Title 1">
            <a:extLst>
              <a:ext uri="{FF2B5EF4-FFF2-40B4-BE49-F238E27FC236}">
                <a16:creationId xmlns:a16="http://schemas.microsoft.com/office/drawing/2014/main" id="{CC939932-9F02-9E9B-BA02-D2377B6AE714}"/>
              </a:ext>
            </a:extLst>
          </p:cNvPr>
          <p:cNvSpPr txBox="1">
            <a:spLocks/>
          </p:cNvSpPr>
          <p:nvPr/>
        </p:nvSpPr>
        <p:spPr>
          <a:xfrm>
            <a:off x="371475" y="165100"/>
            <a:ext cx="9410700" cy="792163"/>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12555"/>
                </a:solidFill>
                <a:latin typeface="Century Gothic"/>
              </a:rPr>
              <a:t>Is Detention Required?</a:t>
            </a:r>
            <a:endParaRPr lang="en-US"/>
          </a:p>
        </p:txBody>
      </p:sp>
    </p:spTree>
    <p:extLst>
      <p:ext uri="{BB962C8B-B14F-4D97-AF65-F5344CB8AC3E}">
        <p14:creationId xmlns:p14="http://schemas.microsoft.com/office/powerpoint/2010/main" val="12355746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DCB2-DBFE-D2B9-DC98-1085C426623C}"/>
              </a:ext>
            </a:extLst>
          </p:cNvPr>
          <p:cNvSpPr>
            <a:spLocks noGrp="1"/>
          </p:cNvSpPr>
          <p:nvPr>
            <p:ph type="title"/>
          </p:nvPr>
        </p:nvSpPr>
        <p:spPr>
          <a:xfrm>
            <a:off x="371475" y="88900"/>
            <a:ext cx="10515600" cy="792163"/>
          </a:xfrm>
        </p:spPr>
        <p:txBody>
          <a:bodyPr>
            <a:normAutofit/>
          </a:bodyPr>
          <a:lstStyle/>
          <a:p>
            <a:r>
              <a:rPr lang="en-US" sz="4000" b="1">
                <a:solidFill>
                  <a:srgbClr val="012555"/>
                </a:solidFill>
                <a:latin typeface="Century Gothic" panose="020B0502020202020204" pitchFamily="34" charset="0"/>
              </a:rPr>
              <a:t>Common Errors: Detention </a:t>
            </a:r>
          </a:p>
        </p:txBody>
      </p:sp>
      <p:sp>
        <p:nvSpPr>
          <p:cNvPr id="3" name="Content Placeholder 2">
            <a:extLst>
              <a:ext uri="{FF2B5EF4-FFF2-40B4-BE49-F238E27FC236}">
                <a16:creationId xmlns:a16="http://schemas.microsoft.com/office/drawing/2014/main" id="{CD40C332-0693-55FE-05DA-6E1FFB79767E}"/>
              </a:ext>
            </a:extLst>
          </p:cNvPr>
          <p:cNvSpPr>
            <a:spLocks noGrp="1"/>
          </p:cNvSpPr>
          <p:nvPr>
            <p:ph idx="1"/>
          </p:nvPr>
        </p:nvSpPr>
        <p:spPr>
          <a:xfrm>
            <a:off x="838200" y="1444625"/>
            <a:ext cx="10515600" cy="4732338"/>
          </a:xfrm>
        </p:spPr>
        <p:txBody>
          <a:bodyPr vert="horz" lIns="91440" tIns="45720" rIns="91440" bIns="45720" rtlCol="0" anchor="t">
            <a:normAutofit/>
          </a:bodyPr>
          <a:lstStyle/>
          <a:p>
            <a:r>
              <a:rPr lang="en-US" sz="2800">
                <a:solidFill>
                  <a:srgbClr val="012555"/>
                </a:solidFill>
                <a:latin typeface="Century Gothic"/>
              </a:rPr>
              <a:t>Detention may be required if the capacity of available outfall is not adequate to carry the developed runoff.</a:t>
            </a:r>
          </a:p>
          <a:p>
            <a:pPr lvl="1"/>
            <a:r>
              <a:rPr lang="en-US" sz="2800" i="1" u="sng">
                <a:solidFill>
                  <a:srgbClr val="012555"/>
                </a:solidFill>
                <a:latin typeface="Century Gothic"/>
              </a:rPr>
              <a:t>Reference 51A 8.611(e)</a:t>
            </a:r>
          </a:p>
          <a:p>
            <a:endParaRPr lang="en-US" sz="2800">
              <a:solidFill>
                <a:srgbClr val="012555"/>
              </a:solidFill>
              <a:latin typeface="Century Gothic" panose="020B0502020202020204" pitchFamily="34" charset="0"/>
            </a:endParaRPr>
          </a:p>
          <a:p>
            <a:r>
              <a:rPr lang="en-US" sz="2800">
                <a:solidFill>
                  <a:srgbClr val="012555"/>
                </a:solidFill>
                <a:latin typeface="Century Gothic"/>
              </a:rPr>
              <a:t>Diversion of drainage areas to different storm systems is not allowed without detention unless justification of design capacity is provided</a:t>
            </a:r>
            <a:r>
              <a:rPr lang="en-US">
                <a:solidFill>
                  <a:srgbClr val="012555"/>
                </a:solidFill>
                <a:latin typeface="Century Gothic"/>
              </a:rPr>
              <a:t>.</a:t>
            </a:r>
            <a:endParaRPr lang="en-US" sz="2800">
              <a:solidFill>
                <a:srgbClr val="012555"/>
              </a:solidFill>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62B7AD89-EB7A-2BD8-495E-C37D54AD9FCD}"/>
              </a:ext>
            </a:extLst>
          </p:cNvPr>
          <p:cNvSpPr>
            <a:spLocks noGrp="1"/>
          </p:cNvSpPr>
          <p:nvPr>
            <p:ph type="sldNum" sz="quarter" idx="12"/>
          </p:nvPr>
        </p:nvSpPr>
        <p:spPr/>
        <p:txBody>
          <a:bodyPr/>
          <a:lstStyle/>
          <a:p>
            <a:fld id="{09918B91-4B66-40C9-B3FB-70033B0922BB}" type="slidenum">
              <a:rPr lang="en-US" smtClean="0"/>
              <a:t>71</a:t>
            </a:fld>
            <a:endParaRPr lang="en-US"/>
          </a:p>
        </p:txBody>
      </p:sp>
    </p:spTree>
    <p:extLst>
      <p:ext uri="{BB962C8B-B14F-4D97-AF65-F5344CB8AC3E}">
        <p14:creationId xmlns:p14="http://schemas.microsoft.com/office/powerpoint/2010/main" val="2327246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F4FA-EC44-EA5D-1F84-F23DD5D94D96}"/>
              </a:ext>
            </a:extLst>
          </p:cNvPr>
          <p:cNvSpPr>
            <a:spLocks noGrp="1"/>
          </p:cNvSpPr>
          <p:nvPr>
            <p:ph type="title"/>
          </p:nvPr>
        </p:nvSpPr>
        <p:spPr>
          <a:xfrm>
            <a:off x="342900" y="127000"/>
            <a:ext cx="10515600" cy="754063"/>
          </a:xfrm>
        </p:spPr>
        <p:txBody>
          <a:bodyPr>
            <a:normAutofit/>
          </a:bodyPr>
          <a:lstStyle/>
          <a:p>
            <a:r>
              <a:rPr lang="en-US" sz="4000" b="1">
                <a:solidFill>
                  <a:srgbClr val="012555"/>
                </a:solidFill>
                <a:latin typeface="Century Gothic" panose="020B0502020202020204" pitchFamily="34" charset="0"/>
              </a:rPr>
              <a:t>Common Errors: Detention </a:t>
            </a:r>
          </a:p>
        </p:txBody>
      </p:sp>
      <p:sp>
        <p:nvSpPr>
          <p:cNvPr id="3" name="Content Placeholder 2">
            <a:extLst>
              <a:ext uri="{FF2B5EF4-FFF2-40B4-BE49-F238E27FC236}">
                <a16:creationId xmlns:a16="http://schemas.microsoft.com/office/drawing/2014/main" id="{84D5223B-00A3-5B1B-8D84-0BA426E311C1}"/>
              </a:ext>
            </a:extLst>
          </p:cNvPr>
          <p:cNvSpPr>
            <a:spLocks noGrp="1"/>
          </p:cNvSpPr>
          <p:nvPr>
            <p:ph idx="1"/>
          </p:nvPr>
        </p:nvSpPr>
        <p:spPr/>
        <p:txBody>
          <a:bodyPr/>
          <a:lstStyle/>
          <a:p>
            <a:pPr lvl="1"/>
            <a:r>
              <a:rPr lang="en-US" sz="2800">
                <a:solidFill>
                  <a:srgbClr val="012555"/>
                </a:solidFill>
                <a:latin typeface="Century Gothic" panose="020B0502020202020204" pitchFamily="34" charset="0"/>
              </a:rPr>
              <a:t>Detention Area Easements &amp; Detention Area Access Easements are required to be shown on the plat and on all civil construction sheets. </a:t>
            </a:r>
          </a:p>
          <a:p>
            <a:pPr lvl="1"/>
            <a:endParaRPr lang="en-US" sz="2800">
              <a:solidFill>
                <a:srgbClr val="012555"/>
              </a:solidFill>
              <a:latin typeface="Century Gothic" panose="020B0502020202020204" pitchFamily="34" charset="0"/>
            </a:endParaRPr>
          </a:p>
          <a:p>
            <a:pPr lvl="1"/>
            <a:r>
              <a:rPr lang="en-US" sz="2800">
                <a:solidFill>
                  <a:srgbClr val="012555"/>
                </a:solidFill>
                <a:latin typeface="Century Gothic" panose="020B0502020202020204" pitchFamily="34" charset="0"/>
              </a:rPr>
              <a:t>All easements outside of the limits of the subject platted lot must be dedicated by separate instrument. </a:t>
            </a:r>
          </a:p>
          <a:p>
            <a:endParaRPr lang="en-US"/>
          </a:p>
        </p:txBody>
      </p:sp>
      <p:sp>
        <p:nvSpPr>
          <p:cNvPr id="4" name="Slide Number Placeholder 3">
            <a:extLst>
              <a:ext uri="{FF2B5EF4-FFF2-40B4-BE49-F238E27FC236}">
                <a16:creationId xmlns:a16="http://schemas.microsoft.com/office/drawing/2014/main" id="{B97ABE27-17F6-30E1-6CEB-AB561635A1AF}"/>
              </a:ext>
            </a:extLst>
          </p:cNvPr>
          <p:cNvSpPr>
            <a:spLocks noGrp="1"/>
          </p:cNvSpPr>
          <p:nvPr>
            <p:ph type="sldNum" sz="quarter" idx="12"/>
          </p:nvPr>
        </p:nvSpPr>
        <p:spPr/>
        <p:txBody>
          <a:bodyPr/>
          <a:lstStyle/>
          <a:p>
            <a:fld id="{09918B91-4B66-40C9-B3FB-70033B0922BB}" type="slidenum">
              <a:rPr lang="en-US" smtClean="0"/>
              <a:t>72</a:t>
            </a:fld>
            <a:endParaRPr lang="en-US"/>
          </a:p>
        </p:txBody>
      </p:sp>
    </p:spTree>
    <p:extLst>
      <p:ext uri="{BB962C8B-B14F-4D97-AF65-F5344CB8AC3E}">
        <p14:creationId xmlns:p14="http://schemas.microsoft.com/office/powerpoint/2010/main" val="288450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21CCB-223D-AC99-0CBC-E5EBD131CFE6}"/>
              </a:ext>
            </a:extLst>
          </p:cNvPr>
          <p:cNvSpPr>
            <a:spLocks noGrp="1"/>
          </p:cNvSpPr>
          <p:nvPr>
            <p:ph type="title"/>
          </p:nvPr>
        </p:nvSpPr>
        <p:spPr>
          <a:xfrm>
            <a:off x="390525" y="136525"/>
            <a:ext cx="10515600" cy="735013"/>
          </a:xfrm>
        </p:spPr>
        <p:txBody>
          <a:bodyPr>
            <a:normAutofit/>
          </a:bodyPr>
          <a:lstStyle/>
          <a:p>
            <a:r>
              <a:rPr lang="en-US" sz="4000" b="1">
                <a:solidFill>
                  <a:srgbClr val="012555"/>
                </a:solidFill>
                <a:latin typeface="Century Gothic" panose="020B0502020202020204" pitchFamily="34" charset="0"/>
              </a:rPr>
              <a:t>Common Errors – Final Tips</a:t>
            </a:r>
          </a:p>
        </p:txBody>
      </p:sp>
      <p:sp>
        <p:nvSpPr>
          <p:cNvPr id="3" name="Content Placeholder 2">
            <a:extLst>
              <a:ext uri="{FF2B5EF4-FFF2-40B4-BE49-F238E27FC236}">
                <a16:creationId xmlns:a16="http://schemas.microsoft.com/office/drawing/2014/main" id="{28CFFAFD-1FA0-01DF-BC87-F9297F3EBE8D}"/>
              </a:ext>
            </a:extLst>
          </p:cNvPr>
          <p:cNvSpPr>
            <a:spLocks noGrp="1"/>
          </p:cNvSpPr>
          <p:nvPr>
            <p:ph idx="1"/>
          </p:nvPr>
        </p:nvSpPr>
        <p:spPr/>
        <p:txBody>
          <a:bodyPr vert="horz" lIns="91440" tIns="45720" rIns="91440" bIns="45720" rtlCol="0" anchor="t">
            <a:normAutofit/>
          </a:bodyPr>
          <a:lstStyle/>
          <a:p>
            <a:r>
              <a:rPr lang="en-US" sz="2400">
                <a:solidFill>
                  <a:srgbClr val="012555"/>
                </a:solidFill>
                <a:latin typeface="Century Gothic"/>
              </a:rPr>
              <a:t>Review City of Dallas standards before starting your design</a:t>
            </a:r>
          </a:p>
          <a:p>
            <a:pPr lvl="1"/>
            <a:endParaRPr lang="en-US" sz="2200">
              <a:solidFill>
                <a:srgbClr val="012555"/>
              </a:solidFill>
              <a:latin typeface="Century Gothic" panose="020B0502020202020204" pitchFamily="34" charset="0"/>
            </a:endParaRPr>
          </a:p>
          <a:p>
            <a:r>
              <a:rPr lang="en-US" sz="2400">
                <a:solidFill>
                  <a:srgbClr val="012555"/>
                </a:solidFill>
                <a:latin typeface="Century Gothic"/>
              </a:rPr>
              <a:t>Take advantage of meeting with us prior to submittal; Open door policy</a:t>
            </a:r>
          </a:p>
          <a:p>
            <a:endParaRPr lang="en-US" sz="2400">
              <a:solidFill>
                <a:srgbClr val="012555"/>
              </a:solidFill>
              <a:latin typeface="Century Gothic" panose="020B0502020202020204" pitchFamily="34" charset="0"/>
            </a:endParaRPr>
          </a:p>
          <a:p>
            <a:r>
              <a:rPr lang="en-US" sz="2400">
                <a:solidFill>
                  <a:srgbClr val="012555"/>
                </a:solidFill>
                <a:latin typeface="Century Gothic"/>
              </a:rPr>
              <a:t>Sealing Engineer is responsible for QC;</a:t>
            </a:r>
          </a:p>
          <a:p>
            <a:endParaRPr lang="en-US" sz="2400">
              <a:solidFill>
                <a:srgbClr val="012555"/>
              </a:solidFill>
              <a:latin typeface="Century Gothic"/>
            </a:endParaRPr>
          </a:p>
          <a:p>
            <a:r>
              <a:rPr lang="en-US" sz="2400">
                <a:solidFill>
                  <a:srgbClr val="012555"/>
                </a:solidFill>
                <a:latin typeface="Century Gothic"/>
              </a:rPr>
              <a:t>City Reviewers are responsible for verifying conformance to 	standards, not to provide the design layouts and labels.</a:t>
            </a:r>
            <a:endParaRPr lang="en-US">
              <a:cs typeface="Calibri"/>
            </a:endParaRPr>
          </a:p>
          <a:p>
            <a:endParaRPr lang="en-US"/>
          </a:p>
        </p:txBody>
      </p:sp>
      <p:sp>
        <p:nvSpPr>
          <p:cNvPr id="4" name="Slide Number Placeholder 3">
            <a:extLst>
              <a:ext uri="{FF2B5EF4-FFF2-40B4-BE49-F238E27FC236}">
                <a16:creationId xmlns:a16="http://schemas.microsoft.com/office/drawing/2014/main" id="{42FAC5DD-78F0-FA99-9547-E997BC3E5607}"/>
              </a:ext>
            </a:extLst>
          </p:cNvPr>
          <p:cNvSpPr>
            <a:spLocks noGrp="1"/>
          </p:cNvSpPr>
          <p:nvPr>
            <p:ph type="sldNum" sz="quarter" idx="12"/>
          </p:nvPr>
        </p:nvSpPr>
        <p:spPr/>
        <p:txBody>
          <a:bodyPr/>
          <a:lstStyle/>
          <a:p>
            <a:fld id="{09918B91-4B66-40C9-B3FB-70033B0922BB}" type="slidenum">
              <a:rPr lang="en-US" smtClean="0"/>
              <a:t>73</a:t>
            </a:fld>
            <a:endParaRPr lang="en-US"/>
          </a:p>
        </p:txBody>
      </p:sp>
    </p:spTree>
    <p:extLst>
      <p:ext uri="{BB962C8B-B14F-4D97-AF65-F5344CB8AC3E}">
        <p14:creationId xmlns:p14="http://schemas.microsoft.com/office/powerpoint/2010/main" val="422911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787DE-8064-3DA4-7971-E7578E204195}"/>
              </a:ext>
            </a:extLst>
          </p:cNvPr>
          <p:cNvSpPr>
            <a:spLocks noGrp="1"/>
          </p:cNvSpPr>
          <p:nvPr>
            <p:ph type="title"/>
          </p:nvPr>
        </p:nvSpPr>
        <p:spPr>
          <a:xfrm>
            <a:off x="371475" y="203200"/>
            <a:ext cx="10515600" cy="639763"/>
          </a:xfrm>
        </p:spPr>
        <p:txBody>
          <a:bodyPr>
            <a:normAutofit fontScale="90000"/>
          </a:bodyPr>
          <a:lstStyle/>
          <a:p>
            <a:r>
              <a:rPr lang="en-US" sz="4000" b="1">
                <a:solidFill>
                  <a:srgbClr val="012555"/>
                </a:solidFill>
                <a:latin typeface="Century Gothic" panose="020B0502020202020204" pitchFamily="34" charset="0"/>
              </a:rPr>
              <a:t>Common Errors – Final Tips</a:t>
            </a:r>
          </a:p>
        </p:txBody>
      </p:sp>
      <p:sp>
        <p:nvSpPr>
          <p:cNvPr id="3" name="Content Placeholder 2">
            <a:extLst>
              <a:ext uri="{FF2B5EF4-FFF2-40B4-BE49-F238E27FC236}">
                <a16:creationId xmlns:a16="http://schemas.microsoft.com/office/drawing/2014/main" id="{56BBAE29-0F21-274E-27D6-E27CCD0B3B41}"/>
              </a:ext>
            </a:extLst>
          </p:cNvPr>
          <p:cNvSpPr>
            <a:spLocks noGrp="1"/>
          </p:cNvSpPr>
          <p:nvPr>
            <p:ph idx="1"/>
          </p:nvPr>
        </p:nvSpPr>
        <p:spPr/>
        <p:txBody>
          <a:bodyPr/>
          <a:lstStyle/>
          <a:p>
            <a:r>
              <a:rPr lang="en-US" sz="2400">
                <a:solidFill>
                  <a:srgbClr val="012555"/>
                </a:solidFill>
                <a:latin typeface="Century Gothic" panose="020B0502020202020204" pitchFamily="34" charset="0"/>
              </a:rPr>
              <a:t>City Website</a:t>
            </a:r>
          </a:p>
          <a:p>
            <a:pPr lvl="1"/>
            <a:r>
              <a:rPr lang="en-US" sz="2400">
                <a:solidFill>
                  <a:srgbClr val="012555"/>
                </a:solidFill>
                <a:latin typeface="Century Gothic" panose="020B0502020202020204" pitchFamily="34" charset="0"/>
              </a:rPr>
              <a:t>www.dallascityhall.com</a:t>
            </a:r>
          </a:p>
          <a:p>
            <a:endParaRPr lang="en-US" sz="2400">
              <a:solidFill>
                <a:srgbClr val="012555"/>
              </a:solidFill>
              <a:latin typeface="Century Gothic" panose="020B0502020202020204" pitchFamily="34" charset="0"/>
            </a:endParaRPr>
          </a:p>
          <a:p>
            <a:r>
              <a:rPr lang="en-US" sz="2400">
                <a:solidFill>
                  <a:srgbClr val="012555"/>
                </a:solidFill>
                <a:latin typeface="Century Gothic" panose="020B0502020202020204" pitchFamily="34" charset="0"/>
              </a:rPr>
              <a:t>Dallas City Code</a:t>
            </a:r>
          </a:p>
          <a:p>
            <a:pPr lvl="1"/>
            <a:r>
              <a:rPr lang="en-US" sz="2200">
                <a:latin typeface="Century Gothic" panose="020B0502020202020204" pitchFamily="34" charset="0"/>
                <a:hlinkClick r:id="rId2"/>
              </a:rPr>
              <a:t>http://dallascityhall.com/government/Pages/city-codes.aspx</a:t>
            </a:r>
            <a:endParaRPr lang="en-US" sz="2200">
              <a:latin typeface="Century Gothic" panose="020B0502020202020204" pitchFamily="34" charset="0"/>
            </a:endParaRPr>
          </a:p>
          <a:p>
            <a:pPr lvl="1"/>
            <a:r>
              <a:rPr lang="en-US" sz="2400">
                <a:solidFill>
                  <a:srgbClr val="012555"/>
                </a:solidFill>
                <a:latin typeface="Century Gothic" panose="020B0502020202020204" pitchFamily="34" charset="0"/>
              </a:rPr>
              <a:t>City Code (Volumes 1-3) </a:t>
            </a:r>
            <a:r>
              <a:rPr lang="en-US" sz="2400">
                <a:solidFill>
                  <a:srgbClr val="012555"/>
                </a:solidFill>
                <a:latin typeface="Century Gothic" panose="020B0502020202020204" pitchFamily="34" charset="0"/>
                <a:sym typeface="Wingdings" panose="05000000000000000000" pitchFamily="2" charset="2"/>
              </a:rPr>
              <a:t> View Code</a:t>
            </a:r>
          </a:p>
          <a:p>
            <a:pPr lvl="1"/>
            <a:endParaRPr lang="en-US" sz="2400">
              <a:solidFill>
                <a:srgbClr val="012555"/>
              </a:solidFill>
              <a:latin typeface="Century Gothic" panose="020B0502020202020204" pitchFamily="34" charset="0"/>
              <a:sym typeface="Wingdings" panose="05000000000000000000" pitchFamily="2" charset="2"/>
            </a:endParaRPr>
          </a:p>
          <a:p>
            <a:r>
              <a:rPr lang="en-US" sz="2400">
                <a:solidFill>
                  <a:srgbClr val="012555"/>
                </a:solidFill>
                <a:latin typeface="Century Gothic" panose="020B0502020202020204" pitchFamily="34" charset="0"/>
              </a:rPr>
              <a:t>Construction Codes</a:t>
            </a:r>
          </a:p>
          <a:p>
            <a:pPr lvl="1"/>
            <a:r>
              <a:rPr lang="en-US" sz="2200">
                <a:latin typeface="Century Gothic" panose="020B0502020202020204" pitchFamily="34" charset="0"/>
                <a:hlinkClick r:id="rId3"/>
              </a:rPr>
              <a:t>http://dallascityhall.com/departments/sustainabledevelopment/buildinginspection/Pages/construction_codes.aspx</a:t>
            </a:r>
            <a:endParaRPr lang="en-US" sz="2200">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31DF7679-BDE7-37D0-F6C5-BB9669A13F79}"/>
              </a:ext>
            </a:extLst>
          </p:cNvPr>
          <p:cNvSpPr>
            <a:spLocks noGrp="1"/>
          </p:cNvSpPr>
          <p:nvPr>
            <p:ph type="sldNum" sz="quarter" idx="12"/>
          </p:nvPr>
        </p:nvSpPr>
        <p:spPr/>
        <p:txBody>
          <a:bodyPr/>
          <a:lstStyle/>
          <a:p>
            <a:fld id="{09918B91-4B66-40C9-B3FB-70033B0922BB}" type="slidenum">
              <a:rPr lang="en-US" smtClean="0"/>
              <a:t>74</a:t>
            </a:fld>
            <a:endParaRPr lang="en-US"/>
          </a:p>
        </p:txBody>
      </p:sp>
    </p:spTree>
    <p:extLst>
      <p:ext uri="{BB962C8B-B14F-4D97-AF65-F5344CB8AC3E}">
        <p14:creationId xmlns:p14="http://schemas.microsoft.com/office/powerpoint/2010/main" val="36065778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8FBC38-39D7-55FE-0FB9-A4AE2D967242}"/>
              </a:ext>
            </a:extLst>
          </p:cNvPr>
          <p:cNvSpPr>
            <a:spLocks noGrp="1"/>
          </p:cNvSpPr>
          <p:nvPr>
            <p:ph type="sldNum" sz="quarter" idx="12"/>
          </p:nvPr>
        </p:nvSpPr>
        <p:spPr/>
        <p:txBody>
          <a:bodyPr/>
          <a:lstStyle/>
          <a:p>
            <a:fld id="{09918B91-4B66-40C9-B3FB-70033B0922BB}" type="slidenum">
              <a:rPr lang="en-US" smtClean="0"/>
              <a:t>75</a:t>
            </a:fld>
            <a:endParaRPr lang="en-US"/>
          </a:p>
        </p:txBody>
      </p:sp>
      <p:sp>
        <p:nvSpPr>
          <p:cNvPr id="3" name="TextBox 2">
            <a:extLst>
              <a:ext uri="{FF2B5EF4-FFF2-40B4-BE49-F238E27FC236}">
                <a16:creationId xmlns:a16="http://schemas.microsoft.com/office/drawing/2014/main" id="{EA95FD1E-E51E-71FC-54FE-261AE38B1A3D}"/>
              </a:ext>
            </a:extLst>
          </p:cNvPr>
          <p:cNvSpPr txBox="1"/>
          <p:nvPr/>
        </p:nvSpPr>
        <p:spPr>
          <a:xfrm>
            <a:off x="4186990" y="2413337"/>
            <a:ext cx="4475905" cy="1015663"/>
          </a:xfrm>
          <a:prstGeom prst="rect">
            <a:avLst/>
          </a:prstGeom>
          <a:noFill/>
        </p:spPr>
        <p:txBody>
          <a:bodyPr wrap="none" rtlCol="0">
            <a:spAutoFit/>
          </a:bodyPr>
          <a:lstStyle/>
          <a:p>
            <a:r>
              <a:rPr lang="en-US" sz="6000" b="1">
                <a:solidFill>
                  <a:srgbClr val="012555"/>
                </a:solidFill>
                <a:latin typeface="Century Gothic" panose="020B0502020202020204" pitchFamily="34" charset="0"/>
              </a:rPr>
              <a:t>Feedback?</a:t>
            </a:r>
          </a:p>
        </p:txBody>
      </p:sp>
    </p:spTree>
    <p:extLst>
      <p:ext uri="{BB962C8B-B14F-4D97-AF65-F5344CB8AC3E}">
        <p14:creationId xmlns:p14="http://schemas.microsoft.com/office/powerpoint/2010/main" val="1211537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Content Placeholder 156">
            <a:extLst>
              <a:ext uri="{FF2B5EF4-FFF2-40B4-BE49-F238E27FC236}">
                <a16:creationId xmlns:a16="http://schemas.microsoft.com/office/drawing/2014/main" id="{985555D2-C4BE-49C9-5037-731C50286C36}"/>
              </a:ext>
            </a:extLst>
          </p:cNvPr>
          <p:cNvPicPr>
            <a:picLocks noGrp="1" noChangeAspect="1"/>
          </p:cNvPicPr>
          <p:nvPr>
            <p:ph sz="half" idx="1"/>
          </p:nvPr>
        </p:nvPicPr>
        <p:blipFill>
          <a:blip r:embed="rId2"/>
          <a:stretch>
            <a:fillRect/>
          </a:stretch>
        </p:blipFill>
        <p:spPr>
          <a:xfrm>
            <a:off x="391132" y="1017142"/>
            <a:ext cx="5181600" cy="5159821"/>
          </a:xfrm>
          <a:prstGeom prst="rect">
            <a:avLst/>
          </a:prstGeom>
        </p:spPr>
      </p:pic>
      <p:sp>
        <p:nvSpPr>
          <p:cNvPr id="4" name="Content Placeholder 3">
            <a:extLst>
              <a:ext uri="{FF2B5EF4-FFF2-40B4-BE49-F238E27FC236}">
                <a16:creationId xmlns:a16="http://schemas.microsoft.com/office/drawing/2014/main" id="{2BF9F8D1-B57B-3B84-E9ED-D76A33FBC71B}"/>
              </a:ext>
            </a:extLst>
          </p:cNvPr>
          <p:cNvSpPr>
            <a:spLocks noGrp="1"/>
          </p:cNvSpPr>
          <p:nvPr>
            <p:ph sz="half" idx="2"/>
          </p:nvPr>
        </p:nvSpPr>
        <p:spPr>
          <a:xfrm>
            <a:off x="5825836" y="1447667"/>
            <a:ext cx="5842488" cy="4856684"/>
          </a:xfrm>
        </p:spPr>
        <p:txBody>
          <a:bodyPr vert="horz" lIns="91440" tIns="45720" rIns="91440" bIns="45720" rtlCol="0" anchor="t">
            <a:normAutofit fontScale="92500" lnSpcReduction="10000"/>
          </a:bodyPr>
          <a:lstStyle/>
          <a:p>
            <a:r>
              <a:rPr lang="en-US" sz="2000" dirty="0">
                <a:solidFill>
                  <a:srgbClr val="012555"/>
                </a:solidFill>
                <a:latin typeface="Century Gothic"/>
              </a:rPr>
              <a:t>The following flow chart exhibit is a general guideline for the development process as it relates to Development Services, i.e., Paving/Drainage, Water/Wastewater, and Surveying.  </a:t>
            </a:r>
            <a:endParaRPr lang="en-US" sz="2000" dirty="0">
              <a:solidFill>
                <a:srgbClr val="012555"/>
              </a:solidFill>
              <a:latin typeface="Century Gothic" panose="020B0502020202020204" pitchFamily="34" charset="0"/>
            </a:endParaRPr>
          </a:p>
          <a:p>
            <a:endParaRPr lang="en-US" sz="2000" dirty="0">
              <a:solidFill>
                <a:srgbClr val="012555"/>
              </a:solidFill>
              <a:latin typeface="Century Gothic" panose="020B0502020202020204" pitchFamily="34" charset="0"/>
            </a:endParaRPr>
          </a:p>
          <a:p>
            <a:r>
              <a:rPr lang="en-US" sz="2000" dirty="0">
                <a:solidFill>
                  <a:srgbClr val="012555"/>
                </a:solidFill>
                <a:latin typeface="Century Gothic"/>
              </a:rPr>
              <a:t>Each project’s review process contains multiple variables which affects its critical path.  </a:t>
            </a:r>
            <a:endParaRPr lang="en-US" sz="2000" dirty="0">
              <a:solidFill>
                <a:srgbClr val="012555"/>
              </a:solidFill>
              <a:latin typeface="Century Gothic" panose="020B0502020202020204" pitchFamily="34" charset="0"/>
            </a:endParaRPr>
          </a:p>
          <a:p>
            <a:endParaRPr lang="en-US" sz="2000" dirty="0">
              <a:solidFill>
                <a:srgbClr val="012555"/>
              </a:solidFill>
              <a:latin typeface="Century Gothic" panose="020B0502020202020204" pitchFamily="34" charset="0"/>
            </a:endParaRPr>
          </a:p>
          <a:p>
            <a:r>
              <a:rPr lang="en-US" sz="2000" dirty="0">
                <a:solidFill>
                  <a:srgbClr val="012555"/>
                </a:solidFill>
                <a:latin typeface="Century Gothic"/>
              </a:rPr>
              <a:t>*** Easements and Agreements by Separate Instrument </a:t>
            </a:r>
            <a:r>
              <a:rPr lang="en-US" sz="2000" b="1" dirty="0">
                <a:solidFill>
                  <a:srgbClr val="012555"/>
                </a:solidFill>
                <a:latin typeface="Century Gothic"/>
              </a:rPr>
              <a:t>MUST</a:t>
            </a:r>
            <a:r>
              <a:rPr lang="en-US" sz="2000" dirty="0">
                <a:solidFill>
                  <a:srgbClr val="012555"/>
                </a:solidFill>
                <a:latin typeface="Century Gothic"/>
              </a:rPr>
              <a:t> be recorded prior to any plat and permit release.  It is the developer’s &amp; engineer’s responsibility to plan and manage the project schedule accordingly.  Failure to do so </a:t>
            </a:r>
            <a:r>
              <a:rPr lang="en-US" sz="2000" b="1" dirty="0">
                <a:solidFill>
                  <a:srgbClr val="012555"/>
                </a:solidFill>
                <a:latin typeface="Century Gothic"/>
              </a:rPr>
              <a:t>does not</a:t>
            </a:r>
            <a:r>
              <a:rPr lang="en-US" sz="2000" dirty="0">
                <a:solidFill>
                  <a:srgbClr val="012555"/>
                </a:solidFill>
                <a:latin typeface="Century Gothic"/>
              </a:rPr>
              <a:t> warrant </a:t>
            </a:r>
            <a:r>
              <a:rPr lang="en-US" sz="2000" b="1" u="sng" dirty="0">
                <a:solidFill>
                  <a:srgbClr val="012555"/>
                </a:solidFill>
                <a:latin typeface="Century Gothic"/>
              </a:rPr>
              <a:t>any variance from this Section’s policy.</a:t>
            </a:r>
          </a:p>
          <a:p>
            <a:endParaRPr lang="en-US"/>
          </a:p>
        </p:txBody>
      </p:sp>
      <p:sp>
        <p:nvSpPr>
          <p:cNvPr id="5" name="Slide Number Placeholder 4">
            <a:extLst>
              <a:ext uri="{FF2B5EF4-FFF2-40B4-BE49-F238E27FC236}">
                <a16:creationId xmlns:a16="http://schemas.microsoft.com/office/drawing/2014/main" id="{09E9549B-3FAF-DF87-140B-8FFBB2BBA461}"/>
              </a:ext>
            </a:extLst>
          </p:cNvPr>
          <p:cNvSpPr>
            <a:spLocks noGrp="1"/>
          </p:cNvSpPr>
          <p:nvPr>
            <p:ph type="sldNum" sz="quarter" idx="12"/>
          </p:nvPr>
        </p:nvSpPr>
        <p:spPr/>
        <p:txBody>
          <a:bodyPr/>
          <a:lstStyle/>
          <a:p>
            <a:fld id="{09918B91-4B66-40C9-B3FB-70033B0922BB}" type="slidenum">
              <a:rPr lang="en-US" smtClean="0"/>
              <a:t>8</a:t>
            </a:fld>
            <a:endParaRPr lang="en-US"/>
          </a:p>
        </p:txBody>
      </p:sp>
      <p:sp>
        <p:nvSpPr>
          <p:cNvPr id="3" name="Title 1">
            <a:extLst>
              <a:ext uri="{FF2B5EF4-FFF2-40B4-BE49-F238E27FC236}">
                <a16:creationId xmlns:a16="http://schemas.microsoft.com/office/drawing/2014/main" id="{DB0D943E-F7DD-A4A9-0F95-DE008B466675}"/>
              </a:ext>
            </a:extLst>
          </p:cNvPr>
          <p:cNvSpPr>
            <a:spLocks noGrp="1"/>
          </p:cNvSpPr>
          <p:nvPr>
            <p:ph type="title"/>
          </p:nvPr>
        </p:nvSpPr>
        <p:spPr>
          <a:xfrm>
            <a:off x="461636" y="2710"/>
            <a:ext cx="10366917" cy="972442"/>
          </a:xfrm>
        </p:spPr>
        <p:txBody>
          <a:bodyPr>
            <a:normAutofit/>
          </a:bodyPr>
          <a:lstStyle/>
          <a:p>
            <a:r>
              <a:rPr lang="en-US" sz="4000" b="1">
                <a:solidFill>
                  <a:schemeClr val="accent1">
                    <a:lumMod val="50000"/>
                  </a:schemeClr>
                </a:solidFill>
                <a:latin typeface="Century Gothic"/>
              </a:rPr>
              <a:t>Engineering Flow Chat</a:t>
            </a:r>
            <a:endParaRPr lang="en-US">
              <a:solidFill>
                <a:schemeClr val="accent1">
                  <a:lumMod val="50000"/>
                </a:schemeClr>
              </a:solidFill>
            </a:endParaRPr>
          </a:p>
        </p:txBody>
      </p:sp>
    </p:spTree>
    <p:extLst>
      <p:ext uri="{BB962C8B-B14F-4D97-AF65-F5344CB8AC3E}">
        <p14:creationId xmlns:p14="http://schemas.microsoft.com/office/powerpoint/2010/main" val="1521483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EC12-5E73-402F-DAB3-A6176A594A2E}"/>
              </a:ext>
            </a:extLst>
          </p:cNvPr>
          <p:cNvSpPr>
            <a:spLocks noGrp="1"/>
          </p:cNvSpPr>
          <p:nvPr>
            <p:ph type="title"/>
          </p:nvPr>
        </p:nvSpPr>
        <p:spPr>
          <a:xfrm>
            <a:off x="70207" y="39719"/>
            <a:ext cx="11026027" cy="842506"/>
          </a:xfrm>
        </p:spPr>
        <p:txBody>
          <a:bodyPr>
            <a:normAutofit fontScale="90000"/>
          </a:bodyPr>
          <a:lstStyle/>
          <a:p>
            <a:br>
              <a:rPr lang="en-US" b="1">
                <a:latin typeface="Century Gothic" panose="020B0502020202020204" pitchFamily="34" charset="0"/>
              </a:rPr>
            </a:br>
            <a:r>
              <a:rPr lang="en-US" b="1">
                <a:solidFill>
                  <a:schemeClr val="accent1">
                    <a:lumMod val="50000"/>
                  </a:schemeClr>
                </a:solidFill>
                <a:latin typeface="Century Gothic"/>
              </a:rPr>
              <a:t>Quality Submittals = Efficient Review Process</a:t>
            </a:r>
            <a:br>
              <a:rPr lang="en-US" sz="4400" b="1">
                <a:solidFill>
                  <a:srgbClr val="FFFF00"/>
                </a:solidFill>
              </a:rPr>
            </a:br>
            <a:endParaRPr lang="en-US"/>
          </a:p>
        </p:txBody>
      </p:sp>
      <p:sp>
        <p:nvSpPr>
          <p:cNvPr id="4" name="Slide Number Placeholder 3">
            <a:extLst>
              <a:ext uri="{FF2B5EF4-FFF2-40B4-BE49-F238E27FC236}">
                <a16:creationId xmlns:a16="http://schemas.microsoft.com/office/drawing/2014/main" id="{FD8A84F3-1F9A-6E85-D666-9C78A904FFC2}"/>
              </a:ext>
            </a:extLst>
          </p:cNvPr>
          <p:cNvSpPr>
            <a:spLocks noGrp="1"/>
          </p:cNvSpPr>
          <p:nvPr>
            <p:ph type="sldNum" sz="quarter" idx="12"/>
          </p:nvPr>
        </p:nvSpPr>
        <p:spPr/>
        <p:txBody>
          <a:bodyPr/>
          <a:lstStyle/>
          <a:p>
            <a:fld id="{09918B91-4B66-40C9-B3FB-70033B0922BB}" type="slidenum">
              <a:rPr lang="en-US" smtClean="0"/>
              <a:t>9</a:t>
            </a:fld>
            <a:endParaRPr lang="en-US"/>
          </a:p>
        </p:txBody>
      </p:sp>
      <p:pic>
        <p:nvPicPr>
          <p:cNvPr id="5" name="Content Placeholder 5">
            <a:extLst>
              <a:ext uri="{FF2B5EF4-FFF2-40B4-BE49-F238E27FC236}">
                <a16:creationId xmlns:a16="http://schemas.microsoft.com/office/drawing/2014/main" id="{E312B6FB-39A6-A9CE-167E-174E135E019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547" y="2126751"/>
            <a:ext cx="10762057" cy="3534309"/>
          </a:xfrm>
        </p:spPr>
      </p:pic>
      <p:sp>
        <p:nvSpPr>
          <p:cNvPr id="6" name="TextBox 5">
            <a:extLst>
              <a:ext uri="{FF2B5EF4-FFF2-40B4-BE49-F238E27FC236}">
                <a16:creationId xmlns:a16="http://schemas.microsoft.com/office/drawing/2014/main" id="{9F6537E6-CF83-EEAD-9A44-C2EC57BEC99F}"/>
              </a:ext>
            </a:extLst>
          </p:cNvPr>
          <p:cNvSpPr txBox="1"/>
          <p:nvPr/>
        </p:nvSpPr>
        <p:spPr>
          <a:xfrm>
            <a:off x="8239874" y="5661060"/>
            <a:ext cx="3041151" cy="369332"/>
          </a:xfrm>
          <a:prstGeom prst="rect">
            <a:avLst/>
          </a:prstGeom>
          <a:noFill/>
        </p:spPr>
        <p:txBody>
          <a:bodyPr wrap="square" rtlCol="0">
            <a:spAutoFit/>
          </a:bodyPr>
          <a:lstStyle/>
          <a:p>
            <a:r>
              <a:rPr lang="en-US"/>
              <a:t>CREDIT: CARTOONSTOCK.COM</a:t>
            </a:r>
          </a:p>
        </p:txBody>
      </p:sp>
    </p:spTree>
    <p:extLst>
      <p:ext uri="{BB962C8B-B14F-4D97-AF65-F5344CB8AC3E}">
        <p14:creationId xmlns:p14="http://schemas.microsoft.com/office/powerpoint/2010/main" val="29512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F49A1B87BFE2479F957DA8CD2EF941" ma:contentTypeVersion="0" ma:contentTypeDescription="Create a new document." ma:contentTypeScope="" ma:versionID="f0fd4bdeb376ce46559b7ba870cb9664">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5CE104-196E-4498-B264-64DD5F7EBEF7}">
  <ds:schemaRefs>
    <ds:schemaRef ds:uri="http://schemas.microsoft.com/sharepoint/v3/contenttype/forms"/>
  </ds:schemaRefs>
</ds:datastoreItem>
</file>

<file path=customXml/itemProps2.xml><?xml version="1.0" encoding="utf-8"?>
<ds:datastoreItem xmlns:ds="http://schemas.openxmlformats.org/officeDocument/2006/customXml" ds:itemID="{D5442019-0B64-4B45-8DB8-00110255F0FF}">
  <ds:schemaRefs>
    <ds:schemaRef ds:uri="588c36d5-f375-4789-84f3-6bd5cc69a0b7"/>
    <ds:schemaRef ds:uri="97e9bc9e-c16a-4e60-b2fc-03f11b9a17a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14E874-F0AE-4537-86A0-7357DF8C95D5}"/>
</file>

<file path=docProps/app.xml><?xml version="1.0" encoding="utf-8"?>
<Properties xmlns="http://schemas.openxmlformats.org/officeDocument/2006/extended-properties" xmlns:vt="http://schemas.openxmlformats.org/officeDocument/2006/docPropsVTypes">
  <TotalTime>148</TotalTime>
  <Words>4699</Words>
  <Application>Microsoft Office PowerPoint</Application>
  <PresentationFormat>Widescreen</PresentationFormat>
  <Paragraphs>681</Paragraphs>
  <Slides>75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Arial</vt:lpstr>
      <vt:lpstr>Calibri</vt:lpstr>
      <vt:lpstr>Calibri Light</vt:lpstr>
      <vt:lpstr>Centtury gothic</vt:lpstr>
      <vt:lpstr>Century Gothic</vt:lpstr>
      <vt:lpstr>Courier New</vt:lpstr>
      <vt:lpstr>Courier New,monospace</vt:lpstr>
      <vt:lpstr>Wingdings</vt:lpstr>
      <vt:lpstr>Office Theme</vt:lpstr>
      <vt:lpstr>PowerPoint Presentation</vt:lpstr>
      <vt:lpstr>Who We Are</vt:lpstr>
      <vt:lpstr>PowerPoint Presentation</vt:lpstr>
      <vt:lpstr>PowerPoint Presentation</vt:lpstr>
      <vt:lpstr>Agenda</vt:lpstr>
      <vt:lpstr>Our Objectives for Today’s Class</vt:lpstr>
      <vt:lpstr>Engineering Plan Review  Submittal Process</vt:lpstr>
      <vt:lpstr>Engineering Flow Chat</vt:lpstr>
      <vt:lpstr> Quality Submittals = Efficient Review Process </vt:lpstr>
      <vt:lpstr>Who We Are </vt:lpstr>
      <vt:lpstr>Who We Are, Con’t</vt:lpstr>
      <vt:lpstr>What We Do  In addition to reviewing Water and Wastewater Design Plans for private development projects: </vt:lpstr>
      <vt:lpstr>Dallas Development Process</vt:lpstr>
      <vt:lpstr>PowerPoint Presentation</vt:lpstr>
      <vt:lpstr>When is a P-Contract Required?</vt:lpstr>
      <vt:lpstr>PowerPoint Presentation</vt:lpstr>
      <vt:lpstr>PowerPoint Presentation</vt:lpstr>
      <vt:lpstr>PowerPoint Presentation</vt:lpstr>
      <vt:lpstr>PowerPoint Presentation</vt:lpstr>
      <vt:lpstr>PowerPoint Presentation</vt:lpstr>
      <vt:lpstr>Research at the DWU Vault</vt:lpstr>
      <vt:lpstr>PowerPoint Presentation</vt:lpstr>
      <vt:lpstr>PowerPoint Presentation</vt:lpstr>
      <vt:lpstr>PowerPoint Presentation</vt:lpstr>
      <vt:lpstr>PowerPoint Presentation</vt:lpstr>
      <vt:lpstr>Water Main Design </vt:lpstr>
      <vt:lpstr>Tap Connections</vt:lpstr>
      <vt:lpstr>Reviewing the Checklist</vt:lpstr>
      <vt:lpstr>Reviewing the Checklist – cont’d</vt:lpstr>
      <vt:lpstr>Easements/Backflow Agreements</vt:lpstr>
      <vt:lpstr>Provide Comment Responses</vt:lpstr>
      <vt:lpstr>“Hot” Areas in Development</vt:lpstr>
      <vt:lpstr>Lower East Bank Interceptor (LEBI)</vt:lpstr>
      <vt:lpstr>Lower East Bank Interceptor (LEBI)</vt:lpstr>
      <vt:lpstr>Lower East Bank Interceptor (LEBI)</vt:lpstr>
      <vt:lpstr>Final Inspection and Certificate of Acceptance (COA) </vt:lpstr>
      <vt:lpstr>Drainage &amp; Paving Engineering Review</vt:lpstr>
      <vt:lpstr>Who We Are</vt:lpstr>
      <vt:lpstr>Submittal Process</vt:lpstr>
      <vt:lpstr>Submittal Process Cont’d</vt:lpstr>
      <vt:lpstr>Average Review Times</vt:lpstr>
      <vt:lpstr>DP-Full Engineering Submittals</vt:lpstr>
      <vt:lpstr>General Overview of Permit Process: Paving &amp; Drainage – Shared Access</vt:lpstr>
      <vt:lpstr>Electronic Plan Review ProjectDox</vt:lpstr>
      <vt:lpstr>PowerPoint Presentation</vt:lpstr>
      <vt:lpstr>PowerPoint Presentation</vt:lpstr>
      <vt:lpstr>Drawings Folder</vt:lpstr>
      <vt:lpstr>Documents Folder</vt:lpstr>
      <vt:lpstr>What to Know Before Submitting – Initial Coordination</vt:lpstr>
      <vt:lpstr>What to Know Before Submitting – Checklists and Manuals</vt:lpstr>
      <vt:lpstr>Common Errors: Infrastructure Notes</vt:lpstr>
      <vt:lpstr>Common Errors: Easements</vt:lpstr>
      <vt:lpstr>Common Errors: Visibility Triangles</vt:lpstr>
      <vt:lpstr>Common Errors: Visibility Triangles Cont’d</vt:lpstr>
      <vt:lpstr>Common Errors: Driveway</vt:lpstr>
      <vt:lpstr>Common Errors: Driveway</vt:lpstr>
      <vt:lpstr>PowerPoint Presentation</vt:lpstr>
      <vt:lpstr>Common Errors: Signage &amp; Marking</vt:lpstr>
      <vt:lpstr>Common Errors: Retaining Wall</vt:lpstr>
      <vt:lpstr>PowerPoint Presentation</vt:lpstr>
      <vt:lpstr>Common Errors: Retaining Walls in Shared Access Developments</vt:lpstr>
      <vt:lpstr>Common Errors: Drainage Area Map</vt:lpstr>
      <vt:lpstr>Common Errors: Drainage Area Map</vt:lpstr>
      <vt:lpstr>PowerPoint Presentation</vt:lpstr>
      <vt:lpstr>PowerPoint Presentation</vt:lpstr>
      <vt:lpstr>Common Errors: Drainage Easement</vt:lpstr>
      <vt:lpstr>Common Errors: Drainage Calculation</vt:lpstr>
      <vt:lpstr>Common Errors: Drainage System</vt:lpstr>
      <vt:lpstr>PowerPoint Presentation</vt:lpstr>
      <vt:lpstr>PowerPoint Presentation</vt:lpstr>
      <vt:lpstr>Common Errors: Detention </vt:lpstr>
      <vt:lpstr>Common Errors: Detention </vt:lpstr>
      <vt:lpstr>Common Errors – Final Tips</vt:lpstr>
      <vt:lpstr>Common Errors – Final Tips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Baur, Julie</dc:creator>
  <cp:lastModifiedBy>Eskander, Mina</cp:lastModifiedBy>
  <cp:revision>434</cp:revision>
  <cp:lastPrinted>2019-08-15T20:07:05Z</cp:lastPrinted>
  <dcterms:created xsi:type="dcterms:W3CDTF">2019-08-15T19:06:22Z</dcterms:created>
  <dcterms:modified xsi:type="dcterms:W3CDTF">2023-02-24T17:21:20Z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0x0101001CF49A1B87BFE2479F957DA8CD2EF941</vt:lpwstr>
  </property>
</Properties>
</file>