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9" r:id="rId5"/>
    <p:sldId id="296" r:id="rId6"/>
    <p:sldId id="279" r:id="rId7"/>
    <p:sldId id="298" r:id="rId8"/>
    <p:sldId id="295" r:id="rId9"/>
    <p:sldId id="294" r:id="rId10"/>
    <p:sldId id="292" r:id="rId11"/>
    <p:sldId id="311" r:id="rId12"/>
    <p:sldId id="312" r:id="rId13"/>
    <p:sldId id="297" r:id="rId14"/>
    <p:sldId id="304" r:id="rId15"/>
    <p:sldId id="280" r:id="rId16"/>
    <p:sldId id="308" r:id="rId17"/>
    <p:sldId id="310" r:id="rId18"/>
    <p:sldId id="313" r:id="rId19"/>
    <p:sldId id="305" r:id="rId20"/>
    <p:sldId id="300" r:id="rId21"/>
    <p:sldId id="303" r:id="rId22"/>
    <p:sldId id="307" r:id="rId23"/>
    <p:sldId id="302" r:id="rId24"/>
    <p:sldId id="306" r:id="rId25"/>
    <p:sldId id="301" r:id="rId26"/>
    <p:sldId id="290" r:id="rId27"/>
    <p:sldId id="282" r:id="rId28"/>
    <p:sldId id="299" r:id="rId29"/>
  </p:sldIdLst>
  <p:sldSz cx="12192000" cy="6858000"/>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8"/>
    <a:srgbClr val="003D85"/>
    <a:srgbClr val="0125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9" autoAdjust="0"/>
    <p:restoredTop sz="94660"/>
  </p:normalViewPr>
  <p:slideViewPr>
    <p:cSldViewPr snapToGrid="0">
      <p:cViewPr varScale="1">
        <p:scale>
          <a:sx n="108" d="100"/>
          <a:sy n="108" d="100"/>
        </p:scale>
        <p:origin x="840" y="7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7" d="100"/>
          <a:sy n="67" d="100"/>
        </p:scale>
        <p:origin x="201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14FFBF-161A-46C7-B938-C137BB3C1049}"/>
              </a:ext>
            </a:extLst>
          </p:cNvPr>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7FDCF5-691C-4938-8BA5-4EFA2A84C873}"/>
              </a:ext>
            </a:extLst>
          </p:cNvPr>
          <p:cNvSpPr>
            <a:spLocks noGrp="1"/>
          </p:cNvSpPr>
          <p:nvPr>
            <p:ph type="dt" sz="quarter" idx="1"/>
          </p:nvPr>
        </p:nvSpPr>
        <p:spPr>
          <a:xfrm>
            <a:off x="5275263" y="0"/>
            <a:ext cx="4035425" cy="352425"/>
          </a:xfrm>
          <a:prstGeom prst="rect">
            <a:avLst/>
          </a:prstGeom>
        </p:spPr>
        <p:txBody>
          <a:bodyPr vert="horz" lIns="91440" tIns="45720" rIns="91440" bIns="45720" rtlCol="0"/>
          <a:lstStyle>
            <a:lvl1pPr algn="r">
              <a:defRPr sz="1200"/>
            </a:lvl1pPr>
          </a:lstStyle>
          <a:p>
            <a:fld id="{C1FDF421-1FCB-4764-829A-A174A5F47EB7}" type="datetimeFigureOut">
              <a:rPr lang="en-US" smtClean="0"/>
              <a:t>10/23/2023</a:t>
            </a:fld>
            <a:endParaRPr lang="en-US"/>
          </a:p>
        </p:txBody>
      </p:sp>
      <p:sp>
        <p:nvSpPr>
          <p:cNvPr id="4" name="Footer Placeholder 3">
            <a:extLst>
              <a:ext uri="{FF2B5EF4-FFF2-40B4-BE49-F238E27FC236}">
                <a16:creationId xmlns:a16="http://schemas.microsoft.com/office/drawing/2014/main" id="{7E9E66D4-A0E2-4B5B-8DE6-757E1021F82F}"/>
              </a:ext>
            </a:extLst>
          </p:cNvPr>
          <p:cNvSpPr>
            <a:spLocks noGrp="1"/>
          </p:cNvSpPr>
          <p:nvPr>
            <p:ph type="ftr" sz="quarter" idx="2"/>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4939E1-759B-4875-89CC-F4FEEFFED368}"/>
              </a:ext>
            </a:extLst>
          </p:cNvPr>
          <p:cNvSpPr>
            <a:spLocks noGrp="1"/>
          </p:cNvSpPr>
          <p:nvPr>
            <p:ph type="sldNum" sz="quarter" idx="3"/>
          </p:nvPr>
        </p:nvSpPr>
        <p:spPr>
          <a:xfrm>
            <a:off x="5275263" y="6673850"/>
            <a:ext cx="4035425" cy="352425"/>
          </a:xfrm>
          <a:prstGeom prst="rect">
            <a:avLst/>
          </a:prstGeom>
        </p:spPr>
        <p:txBody>
          <a:bodyPr vert="horz" lIns="91440" tIns="45720" rIns="91440" bIns="45720" rtlCol="0" anchor="b"/>
          <a:lstStyle>
            <a:lvl1pPr algn="r">
              <a:defRPr sz="1200"/>
            </a:lvl1pPr>
          </a:lstStyle>
          <a:p>
            <a:fld id="{00A2EF09-5987-4D71-9A45-25D2D864FBC4}" type="slidenum">
              <a:rPr lang="en-US" smtClean="0"/>
              <a:t>‹#›</a:t>
            </a:fld>
            <a:endParaRPr lang="en-US"/>
          </a:p>
        </p:txBody>
      </p:sp>
    </p:spTree>
    <p:extLst>
      <p:ext uri="{BB962C8B-B14F-4D97-AF65-F5344CB8AC3E}">
        <p14:creationId xmlns:p14="http://schemas.microsoft.com/office/powerpoint/2010/main" val="29486748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263" y="0"/>
            <a:ext cx="4035425" cy="352425"/>
          </a:xfrm>
          <a:prstGeom prst="rect">
            <a:avLst/>
          </a:prstGeom>
        </p:spPr>
        <p:txBody>
          <a:bodyPr vert="horz" lIns="91440" tIns="45720" rIns="91440" bIns="45720" rtlCol="0"/>
          <a:lstStyle>
            <a:lvl1pPr algn="r">
              <a:defRPr sz="1200"/>
            </a:lvl1pPr>
          </a:lstStyle>
          <a:p>
            <a:fld id="{838BB7E8-C2ED-45F0-9563-16BB503BD9EB}" type="datetimeFigureOut">
              <a:rPr lang="en-US" smtClean="0"/>
              <a:t>10/23/2023</a:t>
            </a:fld>
            <a:endParaRPr lang="en-US"/>
          </a:p>
        </p:txBody>
      </p:sp>
      <p:sp>
        <p:nvSpPr>
          <p:cNvPr id="4" name="Slide Image Placeholder 3"/>
          <p:cNvSpPr>
            <a:spLocks noGrp="1" noRot="1" noChangeAspect="1"/>
          </p:cNvSpPr>
          <p:nvPr>
            <p:ph type="sldImg" idx="2"/>
          </p:nvPr>
        </p:nvSpPr>
        <p:spPr>
          <a:xfrm>
            <a:off x="2547938" y="877888"/>
            <a:ext cx="4216400" cy="2371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863" y="3381375"/>
            <a:ext cx="7448550" cy="2767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263" y="6673850"/>
            <a:ext cx="4035425" cy="352425"/>
          </a:xfrm>
          <a:prstGeom prst="rect">
            <a:avLst/>
          </a:prstGeom>
        </p:spPr>
        <p:txBody>
          <a:bodyPr vert="horz" lIns="91440" tIns="45720" rIns="91440" bIns="45720" rtlCol="0" anchor="b"/>
          <a:lstStyle>
            <a:lvl1pPr algn="r">
              <a:defRPr sz="1200"/>
            </a:lvl1pPr>
          </a:lstStyle>
          <a:p>
            <a:fld id="{03F2F325-05DD-4F83-A596-30454B67C72C}" type="slidenum">
              <a:rPr lang="en-US" smtClean="0"/>
              <a:t>‹#›</a:t>
            </a:fld>
            <a:endParaRPr lang="en-US"/>
          </a:p>
        </p:txBody>
      </p:sp>
    </p:spTree>
    <p:extLst>
      <p:ext uri="{BB962C8B-B14F-4D97-AF65-F5344CB8AC3E}">
        <p14:creationId xmlns:p14="http://schemas.microsoft.com/office/powerpoint/2010/main" val="24348917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a:t>
            </a:fld>
            <a:endParaRPr lang="en-US"/>
          </a:p>
        </p:txBody>
      </p:sp>
    </p:spTree>
    <p:extLst>
      <p:ext uri="{BB962C8B-B14F-4D97-AF65-F5344CB8AC3E}">
        <p14:creationId xmlns:p14="http://schemas.microsoft.com/office/powerpoint/2010/main" val="346797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10</a:t>
            </a:fld>
            <a:endParaRPr lang="en-US"/>
          </a:p>
        </p:txBody>
      </p:sp>
    </p:spTree>
    <p:extLst>
      <p:ext uri="{BB962C8B-B14F-4D97-AF65-F5344CB8AC3E}">
        <p14:creationId xmlns:p14="http://schemas.microsoft.com/office/powerpoint/2010/main" val="214620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11</a:t>
            </a:fld>
            <a:endParaRPr lang="en-US"/>
          </a:p>
        </p:txBody>
      </p:sp>
    </p:spTree>
    <p:extLst>
      <p:ext uri="{BB962C8B-B14F-4D97-AF65-F5344CB8AC3E}">
        <p14:creationId xmlns:p14="http://schemas.microsoft.com/office/powerpoint/2010/main" val="239894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12</a:t>
            </a:fld>
            <a:endParaRPr lang="en-US"/>
          </a:p>
        </p:txBody>
      </p:sp>
      <p:sp>
        <p:nvSpPr>
          <p:cNvPr id="5" name="Footer Placeholder 4">
            <a:extLst>
              <a:ext uri="{FF2B5EF4-FFF2-40B4-BE49-F238E27FC236}">
                <a16:creationId xmlns:a16="http://schemas.microsoft.com/office/drawing/2014/main" id="{1D4619D8-FA08-4301-B79F-C1B15FF9D96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968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13</a:t>
            </a:fld>
            <a:endParaRPr lang="en-US"/>
          </a:p>
        </p:txBody>
      </p:sp>
    </p:spTree>
    <p:extLst>
      <p:ext uri="{BB962C8B-B14F-4D97-AF65-F5344CB8AC3E}">
        <p14:creationId xmlns:p14="http://schemas.microsoft.com/office/powerpoint/2010/main" val="1208764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14</a:t>
            </a:fld>
            <a:endParaRPr lang="en-US"/>
          </a:p>
        </p:txBody>
      </p:sp>
    </p:spTree>
    <p:extLst>
      <p:ext uri="{BB962C8B-B14F-4D97-AF65-F5344CB8AC3E}">
        <p14:creationId xmlns:p14="http://schemas.microsoft.com/office/powerpoint/2010/main" val="125539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15</a:t>
            </a:fld>
            <a:endParaRPr lang="en-US"/>
          </a:p>
        </p:txBody>
      </p:sp>
    </p:spTree>
    <p:extLst>
      <p:ext uri="{BB962C8B-B14F-4D97-AF65-F5344CB8AC3E}">
        <p14:creationId xmlns:p14="http://schemas.microsoft.com/office/powerpoint/2010/main" val="37030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16</a:t>
            </a:fld>
            <a:endParaRPr lang="en-US"/>
          </a:p>
        </p:txBody>
      </p:sp>
    </p:spTree>
    <p:extLst>
      <p:ext uri="{BB962C8B-B14F-4D97-AF65-F5344CB8AC3E}">
        <p14:creationId xmlns:p14="http://schemas.microsoft.com/office/powerpoint/2010/main" val="666018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17</a:t>
            </a:fld>
            <a:endParaRPr lang="en-US"/>
          </a:p>
        </p:txBody>
      </p:sp>
      <p:sp>
        <p:nvSpPr>
          <p:cNvPr id="5" name="Footer Placeholder 4">
            <a:extLst>
              <a:ext uri="{FF2B5EF4-FFF2-40B4-BE49-F238E27FC236}">
                <a16:creationId xmlns:a16="http://schemas.microsoft.com/office/drawing/2014/main" id="{26F656D6-CD16-44E7-88F9-C778C7FB1ED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4454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18</a:t>
            </a:fld>
            <a:endParaRPr lang="en-US"/>
          </a:p>
        </p:txBody>
      </p:sp>
      <p:sp>
        <p:nvSpPr>
          <p:cNvPr id="5" name="Footer Placeholder 4">
            <a:extLst>
              <a:ext uri="{FF2B5EF4-FFF2-40B4-BE49-F238E27FC236}">
                <a16:creationId xmlns:a16="http://schemas.microsoft.com/office/drawing/2014/main" id="{74864F54-340C-4957-AD4F-F05E7BFB726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4730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19</a:t>
            </a:fld>
            <a:endParaRPr lang="en-US"/>
          </a:p>
        </p:txBody>
      </p:sp>
      <p:sp>
        <p:nvSpPr>
          <p:cNvPr id="5" name="Footer Placeholder 4">
            <a:extLst>
              <a:ext uri="{FF2B5EF4-FFF2-40B4-BE49-F238E27FC236}">
                <a16:creationId xmlns:a16="http://schemas.microsoft.com/office/drawing/2014/main" id="{BD4564A2-1E4B-4D2C-AC34-4812772E6BD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016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a:t>
            </a:fld>
            <a:endParaRPr lang="en-US"/>
          </a:p>
        </p:txBody>
      </p:sp>
    </p:spTree>
    <p:extLst>
      <p:ext uri="{BB962C8B-B14F-4D97-AF65-F5344CB8AC3E}">
        <p14:creationId xmlns:p14="http://schemas.microsoft.com/office/powerpoint/2010/main" val="119188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20</a:t>
            </a:fld>
            <a:endParaRPr lang="en-US"/>
          </a:p>
        </p:txBody>
      </p:sp>
      <p:sp>
        <p:nvSpPr>
          <p:cNvPr id="5" name="Footer Placeholder 4">
            <a:extLst>
              <a:ext uri="{FF2B5EF4-FFF2-40B4-BE49-F238E27FC236}">
                <a16:creationId xmlns:a16="http://schemas.microsoft.com/office/drawing/2014/main" id="{35D6ABE6-5C90-4AA1-95A7-2A698ED07EA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73891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21</a:t>
            </a:fld>
            <a:endParaRPr lang="en-US"/>
          </a:p>
        </p:txBody>
      </p:sp>
    </p:spTree>
    <p:extLst>
      <p:ext uri="{BB962C8B-B14F-4D97-AF65-F5344CB8AC3E}">
        <p14:creationId xmlns:p14="http://schemas.microsoft.com/office/powerpoint/2010/main" val="1751883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22</a:t>
            </a:fld>
            <a:endParaRPr lang="en-US"/>
          </a:p>
        </p:txBody>
      </p:sp>
    </p:spTree>
    <p:extLst>
      <p:ext uri="{BB962C8B-B14F-4D97-AF65-F5344CB8AC3E}">
        <p14:creationId xmlns:p14="http://schemas.microsoft.com/office/powerpoint/2010/main" val="3712419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23</a:t>
            </a:fld>
            <a:endParaRPr lang="en-US"/>
          </a:p>
        </p:txBody>
      </p:sp>
    </p:spTree>
    <p:extLst>
      <p:ext uri="{BB962C8B-B14F-4D97-AF65-F5344CB8AC3E}">
        <p14:creationId xmlns:p14="http://schemas.microsoft.com/office/powerpoint/2010/main" val="373587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24</a:t>
            </a:fld>
            <a:endParaRPr lang="en-US"/>
          </a:p>
        </p:txBody>
      </p:sp>
    </p:spTree>
    <p:extLst>
      <p:ext uri="{BB962C8B-B14F-4D97-AF65-F5344CB8AC3E}">
        <p14:creationId xmlns:p14="http://schemas.microsoft.com/office/powerpoint/2010/main" val="3972656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25</a:t>
            </a:fld>
            <a:endParaRPr lang="en-US"/>
          </a:p>
        </p:txBody>
      </p:sp>
    </p:spTree>
    <p:extLst>
      <p:ext uri="{BB962C8B-B14F-4D97-AF65-F5344CB8AC3E}">
        <p14:creationId xmlns:p14="http://schemas.microsoft.com/office/powerpoint/2010/main" val="19104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3</a:t>
            </a:fld>
            <a:endParaRPr lang="en-US"/>
          </a:p>
        </p:txBody>
      </p:sp>
      <p:sp>
        <p:nvSpPr>
          <p:cNvPr id="5" name="Footer Placeholder 4">
            <a:extLst>
              <a:ext uri="{FF2B5EF4-FFF2-40B4-BE49-F238E27FC236}">
                <a16:creationId xmlns:a16="http://schemas.microsoft.com/office/drawing/2014/main" id="{40E685BE-F76B-45A0-9020-0F90F718374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7003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4</a:t>
            </a:fld>
            <a:endParaRPr lang="en-US"/>
          </a:p>
        </p:txBody>
      </p:sp>
    </p:spTree>
    <p:extLst>
      <p:ext uri="{BB962C8B-B14F-4D97-AF65-F5344CB8AC3E}">
        <p14:creationId xmlns:p14="http://schemas.microsoft.com/office/powerpoint/2010/main" val="90967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5</a:t>
            </a:fld>
            <a:endParaRPr lang="en-US"/>
          </a:p>
        </p:txBody>
      </p:sp>
    </p:spTree>
    <p:extLst>
      <p:ext uri="{BB962C8B-B14F-4D97-AF65-F5344CB8AC3E}">
        <p14:creationId xmlns:p14="http://schemas.microsoft.com/office/powerpoint/2010/main" val="402689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6</a:t>
            </a:fld>
            <a:endParaRPr lang="en-US"/>
          </a:p>
        </p:txBody>
      </p:sp>
    </p:spTree>
    <p:extLst>
      <p:ext uri="{BB962C8B-B14F-4D97-AF65-F5344CB8AC3E}">
        <p14:creationId xmlns:p14="http://schemas.microsoft.com/office/powerpoint/2010/main" val="150762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7</a:t>
            </a:fld>
            <a:endParaRPr lang="en-US"/>
          </a:p>
        </p:txBody>
      </p:sp>
    </p:spTree>
    <p:extLst>
      <p:ext uri="{BB962C8B-B14F-4D97-AF65-F5344CB8AC3E}">
        <p14:creationId xmlns:p14="http://schemas.microsoft.com/office/powerpoint/2010/main" val="256125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8</a:t>
            </a:fld>
            <a:endParaRPr lang="en-US"/>
          </a:p>
        </p:txBody>
      </p:sp>
    </p:spTree>
    <p:extLst>
      <p:ext uri="{BB962C8B-B14F-4D97-AF65-F5344CB8AC3E}">
        <p14:creationId xmlns:p14="http://schemas.microsoft.com/office/powerpoint/2010/main" val="412004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3F2F325-05DD-4F83-A596-30454B67C72C}" type="slidenum">
              <a:rPr lang="en-US" smtClean="0"/>
              <a:t>9</a:t>
            </a:fld>
            <a:endParaRPr lang="en-US"/>
          </a:p>
        </p:txBody>
      </p:sp>
    </p:spTree>
    <p:extLst>
      <p:ext uri="{BB962C8B-B14F-4D97-AF65-F5344CB8AC3E}">
        <p14:creationId xmlns:p14="http://schemas.microsoft.com/office/powerpoint/2010/main" val="1666542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8C63-C622-4C0C-B3AF-90EFEF20DCE7}"/>
              </a:ext>
            </a:extLst>
          </p:cNvPr>
          <p:cNvSpPr>
            <a:spLocks noGrp="1"/>
          </p:cNvSpPr>
          <p:nvPr>
            <p:ph type="body" sz="quarter" idx="13" hasCustomPrompt="1"/>
          </p:nvPr>
        </p:nvSpPr>
        <p:spPr>
          <a:xfrm>
            <a:off x="6441055" y="1933685"/>
            <a:ext cx="5511494" cy="757130"/>
          </a:xfrm>
        </p:spPr>
        <p:txBody>
          <a:bodyPr>
            <a:spAutoFit/>
          </a:bodyPr>
          <a:lstStyle>
            <a:lvl1pPr marL="0" indent="0">
              <a:buFontTx/>
              <a:buNone/>
              <a:defRPr sz="4800" b="1"/>
            </a:lvl1pPr>
          </a:lstStyle>
          <a:p>
            <a:pPr lvl="0"/>
            <a:r>
              <a:rPr lang="en-US" dirty="0"/>
              <a:t>Presentation Title</a:t>
            </a:r>
          </a:p>
        </p:txBody>
      </p:sp>
      <p:sp>
        <p:nvSpPr>
          <p:cNvPr id="9" name="Text Placeholder 8">
            <a:extLst>
              <a:ext uri="{FF2B5EF4-FFF2-40B4-BE49-F238E27FC236}">
                <a16:creationId xmlns:a16="http://schemas.microsoft.com/office/drawing/2014/main" id="{574419D1-4F35-47B5-B740-B3FD78A49A66}"/>
              </a:ext>
            </a:extLst>
          </p:cNvPr>
          <p:cNvSpPr>
            <a:spLocks noGrp="1"/>
          </p:cNvSpPr>
          <p:nvPr>
            <p:ph type="body" sz="quarter" idx="14" hasCustomPrompt="1"/>
          </p:nvPr>
        </p:nvSpPr>
        <p:spPr>
          <a:xfrm>
            <a:off x="7189788" y="2724730"/>
            <a:ext cx="4306887" cy="954107"/>
          </a:xfrm>
        </p:spPr>
        <p:txBody>
          <a:bodyPr>
            <a:spAutoFit/>
          </a:bodyPr>
          <a:lstStyle>
            <a:lvl1pPr marL="0" indent="0" algn="r">
              <a:lnSpc>
                <a:spcPct val="100000"/>
              </a:lnSpc>
              <a:spcBef>
                <a:spcPts val="0"/>
              </a:spcBef>
              <a:buFontTx/>
              <a:buNone/>
              <a:defRPr sz="2800" b="1"/>
            </a:lvl1pPr>
          </a:lstStyle>
          <a:p>
            <a:pPr lvl="0"/>
            <a:r>
              <a:rPr lang="en-US" dirty="0"/>
              <a:t>Committee Name</a:t>
            </a:r>
          </a:p>
          <a:p>
            <a:pPr lvl="0"/>
            <a:r>
              <a:rPr lang="en-US" dirty="0"/>
              <a:t>Date</a:t>
            </a:r>
          </a:p>
        </p:txBody>
      </p:sp>
      <p:sp>
        <p:nvSpPr>
          <p:cNvPr id="16" name="Text Placeholder 15">
            <a:extLst>
              <a:ext uri="{FF2B5EF4-FFF2-40B4-BE49-F238E27FC236}">
                <a16:creationId xmlns:a16="http://schemas.microsoft.com/office/drawing/2014/main" id="{D3205CA5-6F7C-4001-9235-ECA1367B2358}"/>
              </a:ext>
            </a:extLst>
          </p:cNvPr>
          <p:cNvSpPr>
            <a:spLocks noGrp="1"/>
          </p:cNvSpPr>
          <p:nvPr>
            <p:ph type="body" sz="quarter" idx="15" hasCustomPrompt="1"/>
          </p:nvPr>
        </p:nvSpPr>
        <p:spPr>
          <a:xfrm>
            <a:off x="7634288" y="4877954"/>
            <a:ext cx="3862387" cy="1051570"/>
          </a:xfrm>
        </p:spPr>
        <p:txBody>
          <a:bodyPr>
            <a:spAutoFit/>
          </a:bodyPr>
          <a:lstStyle>
            <a:lvl1pPr marL="0" indent="0" algn="r">
              <a:spcBef>
                <a:spcPts val="500"/>
              </a:spcBef>
              <a:buFontTx/>
              <a:buNone/>
              <a:defRPr sz="2000"/>
            </a:lvl1pPr>
            <a:lvl2pPr marL="457200" indent="0" algn="r">
              <a:buFontTx/>
              <a:buNone/>
              <a:defRPr sz="2000"/>
            </a:lvl2pPr>
            <a:lvl3pPr marL="914400" indent="0" algn="r">
              <a:buFontTx/>
              <a:buNone/>
              <a:defRPr sz="2000"/>
            </a:lvl3pPr>
            <a:lvl4pPr marL="1371600" indent="0" algn="r">
              <a:buFontTx/>
              <a:buNone/>
              <a:defRPr sz="2000"/>
            </a:lvl4pPr>
            <a:lvl5pPr marL="1828800" indent="0" algn="r">
              <a:buFontTx/>
              <a:buNone/>
              <a:defRPr sz="2000"/>
            </a:lvl5pPr>
          </a:lstStyle>
          <a:p>
            <a:pPr algn="r"/>
            <a:r>
              <a:rPr lang="en-US" sz="2000" dirty="0">
                <a:solidFill>
                  <a:srgbClr val="003F88"/>
                </a:solidFill>
                <a:latin typeface="Century Gothic" panose="020B0502020202020204" pitchFamily="34" charset="0"/>
                <a:cs typeface="Arial" panose="020B0604020202020204" pitchFamily="34" charset="0"/>
              </a:rPr>
              <a:t>Presenter Name, Title</a:t>
            </a:r>
          </a:p>
          <a:p>
            <a:pPr algn="r"/>
            <a:r>
              <a:rPr lang="en-US" sz="2000" dirty="0">
                <a:solidFill>
                  <a:srgbClr val="003F88"/>
                </a:solidFill>
                <a:latin typeface="Century Gothic" panose="020B0502020202020204" pitchFamily="34" charset="0"/>
                <a:cs typeface="Arial" panose="020B0604020202020204" pitchFamily="34" charset="0"/>
              </a:rPr>
              <a:t>Department</a:t>
            </a:r>
          </a:p>
          <a:p>
            <a:pPr algn="r"/>
            <a:r>
              <a:rPr lang="en-US" sz="2000" dirty="0">
                <a:solidFill>
                  <a:srgbClr val="003F88"/>
                </a:solidFill>
                <a:latin typeface="Century Gothic" panose="020B0502020202020204" pitchFamily="34" charset="0"/>
                <a:cs typeface="Arial" panose="020B0604020202020204" pitchFamily="34" charset="0"/>
              </a:rPr>
              <a:t>City of Dallas</a:t>
            </a:r>
          </a:p>
        </p:txBody>
      </p:sp>
      <p:sp>
        <p:nvSpPr>
          <p:cNvPr id="6" name="Slide Number Placeholder 5">
            <a:extLst>
              <a:ext uri="{FF2B5EF4-FFF2-40B4-BE49-F238E27FC236}">
                <a16:creationId xmlns:a16="http://schemas.microsoft.com/office/drawing/2014/main" id="{970EDCBD-AD81-42A2-BC49-290E84E864D2}"/>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dirty="0"/>
          </a:p>
        </p:txBody>
      </p:sp>
    </p:spTree>
    <p:extLst>
      <p:ext uri="{BB962C8B-B14F-4D97-AF65-F5344CB8AC3E}">
        <p14:creationId xmlns:p14="http://schemas.microsoft.com/office/powerpoint/2010/main" val="202110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dirty="0"/>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dirty="0"/>
          </a:p>
        </p:txBody>
      </p:sp>
      <p:sp>
        <p:nvSpPr>
          <p:cNvPr id="9" name="Content Placeholder 8">
            <a:extLst>
              <a:ext uri="{FF2B5EF4-FFF2-40B4-BE49-F238E27FC236}">
                <a16:creationId xmlns:a16="http://schemas.microsoft.com/office/drawing/2014/main" id="{13C30354-42D3-41C7-9D7D-B2D99186B0FD}"/>
              </a:ext>
            </a:extLst>
          </p:cNvPr>
          <p:cNvSpPr>
            <a:spLocks noGrp="1"/>
          </p:cNvSpPr>
          <p:nvPr>
            <p:ph sz="quarter" idx="16"/>
          </p:nvPr>
        </p:nvSpPr>
        <p:spPr>
          <a:xfrm>
            <a:off x="709612" y="1481864"/>
            <a:ext cx="10741490" cy="4356227"/>
          </a:xfrm>
        </p:spPr>
        <p:txBody>
          <a:bodyPr>
            <a:normAutofit/>
          </a:bodyPr>
          <a:lstStyle>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2718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dirty="0"/>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dirty="0"/>
          </a:p>
        </p:txBody>
      </p:sp>
      <p:sp>
        <p:nvSpPr>
          <p:cNvPr id="4" name="Chart Placeholder 3">
            <a:extLst>
              <a:ext uri="{FF2B5EF4-FFF2-40B4-BE49-F238E27FC236}">
                <a16:creationId xmlns:a16="http://schemas.microsoft.com/office/drawing/2014/main" id="{07A72EB6-8435-4292-AD14-3443AF1C4121}"/>
              </a:ext>
            </a:extLst>
          </p:cNvPr>
          <p:cNvSpPr>
            <a:spLocks noGrp="1"/>
          </p:cNvSpPr>
          <p:nvPr>
            <p:ph type="chart" sz="quarter" idx="15"/>
          </p:nvPr>
        </p:nvSpPr>
        <p:spPr>
          <a:xfrm>
            <a:off x="3325813" y="3906838"/>
            <a:ext cx="2286000" cy="2368550"/>
          </a:xfrm>
        </p:spPr>
        <p:txBody>
          <a:bodyPr/>
          <a:lstStyle>
            <a:lvl1pPr marL="0" indent="0">
              <a:buFontTx/>
              <a:buNone/>
              <a:defRPr>
                <a:noFill/>
              </a:defRPr>
            </a:lvl1pPr>
          </a:lstStyle>
          <a:p>
            <a:endParaRPr lang="en-US" dirty="0"/>
          </a:p>
        </p:txBody>
      </p:sp>
      <p:sp>
        <p:nvSpPr>
          <p:cNvPr id="12" name="Chart Placeholder 3">
            <a:extLst>
              <a:ext uri="{FF2B5EF4-FFF2-40B4-BE49-F238E27FC236}">
                <a16:creationId xmlns:a16="http://schemas.microsoft.com/office/drawing/2014/main" id="{974EEB85-31FC-4770-86E3-450394028520}"/>
              </a:ext>
            </a:extLst>
          </p:cNvPr>
          <p:cNvSpPr>
            <a:spLocks noGrp="1"/>
          </p:cNvSpPr>
          <p:nvPr>
            <p:ph type="chart" sz="quarter" idx="16"/>
          </p:nvPr>
        </p:nvSpPr>
        <p:spPr>
          <a:xfrm>
            <a:off x="6096000" y="3906838"/>
            <a:ext cx="2286000" cy="2368550"/>
          </a:xfrm>
        </p:spPr>
        <p:txBody>
          <a:bodyPr/>
          <a:lstStyle>
            <a:lvl1pPr marL="0" indent="0">
              <a:buFontTx/>
              <a:buNone/>
              <a:defRPr>
                <a:noFill/>
              </a:defRPr>
            </a:lvl1pPr>
          </a:lstStyle>
          <a:p>
            <a:endParaRPr lang="en-US" dirty="0"/>
          </a:p>
        </p:txBody>
      </p:sp>
      <p:sp>
        <p:nvSpPr>
          <p:cNvPr id="14" name="Text Placeholder 13">
            <a:extLst>
              <a:ext uri="{FF2B5EF4-FFF2-40B4-BE49-F238E27FC236}">
                <a16:creationId xmlns:a16="http://schemas.microsoft.com/office/drawing/2014/main" id="{1D79B656-1AD9-4681-9811-45AE290D140D}"/>
              </a:ext>
            </a:extLst>
          </p:cNvPr>
          <p:cNvSpPr>
            <a:spLocks noGrp="1"/>
          </p:cNvSpPr>
          <p:nvPr>
            <p:ph type="body" sz="quarter" idx="17"/>
          </p:nvPr>
        </p:nvSpPr>
        <p:spPr>
          <a:xfrm>
            <a:off x="736600" y="1468438"/>
            <a:ext cx="10644163" cy="2368550"/>
          </a:xfrm>
        </p:spPr>
        <p:txBody>
          <a:bodyPr/>
          <a:lstStyle>
            <a:lvl1pPr marL="285750" indent="-285750">
              <a:buSzPct val="100000"/>
              <a:buFont typeface="Arial" panose="020B0604020202020204" pitchFamily="34" charset="0"/>
              <a:buChar char="•"/>
              <a:defRPr/>
            </a:lvl1pPr>
          </a:lstStyle>
          <a:p>
            <a:pPr marL="285750" indent="-285750">
              <a:buSzPct val="100000"/>
              <a:buFont typeface="Arial" panose="020B0604020202020204" pitchFamily="34" charset="0"/>
              <a:buChar char="•"/>
            </a:pPr>
            <a:endParaRPr lang="en-US" sz="3600" dirty="0">
              <a:solidFill>
                <a:srgbClr val="003F88"/>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65442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dirty="0"/>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dirty="0"/>
          </a:p>
        </p:txBody>
      </p:sp>
      <p:sp>
        <p:nvSpPr>
          <p:cNvPr id="5" name="Text Placeholder 4">
            <a:extLst>
              <a:ext uri="{FF2B5EF4-FFF2-40B4-BE49-F238E27FC236}">
                <a16:creationId xmlns:a16="http://schemas.microsoft.com/office/drawing/2014/main" id="{DC14E078-A7F7-48DC-9A83-6C78B6F9E463}"/>
              </a:ext>
            </a:extLst>
          </p:cNvPr>
          <p:cNvSpPr>
            <a:spLocks noGrp="1"/>
          </p:cNvSpPr>
          <p:nvPr>
            <p:ph type="body" sz="quarter" idx="15"/>
          </p:nvPr>
        </p:nvSpPr>
        <p:spPr>
          <a:xfrm>
            <a:off x="737323" y="1468437"/>
            <a:ext cx="5469513" cy="4613707"/>
          </a:xfrm>
        </p:spPr>
        <p:txBody>
          <a:bodyPr/>
          <a:lstStyle>
            <a:lvl1pPr>
              <a:defRPr sz="3200"/>
            </a:lvl1pPr>
          </a:lstStyle>
          <a:p>
            <a:pPr lvl="0"/>
            <a:endParaRPr lang="en-US" dirty="0"/>
          </a:p>
        </p:txBody>
      </p:sp>
      <p:sp>
        <p:nvSpPr>
          <p:cNvPr id="7" name="Picture Placeholder 6">
            <a:extLst>
              <a:ext uri="{FF2B5EF4-FFF2-40B4-BE49-F238E27FC236}">
                <a16:creationId xmlns:a16="http://schemas.microsoft.com/office/drawing/2014/main" id="{F66101E4-8C82-42E0-8F6B-7186A6948F11}"/>
              </a:ext>
            </a:extLst>
          </p:cNvPr>
          <p:cNvSpPr>
            <a:spLocks noGrp="1"/>
          </p:cNvSpPr>
          <p:nvPr>
            <p:ph type="pic" sz="quarter" idx="16"/>
          </p:nvPr>
        </p:nvSpPr>
        <p:spPr>
          <a:xfrm>
            <a:off x="6497638" y="1468438"/>
            <a:ext cx="4957762" cy="4613706"/>
          </a:xfrm>
        </p:spPr>
        <p:txBody>
          <a:bodyPr/>
          <a:lstStyle>
            <a:lvl1pPr marL="0" indent="0">
              <a:buNone/>
              <a:defRPr/>
            </a:lvl1pPr>
          </a:lstStyle>
          <a:p>
            <a:endParaRPr lang="en-US" dirty="0"/>
          </a:p>
        </p:txBody>
      </p:sp>
    </p:spTree>
    <p:extLst>
      <p:ext uri="{BB962C8B-B14F-4D97-AF65-F5344CB8AC3E}">
        <p14:creationId xmlns:p14="http://schemas.microsoft.com/office/powerpoint/2010/main" val="3738027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331036" y="645333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09918B91-4B66-40C9-B3FB-70033B0922BB}" type="slidenum">
              <a:rPr lang="en-US" smtClean="0"/>
              <a:pPr/>
              <a:t>‹#›</a:t>
            </a:fld>
            <a:endParaRPr lang="en-US" dirty="0"/>
          </a:p>
        </p:txBody>
      </p:sp>
      <p:sp>
        <p:nvSpPr>
          <p:cNvPr id="10" name="Title Placeholder 9">
            <a:extLst>
              <a:ext uri="{FF2B5EF4-FFF2-40B4-BE49-F238E27FC236}">
                <a16:creationId xmlns:a16="http://schemas.microsoft.com/office/drawing/2014/main" id="{AA067C39-3C07-4B3D-80D4-8301685B4B05}"/>
              </a:ext>
            </a:extLst>
          </p:cNvPr>
          <p:cNvSpPr>
            <a:spLocks noGrp="1"/>
          </p:cNvSpPr>
          <p:nvPr>
            <p:ph type="title"/>
          </p:nvPr>
        </p:nvSpPr>
        <p:spPr>
          <a:xfrm>
            <a:off x="727369" y="-68841"/>
            <a:ext cx="10515600" cy="1325563"/>
          </a:xfrm>
          <a:prstGeom prst="rect">
            <a:avLst/>
          </a:prstGeom>
        </p:spPr>
        <p:txBody>
          <a:bodyPr vert="horz" lIns="91440" tIns="45720" rIns="91440" bIns="45720" rtlCol="0" anchor="ctr">
            <a:normAutofit/>
          </a:bodyPr>
          <a:lstStyle/>
          <a:p>
            <a:endParaRPr lang="en-US" dirty="0"/>
          </a:p>
        </p:txBody>
      </p:sp>
      <p:sp>
        <p:nvSpPr>
          <p:cNvPr id="11" name="Text Placeholder 10">
            <a:extLst>
              <a:ext uri="{FF2B5EF4-FFF2-40B4-BE49-F238E27FC236}">
                <a16:creationId xmlns:a16="http://schemas.microsoft.com/office/drawing/2014/main" id="{8D82EECD-D78C-4EC1-A287-C927C8299B7F}"/>
              </a:ext>
            </a:extLst>
          </p:cNvPr>
          <p:cNvSpPr>
            <a:spLocks noGrp="1"/>
          </p:cNvSpPr>
          <p:nvPr>
            <p:ph type="body" idx="1"/>
          </p:nvPr>
        </p:nvSpPr>
        <p:spPr>
          <a:xfrm>
            <a:off x="741224" y="1727852"/>
            <a:ext cx="10515600" cy="4351338"/>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586036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5474402-3BDD-478F-A20A-E345E259E60B}"/>
              </a:ext>
            </a:extLst>
          </p:cNvPr>
          <p:cNvSpPr>
            <a:spLocks noGrp="1"/>
          </p:cNvSpPr>
          <p:nvPr>
            <p:ph type="body" sz="quarter" idx="13"/>
          </p:nvPr>
        </p:nvSpPr>
        <p:spPr>
          <a:xfrm>
            <a:off x="5981700" y="1933685"/>
            <a:ext cx="6111240" cy="1106970"/>
          </a:xfrm>
        </p:spPr>
        <p:txBody>
          <a:bodyPr/>
          <a:lstStyle/>
          <a:p>
            <a:r>
              <a:rPr lang="en-US" sz="3600" dirty="0"/>
              <a:t>How To Win A Board Case</a:t>
            </a:r>
          </a:p>
          <a:p>
            <a:r>
              <a:rPr lang="en-US" sz="2800" dirty="0">
                <a:solidFill>
                  <a:srgbClr val="00B050"/>
                </a:solidFill>
              </a:rPr>
              <a:t>BDA Session #2 of Lunch &amp; Learn</a:t>
            </a:r>
          </a:p>
        </p:txBody>
      </p:sp>
      <p:sp>
        <p:nvSpPr>
          <p:cNvPr id="11" name="Text Placeholder 10">
            <a:extLst>
              <a:ext uri="{FF2B5EF4-FFF2-40B4-BE49-F238E27FC236}">
                <a16:creationId xmlns:a16="http://schemas.microsoft.com/office/drawing/2014/main" id="{17A6725A-C8DE-4C71-9F5A-16D706018F60}"/>
              </a:ext>
            </a:extLst>
          </p:cNvPr>
          <p:cNvSpPr>
            <a:spLocks noGrp="1"/>
          </p:cNvSpPr>
          <p:nvPr>
            <p:ph type="body" sz="quarter" idx="14"/>
          </p:nvPr>
        </p:nvSpPr>
        <p:spPr>
          <a:xfrm>
            <a:off x="7342188" y="2943799"/>
            <a:ext cx="4306887" cy="954107"/>
          </a:xfrm>
        </p:spPr>
        <p:txBody>
          <a:bodyPr/>
          <a:lstStyle/>
          <a:p>
            <a:r>
              <a:rPr lang="en-US" dirty="0"/>
              <a:t>August 31, 2023</a:t>
            </a:r>
          </a:p>
          <a:p>
            <a:endParaRPr lang="en-US" dirty="0"/>
          </a:p>
        </p:txBody>
      </p:sp>
      <p:sp>
        <p:nvSpPr>
          <p:cNvPr id="12" name="Text Placeholder 11">
            <a:extLst>
              <a:ext uri="{FF2B5EF4-FFF2-40B4-BE49-F238E27FC236}">
                <a16:creationId xmlns:a16="http://schemas.microsoft.com/office/drawing/2014/main" id="{7BC65A2C-ECF4-40CE-90E1-43A90C5BC9E1}"/>
              </a:ext>
            </a:extLst>
          </p:cNvPr>
          <p:cNvSpPr>
            <a:spLocks noGrp="1"/>
          </p:cNvSpPr>
          <p:nvPr>
            <p:ph type="body" sz="quarter" idx="15"/>
          </p:nvPr>
        </p:nvSpPr>
        <p:spPr>
          <a:xfrm>
            <a:off x="5450205" y="4229075"/>
            <a:ext cx="6642735" cy="2074927"/>
          </a:xfrm>
        </p:spPr>
        <p:txBody>
          <a:bodyPr/>
          <a:lstStyle/>
          <a:p>
            <a:r>
              <a:rPr lang="en-US" dirty="0"/>
              <a:t>Nikki Dunn, Chief Planner</a:t>
            </a:r>
          </a:p>
          <a:p>
            <a:r>
              <a:rPr lang="en-US" dirty="0"/>
              <a:t>Dr. Kameka Miller-Hoskins, Senior Planner</a:t>
            </a:r>
          </a:p>
          <a:p>
            <a:r>
              <a:rPr lang="en-US" dirty="0"/>
              <a:t>Diana Barkume, Project Coordinator-Development</a:t>
            </a:r>
          </a:p>
          <a:p>
            <a:r>
              <a:rPr lang="en-US" dirty="0"/>
              <a:t>Development Services</a:t>
            </a:r>
          </a:p>
          <a:p>
            <a:r>
              <a:rPr lang="en-US" dirty="0"/>
              <a:t>City of Dallas</a:t>
            </a:r>
          </a:p>
          <a:p>
            <a:endParaRPr lang="en-US" dirty="0"/>
          </a:p>
        </p:txBody>
      </p:sp>
      <p:pic>
        <p:nvPicPr>
          <p:cNvPr id="3" name="Picture 2" descr="Text, logo&#10;&#10;Description automatically generated">
            <a:extLst>
              <a:ext uri="{FF2B5EF4-FFF2-40B4-BE49-F238E27FC236}">
                <a16:creationId xmlns:a16="http://schemas.microsoft.com/office/drawing/2014/main" id="{C5C7FCF8-3801-4ACC-A778-EAFF2FF21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83" y="-1028067"/>
            <a:ext cx="3491539" cy="4116950"/>
          </a:xfrm>
          <a:prstGeom prst="rect">
            <a:avLst/>
          </a:prstGeom>
        </p:spPr>
      </p:pic>
      <p:sp>
        <p:nvSpPr>
          <p:cNvPr id="4" name="Rectangle 3">
            <a:extLst>
              <a:ext uri="{FF2B5EF4-FFF2-40B4-BE49-F238E27FC236}">
                <a16:creationId xmlns:a16="http://schemas.microsoft.com/office/drawing/2014/main" id="{128C85E0-2BCA-40D2-BBC6-E92F6B03875F}"/>
              </a:ext>
            </a:extLst>
          </p:cNvPr>
          <p:cNvSpPr/>
          <p:nvPr/>
        </p:nvSpPr>
        <p:spPr>
          <a:xfrm>
            <a:off x="7924332" y="1213288"/>
            <a:ext cx="3005438" cy="1383685"/>
          </a:xfrm>
          <a:prstGeom prst="rect">
            <a:avLst/>
          </a:prstGeom>
          <a:noFill/>
        </p:spPr>
        <p:txBody>
          <a:bodyPr wrap="none" lIns="91440" tIns="45720" rIns="91440" bIns="45720">
            <a:prstTxWarp prst="textArchUp">
              <a:avLst/>
            </a:prstTxWarp>
            <a:spAutoFit/>
          </a:bodyPr>
          <a:lstStyle/>
          <a:p>
            <a:pPr algn="ctr"/>
            <a:r>
              <a:rPr lang="en-US" sz="3200" cap="none" spc="0" dirty="0">
                <a:ln w="0"/>
                <a:solidFill>
                  <a:srgbClr val="00B050"/>
                </a:solidFill>
                <a:effectLst>
                  <a:reflection blurRad="6350" stA="53000" endA="300" endPos="35500" dir="5400000" sy="-90000" algn="bl" rotWithShape="0"/>
                </a:effectLst>
                <a:latin typeface="Bahnschrift SemiLight" panose="020B0502040204020203" pitchFamily="34" charset="0"/>
              </a:rPr>
              <a:t>PRESENTS</a:t>
            </a:r>
          </a:p>
        </p:txBody>
      </p:sp>
    </p:spTree>
    <p:extLst>
      <p:ext uri="{BB962C8B-B14F-4D97-AF65-F5344CB8AC3E}">
        <p14:creationId xmlns:p14="http://schemas.microsoft.com/office/powerpoint/2010/main" val="165461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E4C5DF0E-65F8-414D-A9F0-B15C4C6124D9}"/>
              </a:ext>
            </a:extLst>
          </p:cNvPr>
          <p:cNvSpPr>
            <a:spLocks noGrp="1"/>
          </p:cNvSpPr>
          <p:nvPr>
            <p:ph type="body" sz="quarter" idx="13"/>
          </p:nvPr>
        </p:nvSpPr>
        <p:spPr/>
        <p:txBody>
          <a:bodyPr/>
          <a:lstStyle/>
          <a:p>
            <a:r>
              <a:rPr lang="en-US" dirty="0"/>
              <a:t>Standards for a Variance</a:t>
            </a:r>
          </a:p>
          <a:p>
            <a:endParaRPr lang="en-US" dirty="0"/>
          </a:p>
        </p:txBody>
      </p:sp>
      <p:sp>
        <p:nvSpPr>
          <p:cNvPr id="3" name="Slide Number Placeholder 2">
            <a:extLst>
              <a:ext uri="{FF2B5EF4-FFF2-40B4-BE49-F238E27FC236}">
                <a16:creationId xmlns:a16="http://schemas.microsoft.com/office/drawing/2014/main" id="{38E652C0-DB65-4E64-8504-AB8546A8CE03}"/>
              </a:ext>
            </a:extLst>
          </p:cNvPr>
          <p:cNvSpPr>
            <a:spLocks noGrp="1"/>
          </p:cNvSpPr>
          <p:nvPr>
            <p:ph type="sldNum" sz="quarter" idx="12"/>
          </p:nvPr>
        </p:nvSpPr>
        <p:spPr/>
        <p:txBody>
          <a:bodyPr/>
          <a:lstStyle/>
          <a:p>
            <a:fld id="{09918B91-4B66-40C9-B3FB-70033B0922BB}" type="slidenum">
              <a:rPr lang="en-US" smtClean="0"/>
              <a:pPr/>
              <a:t>10</a:t>
            </a:fld>
            <a:endParaRPr lang="en-US" dirty="0"/>
          </a:p>
        </p:txBody>
      </p:sp>
      <p:sp>
        <p:nvSpPr>
          <p:cNvPr id="18" name="Text Placeholder 17">
            <a:extLst>
              <a:ext uri="{FF2B5EF4-FFF2-40B4-BE49-F238E27FC236}">
                <a16:creationId xmlns:a16="http://schemas.microsoft.com/office/drawing/2014/main" id="{B9B10597-7927-4575-8616-C21D5BB6BAE2}"/>
              </a:ext>
            </a:extLst>
          </p:cNvPr>
          <p:cNvSpPr>
            <a:spLocks noGrp="1"/>
          </p:cNvSpPr>
          <p:nvPr>
            <p:ph sz="quarter" idx="16"/>
          </p:nvPr>
        </p:nvSpPr>
        <p:spPr>
          <a:xfrm>
            <a:off x="109389" y="902422"/>
            <a:ext cx="10741490" cy="4356227"/>
          </a:xfrm>
        </p:spPr>
        <p:txBody>
          <a:bodyPr>
            <a:noAutofit/>
          </a:bodyPr>
          <a:lstStyle/>
          <a:p>
            <a:pPr marL="0" indent="0">
              <a:lnSpc>
                <a:spcPct val="100000"/>
              </a:lnSpc>
              <a:spcBef>
                <a:spcPts val="105"/>
              </a:spcBef>
              <a:buNone/>
            </a:pPr>
            <a:r>
              <a:rPr lang="en-US" sz="1800" dirty="0">
                <a:latin typeface="+mn-lt"/>
                <a:cs typeface="Arial"/>
              </a:rPr>
              <a:t>The</a:t>
            </a:r>
            <a:r>
              <a:rPr lang="en-US" sz="1800" spc="-55" dirty="0">
                <a:latin typeface="+mn-lt"/>
                <a:cs typeface="Arial"/>
              </a:rPr>
              <a:t> </a:t>
            </a:r>
            <a:r>
              <a:rPr lang="en-US" sz="1800" dirty="0">
                <a:latin typeface="+mn-lt"/>
                <a:cs typeface="Arial"/>
              </a:rPr>
              <a:t>applicant</a:t>
            </a:r>
            <a:r>
              <a:rPr lang="en-US" sz="1800" spc="-60" dirty="0">
                <a:latin typeface="+mn-lt"/>
                <a:cs typeface="Arial"/>
              </a:rPr>
              <a:t> </a:t>
            </a:r>
            <a:r>
              <a:rPr lang="en-US" sz="1800" dirty="0">
                <a:latin typeface="+mn-lt"/>
                <a:cs typeface="Arial"/>
              </a:rPr>
              <a:t>has</a:t>
            </a:r>
            <a:r>
              <a:rPr lang="en-US" sz="1800" spc="-35" dirty="0">
                <a:latin typeface="+mn-lt"/>
                <a:cs typeface="Arial"/>
              </a:rPr>
              <a:t> </a:t>
            </a:r>
            <a:r>
              <a:rPr lang="en-US" sz="1800" dirty="0">
                <a:latin typeface="+mn-lt"/>
                <a:cs typeface="Arial"/>
              </a:rPr>
              <a:t>the</a:t>
            </a:r>
            <a:r>
              <a:rPr lang="en-US" sz="1800" spc="-45" dirty="0">
                <a:latin typeface="+mn-lt"/>
                <a:cs typeface="Arial"/>
              </a:rPr>
              <a:t> </a:t>
            </a:r>
            <a:r>
              <a:rPr lang="en-US" sz="1800" dirty="0">
                <a:latin typeface="+mn-lt"/>
                <a:cs typeface="Arial"/>
              </a:rPr>
              <a:t>burden</a:t>
            </a:r>
            <a:r>
              <a:rPr lang="en-US" sz="1800" spc="-55" dirty="0">
                <a:latin typeface="+mn-lt"/>
                <a:cs typeface="Arial"/>
              </a:rPr>
              <a:t> </a:t>
            </a:r>
            <a:r>
              <a:rPr lang="en-US" sz="1800" dirty="0">
                <a:latin typeface="+mn-lt"/>
                <a:cs typeface="Arial"/>
              </a:rPr>
              <a:t>of</a:t>
            </a:r>
            <a:r>
              <a:rPr lang="en-US" sz="1800" spc="-35" dirty="0">
                <a:latin typeface="+mn-lt"/>
                <a:cs typeface="Arial"/>
              </a:rPr>
              <a:t> </a:t>
            </a:r>
            <a:r>
              <a:rPr lang="en-US" sz="1800" dirty="0">
                <a:latin typeface="+mn-lt"/>
                <a:cs typeface="Arial"/>
              </a:rPr>
              <a:t>proof</a:t>
            </a:r>
            <a:r>
              <a:rPr lang="en-US" sz="1800" spc="-50" dirty="0">
                <a:latin typeface="+mn-lt"/>
                <a:cs typeface="Arial"/>
              </a:rPr>
              <a:t> </a:t>
            </a:r>
            <a:r>
              <a:rPr lang="en-US" sz="1800" dirty="0">
                <a:latin typeface="+mn-lt"/>
                <a:cs typeface="Arial"/>
              </a:rPr>
              <a:t>in</a:t>
            </a:r>
            <a:r>
              <a:rPr lang="en-US" sz="1800" spc="-45" dirty="0">
                <a:latin typeface="+mn-lt"/>
                <a:cs typeface="Arial"/>
              </a:rPr>
              <a:t> </a:t>
            </a:r>
            <a:r>
              <a:rPr lang="en-US" sz="1800" dirty="0">
                <a:latin typeface="+mn-lt"/>
                <a:cs typeface="Arial"/>
              </a:rPr>
              <a:t>establishing</a:t>
            </a:r>
            <a:r>
              <a:rPr lang="en-US" sz="1800" spc="-65" dirty="0">
                <a:latin typeface="+mn-lt"/>
                <a:cs typeface="Arial"/>
              </a:rPr>
              <a:t> </a:t>
            </a:r>
            <a:r>
              <a:rPr lang="en-US" sz="1800" dirty="0">
                <a:latin typeface="+mn-lt"/>
                <a:cs typeface="Arial"/>
              </a:rPr>
              <a:t>the</a:t>
            </a:r>
            <a:r>
              <a:rPr lang="en-US" sz="1800" spc="-40" dirty="0">
                <a:latin typeface="+mn-lt"/>
                <a:cs typeface="Arial"/>
              </a:rPr>
              <a:t> </a:t>
            </a:r>
            <a:r>
              <a:rPr lang="en-US" sz="1800" dirty="0">
                <a:latin typeface="+mn-lt"/>
                <a:cs typeface="Arial"/>
              </a:rPr>
              <a:t>following</a:t>
            </a:r>
            <a:r>
              <a:rPr lang="en-US" sz="1800" spc="-35" dirty="0">
                <a:latin typeface="+mn-lt"/>
                <a:cs typeface="Arial"/>
              </a:rPr>
              <a:t> </a:t>
            </a:r>
            <a:r>
              <a:rPr lang="en-US" sz="1800" dirty="0">
                <a:latin typeface="+mn-lt"/>
                <a:cs typeface="Arial"/>
              </a:rPr>
              <a:t>standards</a:t>
            </a:r>
            <a:r>
              <a:rPr lang="en-US" sz="1800" spc="-70" dirty="0">
                <a:latin typeface="+mn-lt"/>
                <a:cs typeface="Arial"/>
              </a:rPr>
              <a:t> </a:t>
            </a:r>
            <a:r>
              <a:rPr lang="en-US" sz="1800" dirty="0">
                <a:latin typeface="+mn-lt"/>
                <a:cs typeface="Arial"/>
              </a:rPr>
              <a:t>have</a:t>
            </a:r>
            <a:r>
              <a:rPr lang="en-US" sz="1800" spc="-15" dirty="0">
                <a:latin typeface="+mn-lt"/>
                <a:cs typeface="Arial"/>
              </a:rPr>
              <a:t> </a:t>
            </a:r>
            <a:r>
              <a:rPr lang="en-US" sz="1800" dirty="0">
                <a:latin typeface="+mn-lt"/>
                <a:cs typeface="Arial"/>
              </a:rPr>
              <a:t>been</a:t>
            </a:r>
            <a:r>
              <a:rPr lang="en-US" sz="1800" spc="-55" dirty="0">
                <a:latin typeface="+mn-lt"/>
                <a:cs typeface="Arial"/>
              </a:rPr>
              <a:t> </a:t>
            </a:r>
            <a:r>
              <a:rPr lang="en-US" sz="1800" spc="-20" dirty="0">
                <a:latin typeface="+mn-lt"/>
                <a:cs typeface="Arial"/>
              </a:rPr>
              <a:t>met.</a:t>
            </a:r>
            <a:endParaRPr lang="en-US" sz="1800" dirty="0">
              <a:latin typeface="+mn-lt"/>
              <a:cs typeface="Arial"/>
            </a:endParaRPr>
          </a:p>
          <a:p>
            <a:pPr>
              <a:lnSpc>
                <a:spcPct val="100000"/>
              </a:lnSpc>
            </a:pPr>
            <a:endParaRPr lang="en-US" sz="1800" dirty="0">
              <a:latin typeface="+mn-lt"/>
              <a:cs typeface="Arial"/>
            </a:endParaRPr>
          </a:p>
          <a:p>
            <a:pPr marL="354965" marR="78740" indent="-342265">
              <a:lnSpc>
                <a:spcPct val="120000"/>
              </a:lnSpc>
              <a:buClr>
                <a:srgbClr val="669900"/>
              </a:buClr>
              <a:buAutoNum type="arabicPeriod"/>
              <a:tabLst>
                <a:tab pos="354965" algn="l"/>
                <a:tab pos="355600" algn="l"/>
              </a:tabLst>
            </a:pPr>
            <a:r>
              <a:rPr lang="en-US" sz="1800" dirty="0">
                <a:latin typeface="+mn-lt"/>
                <a:cs typeface="Arial"/>
              </a:rPr>
              <a:t>not</a:t>
            </a:r>
            <a:r>
              <a:rPr lang="en-US" sz="1800" spc="-40" dirty="0">
                <a:latin typeface="+mn-lt"/>
                <a:cs typeface="Arial"/>
              </a:rPr>
              <a:t> </a:t>
            </a:r>
            <a:r>
              <a:rPr lang="en-US" sz="1800" b="1" dirty="0">
                <a:latin typeface="+mn-lt"/>
                <a:cs typeface="Arial"/>
              </a:rPr>
              <a:t>contrary</a:t>
            </a:r>
            <a:r>
              <a:rPr lang="en-US" sz="1800" b="1" spc="-50" dirty="0">
                <a:latin typeface="+mn-lt"/>
                <a:cs typeface="Arial"/>
              </a:rPr>
              <a:t> </a:t>
            </a:r>
            <a:r>
              <a:rPr lang="en-US" sz="1800" b="1" dirty="0">
                <a:latin typeface="+mn-lt"/>
                <a:cs typeface="Arial"/>
              </a:rPr>
              <a:t>to</a:t>
            </a:r>
            <a:r>
              <a:rPr lang="en-US" sz="1800" b="1" spc="-40" dirty="0">
                <a:latin typeface="+mn-lt"/>
                <a:cs typeface="Arial"/>
              </a:rPr>
              <a:t> </a:t>
            </a:r>
            <a:r>
              <a:rPr lang="en-US" sz="1800" b="1" dirty="0">
                <a:latin typeface="+mn-lt"/>
                <a:cs typeface="Arial"/>
              </a:rPr>
              <a:t>the</a:t>
            </a:r>
            <a:r>
              <a:rPr lang="en-US" sz="1800" b="1" spc="-25" dirty="0">
                <a:latin typeface="+mn-lt"/>
                <a:cs typeface="Arial"/>
              </a:rPr>
              <a:t> </a:t>
            </a:r>
            <a:r>
              <a:rPr lang="en-US" sz="1800" b="1" dirty="0">
                <a:latin typeface="+mn-lt"/>
                <a:cs typeface="Arial"/>
              </a:rPr>
              <a:t>public</a:t>
            </a:r>
            <a:r>
              <a:rPr lang="en-US" sz="1800" b="1" spc="-45" dirty="0">
                <a:latin typeface="+mn-lt"/>
                <a:cs typeface="Arial"/>
              </a:rPr>
              <a:t> </a:t>
            </a:r>
            <a:r>
              <a:rPr lang="en-US" sz="1800" b="1" dirty="0">
                <a:latin typeface="+mn-lt"/>
                <a:cs typeface="Arial"/>
              </a:rPr>
              <a:t>interest</a:t>
            </a:r>
            <a:r>
              <a:rPr lang="en-US" sz="1800" b="1" spc="-45" dirty="0">
                <a:latin typeface="+mn-lt"/>
                <a:cs typeface="Arial"/>
              </a:rPr>
              <a:t> </a:t>
            </a:r>
            <a:r>
              <a:rPr lang="en-US" sz="1800" dirty="0">
                <a:latin typeface="+mn-lt"/>
                <a:cs typeface="Arial"/>
              </a:rPr>
              <a:t>when,</a:t>
            </a:r>
            <a:r>
              <a:rPr lang="en-US" sz="1800" spc="-30" dirty="0">
                <a:latin typeface="+mn-lt"/>
                <a:cs typeface="Arial"/>
              </a:rPr>
              <a:t> </a:t>
            </a:r>
            <a:r>
              <a:rPr lang="en-US" sz="1800" dirty="0">
                <a:latin typeface="+mn-lt"/>
                <a:cs typeface="Arial"/>
              </a:rPr>
              <a:t>owing</a:t>
            </a:r>
            <a:r>
              <a:rPr lang="en-US" sz="1800" spc="-15" dirty="0">
                <a:latin typeface="+mn-lt"/>
                <a:cs typeface="Arial"/>
              </a:rPr>
              <a:t> </a:t>
            </a:r>
            <a:r>
              <a:rPr lang="en-US" sz="1800" dirty="0">
                <a:latin typeface="+mn-lt"/>
                <a:cs typeface="Arial"/>
              </a:rPr>
              <a:t>to</a:t>
            </a:r>
            <a:r>
              <a:rPr lang="en-US" sz="1800" spc="-35" dirty="0">
                <a:latin typeface="+mn-lt"/>
                <a:cs typeface="Arial"/>
              </a:rPr>
              <a:t> </a:t>
            </a:r>
            <a:r>
              <a:rPr lang="en-US" sz="1800" dirty="0">
                <a:latin typeface="+mn-lt"/>
                <a:cs typeface="Arial"/>
              </a:rPr>
              <a:t>special</a:t>
            </a:r>
            <a:r>
              <a:rPr lang="en-US" sz="1800" spc="-45" dirty="0">
                <a:latin typeface="+mn-lt"/>
                <a:cs typeface="Arial"/>
              </a:rPr>
              <a:t> </a:t>
            </a:r>
            <a:r>
              <a:rPr lang="en-US" sz="1800" dirty="0">
                <a:latin typeface="+mn-lt"/>
                <a:cs typeface="Arial"/>
              </a:rPr>
              <a:t>conditions,</a:t>
            </a:r>
            <a:r>
              <a:rPr lang="en-US" sz="1800" spc="-65" dirty="0">
                <a:latin typeface="+mn-lt"/>
                <a:cs typeface="Arial"/>
              </a:rPr>
              <a:t> </a:t>
            </a:r>
            <a:r>
              <a:rPr lang="en-US" sz="1800" dirty="0">
                <a:latin typeface="+mn-lt"/>
                <a:cs typeface="Arial"/>
              </a:rPr>
              <a:t>a</a:t>
            </a:r>
            <a:r>
              <a:rPr lang="en-US" sz="1800" spc="-25" dirty="0">
                <a:latin typeface="+mn-lt"/>
                <a:cs typeface="Arial"/>
              </a:rPr>
              <a:t> </a:t>
            </a:r>
            <a:r>
              <a:rPr lang="en-US" sz="1800" dirty="0">
                <a:latin typeface="+mn-lt"/>
                <a:cs typeface="Arial"/>
              </a:rPr>
              <a:t>literal</a:t>
            </a:r>
            <a:r>
              <a:rPr lang="en-US" sz="1800" spc="-35" dirty="0">
                <a:latin typeface="+mn-lt"/>
                <a:cs typeface="Arial"/>
              </a:rPr>
              <a:t> </a:t>
            </a:r>
            <a:r>
              <a:rPr lang="en-US" sz="1800" spc="-10" dirty="0">
                <a:latin typeface="+mn-lt"/>
                <a:cs typeface="Arial"/>
              </a:rPr>
              <a:t>enforcement</a:t>
            </a:r>
            <a:r>
              <a:rPr lang="en-US" sz="1800" spc="-45" dirty="0">
                <a:latin typeface="+mn-lt"/>
                <a:cs typeface="Arial"/>
              </a:rPr>
              <a:t> </a:t>
            </a:r>
            <a:r>
              <a:rPr lang="en-US" sz="1800" dirty="0">
                <a:latin typeface="+mn-lt"/>
                <a:cs typeface="Arial"/>
              </a:rPr>
              <a:t>of</a:t>
            </a:r>
            <a:r>
              <a:rPr lang="en-US" sz="1800" spc="-30" dirty="0">
                <a:latin typeface="+mn-lt"/>
                <a:cs typeface="Arial"/>
              </a:rPr>
              <a:t> </a:t>
            </a:r>
            <a:r>
              <a:rPr lang="en-US" sz="1800" spc="-20" dirty="0">
                <a:latin typeface="+mn-lt"/>
                <a:cs typeface="Arial"/>
              </a:rPr>
              <a:t>this </a:t>
            </a:r>
            <a:r>
              <a:rPr lang="en-US" sz="1800" dirty="0">
                <a:latin typeface="+mn-lt"/>
                <a:cs typeface="Arial"/>
              </a:rPr>
              <a:t>chapter</a:t>
            </a:r>
            <a:r>
              <a:rPr lang="en-US" sz="1800" spc="-60" dirty="0">
                <a:latin typeface="+mn-lt"/>
                <a:cs typeface="Arial"/>
              </a:rPr>
              <a:t> </a:t>
            </a:r>
            <a:r>
              <a:rPr lang="en-US" sz="1800" dirty="0">
                <a:latin typeface="+mn-lt"/>
                <a:cs typeface="Arial"/>
              </a:rPr>
              <a:t>would</a:t>
            </a:r>
            <a:r>
              <a:rPr lang="en-US" sz="1800" spc="-30" dirty="0">
                <a:latin typeface="+mn-lt"/>
                <a:cs typeface="Arial"/>
              </a:rPr>
              <a:t> </a:t>
            </a:r>
            <a:r>
              <a:rPr lang="en-US" sz="1800" dirty="0">
                <a:latin typeface="+mn-lt"/>
                <a:cs typeface="Arial"/>
              </a:rPr>
              <a:t>result</a:t>
            </a:r>
            <a:r>
              <a:rPr lang="en-US" sz="1800" spc="-50" dirty="0">
                <a:latin typeface="+mn-lt"/>
                <a:cs typeface="Arial"/>
              </a:rPr>
              <a:t> </a:t>
            </a:r>
            <a:r>
              <a:rPr lang="en-US" sz="1800" dirty="0">
                <a:latin typeface="+mn-lt"/>
                <a:cs typeface="Arial"/>
              </a:rPr>
              <a:t>in</a:t>
            </a:r>
            <a:r>
              <a:rPr lang="en-US" sz="1800" spc="-30" dirty="0">
                <a:latin typeface="+mn-lt"/>
                <a:cs typeface="Arial"/>
              </a:rPr>
              <a:t> </a:t>
            </a:r>
            <a:r>
              <a:rPr lang="en-US" sz="1800" dirty="0">
                <a:latin typeface="+mn-lt"/>
                <a:cs typeface="Arial"/>
              </a:rPr>
              <a:t>unnecessary</a:t>
            </a:r>
            <a:r>
              <a:rPr lang="en-US" sz="1800" spc="-55" dirty="0">
                <a:latin typeface="+mn-lt"/>
                <a:cs typeface="Arial"/>
              </a:rPr>
              <a:t> </a:t>
            </a:r>
            <a:r>
              <a:rPr lang="en-US" sz="1800" dirty="0">
                <a:latin typeface="+mn-lt"/>
                <a:cs typeface="Arial"/>
              </a:rPr>
              <a:t>hardship,</a:t>
            </a:r>
            <a:r>
              <a:rPr lang="en-US" sz="1800" spc="-60" dirty="0">
                <a:latin typeface="+mn-lt"/>
                <a:cs typeface="Arial"/>
              </a:rPr>
              <a:t> </a:t>
            </a:r>
            <a:r>
              <a:rPr lang="en-US" sz="1800" dirty="0">
                <a:latin typeface="+mn-lt"/>
                <a:cs typeface="Arial"/>
              </a:rPr>
              <a:t>and</a:t>
            </a:r>
            <a:r>
              <a:rPr lang="en-US" sz="1800" spc="-40" dirty="0">
                <a:latin typeface="+mn-lt"/>
                <a:cs typeface="Arial"/>
              </a:rPr>
              <a:t> </a:t>
            </a:r>
            <a:r>
              <a:rPr lang="en-US" sz="1800" dirty="0">
                <a:latin typeface="+mn-lt"/>
                <a:cs typeface="Arial"/>
              </a:rPr>
              <a:t>so</a:t>
            </a:r>
            <a:r>
              <a:rPr lang="en-US" sz="1800" spc="-40" dirty="0">
                <a:latin typeface="+mn-lt"/>
                <a:cs typeface="Arial"/>
              </a:rPr>
              <a:t> </a:t>
            </a:r>
            <a:r>
              <a:rPr lang="en-US" sz="1800" dirty="0">
                <a:latin typeface="+mn-lt"/>
                <a:cs typeface="Arial"/>
              </a:rPr>
              <a:t>that</a:t>
            </a:r>
            <a:r>
              <a:rPr lang="en-US" sz="1800" spc="-50" dirty="0">
                <a:latin typeface="+mn-lt"/>
                <a:cs typeface="Arial"/>
              </a:rPr>
              <a:t> </a:t>
            </a:r>
            <a:r>
              <a:rPr lang="en-US" sz="1800" dirty="0">
                <a:latin typeface="+mn-lt"/>
                <a:cs typeface="Arial"/>
              </a:rPr>
              <a:t>the</a:t>
            </a:r>
            <a:r>
              <a:rPr lang="en-US" sz="1800" spc="-40" dirty="0">
                <a:latin typeface="+mn-lt"/>
                <a:cs typeface="Arial"/>
              </a:rPr>
              <a:t> </a:t>
            </a:r>
            <a:r>
              <a:rPr lang="en-US" sz="1800" dirty="0">
                <a:latin typeface="+mn-lt"/>
                <a:cs typeface="Arial"/>
              </a:rPr>
              <a:t>spirit</a:t>
            </a:r>
            <a:r>
              <a:rPr lang="en-US" sz="1800" spc="-45" dirty="0">
                <a:latin typeface="+mn-lt"/>
                <a:cs typeface="Arial"/>
              </a:rPr>
              <a:t> </a:t>
            </a:r>
            <a:r>
              <a:rPr lang="en-US" sz="1800" dirty="0">
                <a:latin typeface="+mn-lt"/>
                <a:cs typeface="Arial"/>
              </a:rPr>
              <a:t>of</a:t>
            </a:r>
            <a:r>
              <a:rPr lang="en-US" sz="1800" spc="-35" dirty="0">
                <a:latin typeface="+mn-lt"/>
                <a:cs typeface="Arial"/>
              </a:rPr>
              <a:t> </a:t>
            </a:r>
            <a:r>
              <a:rPr lang="en-US" sz="1800" dirty="0">
                <a:latin typeface="+mn-lt"/>
                <a:cs typeface="Arial"/>
              </a:rPr>
              <a:t>the</a:t>
            </a:r>
            <a:r>
              <a:rPr lang="en-US" sz="1800" spc="-40" dirty="0">
                <a:latin typeface="+mn-lt"/>
                <a:cs typeface="Arial"/>
              </a:rPr>
              <a:t> </a:t>
            </a:r>
            <a:r>
              <a:rPr lang="en-US" sz="1800" dirty="0">
                <a:latin typeface="+mn-lt"/>
                <a:cs typeface="Arial"/>
              </a:rPr>
              <a:t>ordinance</a:t>
            </a:r>
            <a:r>
              <a:rPr lang="en-US" sz="1800" spc="-60" dirty="0">
                <a:latin typeface="+mn-lt"/>
                <a:cs typeface="Arial"/>
              </a:rPr>
              <a:t> </a:t>
            </a:r>
            <a:r>
              <a:rPr lang="en-US" sz="1800" dirty="0">
                <a:latin typeface="+mn-lt"/>
                <a:cs typeface="Arial"/>
              </a:rPr>
              <a:t>will</a:t>
            </a:r>
            <a:r>
              <a:rPr lang="en-US" sz="1800" spc="-5" dirty="0">
                <a:latin typeface="+mn-lt"/>
                <a:cs typeface="Arial"/>
              </a:rPr>
              <a:t> </a:t>
            </a:r>
            <a:r>
              <a:rPr lang="en-US" sz="1800" spc="-25" dirty="0">
                <a:latin typeface="+mn-lt"/>
                <a:cs typeface="Arial"/>
              </a:rPr>
              <a:t>be </a:t>
            </a:r>
            <a:r>
              <a:rPr lang="en-US" sz="1800" dirty="0">
                <a:latin typeface="+mn-lt"/>
                <a:cs typeface="Arial"/>
              </a:rPr>
              <a:t>observed</a:t>
            </a:r>
            <a:r>
              <a:rPr lang="en-US" sz="1800" spc="-60" dirty="0">
                <a:latin typeface="+mn-lt"/>
                <a:cs typeface="Arial"/>
              </a:rPr>
              <a:t> </a:t>
            </a:r>
            <a:r>
              <a:rPr lang="en-US" sz="1800" dirty="0">
                <a:latin typeface="+mn-lt"/>
                <a:cs typeface="Arial"/>
              </a:rPr>
              <a:t>and</a:t>
            </a:r>
            <a:r>
              <a:rPr lang="en-US" sz="1800" spc="-50" dirty="0">
                <a:latin typeface="+mn-lt"/>
                <a:cs typeface="Arial"/>
              </a:rPr>
              <a:t> </a:t>
            </a:r>
            <a:r>
              <a:rPr lang="en-US" sz="1800" dirty="0">
                <a:latin typeface="+mn-lt"/>
                <a:cs typeface="Arial"/>
              </a:rPr>
              <a:t>substantial</a:t>
            </a:r>
            <a:r>
              <a:rPr lang="en-US" sz="1800" spc="-70" dirty="0">
                <a:latin typeface="+mn-lt"/>
                <a:cs typeface="Arial"/>
              </a:rPr>
              <a:t> </a:t>
            </a:r>
            <a:r>
              <a:rPr lang="en-US" sz="1800" dirty="0">
                <a:latin typeface="+mn-lt"/>
                <a:cs typeface="Arial"/>
              </a:rPr>
              <a:t>justice</a:t>
            </a:r>
            <a:r>
              <a:rPr lang="en-US" sz="1800" spc="-55" dirty="0">
                <a:latin typeface="+mn-lt"/>
                <a:cs typeface="Arial"/>
              </a:rPr>
              <a:t> </a:t>
            </a:r>
            <a:r>
              <a:rPr lang="en-US" sz="1800" spc="-10" dirty="0">
                <a:latin typeface="+mn-lt"/>
                <a:cs typeface="Arial"/>
              </a:rPr>
              <a:t>done;</a:t>
            </a:r>
            <a:endParaRPr lang="en-US" sz="1800" dirty="0">
              <a:latin typeface="+mn-lt"/>
              <a:cs typeface="Arial"/>
            </a:endParaRPr>
          </a:p>
          <a:p>
            <a:pPr>
              <a:lnSpc>
                <a:spcPct val="100000"/>
              </a:lnSpc>
              <a:spcBef>
                <a:spcPts val="5"/>
              </a:spcBef>
              <a:buClr>
                <a:srgbClr val="669900"/>
              </a:buClr>
              <a:buFont typeface="Arial"/>
              <a:buAutoNum type="arabicPeriod"/>
            </a:pPr>
            <a:endParaRPr lang="en-US" sz="1800" dirty="0">
              <a:latin typeface="+mn-lt"/>
              <a:cs typeface="Arial"/>
            </a:endParaRPr>
          </a:p>
          <a:p>
            <a:pPr marL="354965" marR="142875" indent="-342265">
              <a:lnSpc>
                <a:spcPct val="120100"/>
              </a:lnSpc>
              <a:buClr>
                <a:srgbClr val="669900"/>
              </a:buClr>
              <a:buAutoNum type="arabicPeriod"/>
              <a:tabLst>
                <a:tab pos="354965" algn="l"/>
                <a:tab pos="355600" algn="l"/>
              </a:tabLst>
            </a:pPr>
            <a:r>
              <a:rPr lang="en-US" sz="1800" dirty="0">
                <a:latin typeface="+mn-lt"/>
                <a:cs typeface="Arial"/>
              </a:rPr>
              <a:t>necessary</a:t>
            </a:r>
            <a:r>
              <a:rPr lang="en-US" sz="1800" spc="-65" dirty="0">
                <a:latin typeface="+mn-lt"/>
                <a:cs typeface="Arial"/>
              </a:rPr>
              <a:t> </a:t>
            </a:r>
            <a:r>
              <a:rPr lang="en-US" sz="1800" dirty="0">
                <a:latin typeface="+mn-lt"/>
                <a:cs typeface="Arial"/>
              </a:rPr>
              <a:t>to</a:t>
            </a:r>
            <a:r>
              <a:rPr lang="en-US" sz="1800" spc="-20" dirty="0">
                <a:latin typeface="+mn-lt"/>
                <a:cs typeface="Arial"/>
              </a:rPr>
              <a:t> </a:t>
            </a:r>
            <a:r>
              <a:rPr lang="en-US" sz="1800" dirty="0">
                <a:latin typeface="+mn-lt"/>
                <a:cs typeface="Arial"/>
              </a:rPr>
              <a:t>permit</a:t>
            </a:r>
            <a:r>
              <a:rPr lang="en-US" sz="1800" spc="-40" dirty="0">
                <a:latin typeface="+mn-lt"/>
                <a:cs typeface="Arial"/>
              </a:rPr>
              <a:t> </a:t>
            </a:r>
            <a:r>
              <a:rPr lang="en-US" sz="1800" spc="-10" dirty="0">
                <a:latin typeface="+mn-lt"/>
                <a:cs typeface="Arial"/>
              </a:rPr>
              <a:t>development</a:t>
            </a:r>
            <a:r>
              <a:rPr lang="en-US" sz="1800" spc="-40" dirty="0">
                <a:latin typeface="+mn-lt"/>
                <a:cs typeface="Arial"/>
              </a:rPr>
              <a:t> </a:t>
            </a:r>
            <a:r>
              <a:rPr lang="en-US" sz="1800" dirty="0">
                <a:latin typeface="+mn-lt"/>
                <a:cs typeface="Arial"/>
              </a:rPr>
              <a:t>of</a:t>
            </a:r>
            <a:r>
              <a:rPr lang="en-US" sz="1800" spc="-30" dirty="0">
                <a:latin typeface="+mn-lt"/>
                <a:cs typeface="Arial"/>
              </a:rPr>
              <a:t> </a:t>
            </a:r>
            <a:r>
              <a:rPr lang="en-US" sz="1800" dirty="0">
                <a:latin typeface="+mn-lt"/>
                <a:cs typeface="Arial"/>
              </a:rPr>
              <a:t>a</a:t>
            </a:r>
            <a:r>
              <a:rPr lang="en-US" sz="1800" spc="-20" dirty="0">
                <a:latin typeface="+mn-lt"/>
                <a:cs typeface="Arial"/>
              </a:rPr>
              <a:t> </a:t>
            </a:r>
            <a:r>
              <a:rPr lang="en-US" sz="1800" dirty="0">
                <a:latin typeface="+mn-lt"/>
                <a:cs typeface="Arial"/>
              </a:rPr>
              <a:t>specific</a:t>
            </a:r>
            <a:r>
              <a:rPr lang="en-US" sz="1800" spc="-50" dirty="0">
                <a:latin typeface="+mn-lt"/>
                <a:cs typeface="Arial"/>
              </a:rPr>
              <a:t> </a:t>
            </a:r>
            <a:r>
              <a:rPr lang="en-US" sz="1800" dirty="0">
                <a:latin typeface="+mn-lt"/>
                <a:cs typeface="Arial"/>
              </a:rPr>
              <a:t>parcel</a:t>
            </a:r>
            <a:r>
              <a:rPr lang="en-US" sz="1800" spc="-45" dirty="0">
                <a:latin typeface="+mn-lt"/>
                <a:cs typeface="Arial"/>
              </a:rPr>
              <a:t> </a:t>
            </a:r>
            <a:r>
              <a:rPr lang="en-US" sz="1800" dirty="0">
                <a:latin typeface="+mn-lt"/>
                <a:cs typeface="Arial"/>
              </a:rPr>
              <a:t>of</a:t>
            </a:r>
            <a:r>
              <a:rPr lang="en-US" sz="1800" spc="-25" dirty="0">
                <a:latin typeface="+mn-lt"/>
                <a:cs typeface="Arial"/>
              </a:rPr>
              <a:t> </a:t>
            </a:r>
            <a:r>
              <a:rPr lang="en-US" sz="1800" dirty="0">
                <a:latin typeface="+mn-lt"/>
                <a:cs typeface="Arial"/>
              </a:rPr>
              <a:t>land</a:t>
            </a:r>
            <a:r>
              <a:rPr lang="en-US" sz="1800" spc="-30" dirty="0">
                <a:latin typeface="+mn-lt"/>
                <a:cs typeface="Arial"/>
              </a:rPr>
              <a:t> </a:t>
            </a:r>
            <a:r>
              <a:rPr lang="en-US" sz="1800" dirty="0">
                <a:latin typeface="+mn-lt"/>
                <a:cs typeface="Arial"/>
              </a:rPr>
              <a:t>that</a:t>
            </a:r>
            <a:r>
              <a:rPr lang="en-US" sz="1800" spc="-40" dirty="0">
                <a:latin typeface="+mn-lt"/>
                <a:cs typeface="Arial"/>
              </a:rPr>
              <a:t> </a:t>
            </a:r>
            <a:r>
              <a:rPr lang="en-US" sz="1800" dirty="0">
                <a:latin typeface="+mn-lt"/>
                <a:cs typeface="Arial"/>
              </a:rPr>
              <a:t>differs</a:t>
            </a:r>
            <a:r>
              <a:rPr lang="en-US" sz="1800" spc="-55" dirty="0">
                <a:latin typeface="+mn-lt"/>
                <a:cs typeface="Arial"/>
              </a:rPr>
              <a:t> </a:t>
            </a:r>
            <a:r>
              <a:rPr lang="en-US" sz="1800" dirty="0">
                <a:latin typeface="+mn-lt"/>
                <a:cs typeface="Arial"/>
              </a:rPr>
              <a:t>from</a:t>
            </a:r>
            <a:r>
              <a:rPr lang="en-US" sz="1800" spc="-50" dirty="0">
                <a:latin typeface="+mn-lt"/>
                <a:cs typeface="Arial"/>
              </a:rPr>
              <a:t> </a:t>
            </a:r>
            <a:r>
              <a:rPr lang="en-US" sz="1800" dirty="0">
                <a:latin typeface="+mn-lt"/>
                <a:cs typeface="Arial"/>
              </a:rPr>
              <a:t>other</a:t>
            </a:r>
            <a:r>
              <a:rPr lang="en-US" sz="1800" spc="-40" dirty="0">
                <a:latin typeface="+mn-lt"/>
                <a:cs typeface="Arial"/>
              </a:rPr>
              <a:t> </a:t>
            </a:r>
            <a:r>
              <a:rPr lang="en-US" sz="1800" dirty="0">
                <a:latin typeface="+mn-lt"/>
                <a:cs typeface="Arial"/>
              </a:rPr>
              <a:t>parcels</a:t>
            </a:r>
            <a:r>
              <a:rPr lang="en-US" sz="1800" spc="-40" dirty="0">
                <a:latin typeface="+mn-lt"/>
                <a:cs typeface="Arial"/>
              </a:rPr>
              <a:t> </a:t>
            </a:r>
            <a:r>
              <a:rPr lang="en-US" sz="1800" dirty="0">
                <a:latin typeface="+mn-lt"/>
                <a:cs typeface="Arial"/>
              </a:rPr>
              <a:t>of</a:t>
            </a:r>
            <a:r>
              <a:rPr lang="en-US" sz="1800" spc="-25" dirty="0">
                <a:latin typeface="+mn-lt"/>
                <a:cs typeface="Arial"/>
              </a:rPr>
              <a:t> </a:t>
            </a:r>
            <a:r>
              <a:rPr lang="en-US" sz="1800" spc="-20" dirty="0">
                <a:latin typeface="+mn-lt"/>
                <a:cs typeface="Arial"/>
              </a:rPr>
              <a:t>land </a:t>
            </a:r>
            <a:r>
              <a:rPr lang="en-US" sz="1800" dirty="0">
                <a:latin typeface="+mn-lt"/>
                <a:cs typeface="Arial"/>
              </a:rPr>
              <a:t>by</a:t>
            </a:r>
            <a:r>
              <a:rPr lang="en-US" sz="1800" spc="-50" dirty="0">
                <a:latin typeface="+mn-lt"/>
                <a:cs typeface="Arial"/>
              </a:rPr>
              <a:t> </a:t>
            </a:r>
            <a:r>
              <a:rPr lang="en-US" sz="1800" dirty="0">
                <a:latin typeface="+mn-lt"/>
                <a:cs typeface="Arial"/>
              </a:rPr>
              <a:t>being</a:t>
            </a:r>
            <a:r>
              <a:rPr lang="en-US" sz="1800" spc="-40" dirty="0">
                <a:latin typeface="+mn-lt"/>
                <a:cs typeface="Arial"/>
              </a:rPr>
              <a:t> </a:t>
            </a:r>
            <a:r>
              <a:rPr lang="en-US" sz="1800" dirty="0">
                <a:latin typeface="+mn-lt"/>
                <a:cs typeface="Arial"/>
              </a:rPr>
              <a:t>of</a:t>
            </a:r>
            <a:r>
              <a:rPr lang="en-US" sz="1800" spc="-30" dirty="0">
                <a:latin typeface="+mn-lt"/>
                <a:cs typeface="Arial"/>
              </a:rPr>
              <a:t> </a:t>
            </a:r>
            <a:r>
              <a:rPr lang="en-US" sz="1800" dirty="0">
                <a:latin typeface="+mn-lt"/>
                <a:cs typeface="Arial"/>
              </a:rPr>
              <a:t>such</a:t>
            </a:r>
            <a:r>
              <a:rPr lang="en-US" sz="1800" spc="-50" dirty="0">
                <a:latin typeface="+mn-lt"/>
                <a:cs typeface="Arial"/>
              </a:rPr>
              <a:t> </a:t>
            </a:r>
            <a:r>
              <a:rPr lang="en-US" sz="1800" dirty="0">
                <a:latin typeface="+mn-lt"/>
                <a:cs typeface="Arial"/>
              </a:rPr>
              <a:t>a</a:t>
            </a:r>
            <a:r>
              <a:rPr lang="en-US" sz="1800" spc="-25" dirty="0">
                <a:latin typeface="+mn-lt"/>
                <a:cs typeface="Arial"/>
              </a:rPr>
              <a:t> </a:t>
            </a:r>
            <a:r>
              <a:rPr lang="en-US" sz="1800" b="1" dirty="0">
                <a:latin typeface="+mn-lt"/>
                <a:cs typeface="Arial"/>
              </a:rPr>
              <a:t>restrictive</a:t>
            </a:r>
            <a:r>
              <a:rPr lang="en-US" sz="1800" b="1" spc="-50" dirty="0">
                <a:latin typeface="+mn-lt"/>
                <a:cs typeface="Arial"/>
              </a:rPr>
              <a:t> </a:t>
            </a:r>
            <a:r>
              <a:rPr lang="en-US" sz="1800" b="1" dirty="0">
                <a:latin typeface="+mn-lt"/>
                <a:cs typeface="Arial"/>
              </a:rPr>
              <a:t>area,</a:t>
            </a:r>
            <a:r>
              <a:rPr lang="en-US" sz="1800" b="1" spc="-50" dirty="0">
                <a:latin typeface="+mn-lt"/>
                <a:cs typeface="Arial"/>
              </a:rPr>
              <a:t> </a:t>
            </a:r>
            <a:r>
              <a:rPr lang="en-US" sz="1800" b="1" dirty="0">
                <a:latin typeface="+mn-lt"/>
                <a:cs typeface="Arial"/>
              </a:rPr>
              <a:t>shape,</a:t>
            </a:r>
            <a:r>
              <a:rPr lang="en-US" sz="1800" b="1" spc="-45" dirty="0">
                <a:latin typeface="+mn-lt"/>
                <a:cs typeface="Arial"/>
              </a:rPr>
              <a:t> </a:t>
            </a:r>
            <a:r>
              <a:rPr lang="en-US" sz="1800" b="1" dirty="0">
                <a:latin typeface="+mn-lt"/>
                <a:cs typeface="Arial"/>
              </a:rPr>
              <a:t>or</a:t>
            </a:r>
            <a:r>
              <a:rPr lang="en-US" sz="1800" b="1" spc="-25" dirty="0">
                <a:latin typeface="+mn-lt"/>
                <a:cs typeface="Arial"/>
              </a:rPr>
              <a:t> </a:t>
            </a:r>
            <a:r>
              <a:rPr lang="en-US" sz="1800" b="1" dirty="0">
                <a:latin typeface="+mn-lt"/>
                <a:cs typeface="Arial"/>
              </a:rPr>
              <a:t>slope</a:t>
            </a:r>
            <a:r>
              <a:rPr lang="en-US" sz="1800" dirty="0">
                <a:latin typeface="+mn-lt"/>
                <a:cs typeface="Arial"/>
              </a:rPr>
              <a:t>,</a:t>
            </a:r>
            <a:r>
              <a:rPr lang="en-US" sz="1800" spc="-55" dirty="0">
                <a:latin typeface="+mn-lt"/>
                <a:cs typeface="Arial"/>
              </a:rPr>
              <a:t> </a:t>
            </a:r>
            <a:r>
              <a:rPr lang="en-US" sz="1800" dirty="0">
                <a:latin typeface="+mn-lt"/>
                <a:cs typeface="Arial"/>
              </a:rPr>
              <a:t>that</a:t>
            </a:r>
            <a:r>
              <a:rPr lang="en-US" sz="1800" spc="-50" dirty="0">
                <a:latin typeface="+mn-lt"/>
                <a:cs typeface="Arial"/>
              </a:rPr>
              <a:t> </a:t>
            </a:r>
            <a:r>
              <a:rPr lang="en-US" sz="1800" dirty="0">
                <a:latin typeface="+mn-lt"/>
                <a:cs typeface="Arial"/>
              </a:rPr>
              <a:t>it</a:t>
            </a:r>
            <a:r>
              <a:rPr lang="en-US" sz="1800" spc="-25" dirty="0">
                <a:latin typeface="+mn-lt"/>
                <a:cs typeface="Arial"/>
              </a:rPr>
              <a:t> </a:t>
            </a:r>
            <a:r>
              <a:rPr lang="en-US" sz="1800" dirty="0">
                <a:latin typeface="+mn-lt"/>
                <a:cs typeface="Arial"/>
              </a:rPr>
              <a:t>cannot</a:t>
            </a:r>
            <a:r>
              <a:rPr lang="en-US" sz="1800" spc="-55" dirty="0">
                <a:latin typeface="+mn-lt"/>
                <a:cs typeface="Arial"/>
              </a:rPr>
              <a:t> </a:t>
            </a:r>
            <a:r>
              <a:rPr lang="en-US" sz="1800" dirty="0">
                <a:latin typeface="+mn-lt"/>
                <a:cs typeface="Arial"/>
              </a:rPr>
              <a:t>be</a:t>
            </a:r>
            <a:r>
              <a:rPr lang="en-US" sz="1800" spc="-30" dirty="0">
                <a:latin typeface="+mn-lt"/>
                <a:cs typeface="Arial"/>
              </a:rPr>
              <a:t> </a:t>
            </a:r>
            <a:r>
              <a:rPr lang="en-US" sz="1800" dirty="0">
                <a:latin typeface="+mn-lt"/>
                <a:cs typeface="Arial"/>
              </a:rPr>
              <a:t>developed</a:t>
            </a:r>
            <a:r>
              <a:rPr lang="en-US" sz="1800" spc="-40" dirty="0">
                <a:latin typeface="+mn-lt"/>
                <a:cs typeface="Arial"/>
              </a:rPr>
              <a:t> </a:t>
            </a:r>
            <a:r>
              <a:rPr lang="en-US" sz="1800" dirty="0">
                <a:latin typeface="+mn-lt"/>
                <a:cs typeface="Arial"/>
              </a:rPr>
              <a:t>in</a:t>
            </a:r>
            <a:r>
              <a:rPr lang="en-US" sz="1800" spc="-40" dirty="0">
                <a:latin typeface="+mn-lt"/>
                <a:cs typeface="Arial"/>
              </a:rPr>
              <a:t> </a:t>
            </a:r>
            <a:r>
              <a:rPr lang="en-US" sz="1800" dirty="0">
                <a:latin typeface="+mn-lt"/>
                <a:cs typeface="Arial"/>
              </a:rPr>
              <a:t>a</a:t>
            </a:r>
            <a:r>
              <a:rPr lang="en-US" sz="1800" spc="-25" dirty="0">
                <a:latin typeface="+mn-lt"/>
                <a:cs typeface="Arial"/>
              </a:rPr>
              <a:t> </a:t>
            </a:r>
            <a:r>
              <a:rPr lang="en-US" sz="1800" spc="-10" dirty="0">
                <a:latin typeface="+mn-lt"/>
                <a:cs typeface="Arial"/>
              </a:rPr>
              <a:t>manner </a:t>
            </a:r>
            <a:r>
              <a:rPr lang="en-US" sz="1800" b="1" spc="-10" dirty="0">
                <a:latin typeface="+mn-lt"/>
                <a:cs typeface="Arial"/>
              </a:rPr>
              <a:t>commensurate</a:t>
            </a:r>
            <a:r>
              <a:rPr lang="en-US" sz="1800" b="1" spc="-45" dirty="0">
                <a:latin typeface="+mn-lt"/>
                <a:cs typeface="Arial"/>
              </a:rPr>
              <a:t> </a:t>
            </a:r>
            <a:r>
              <a:rPr lang="en-US" sz="1800" dirty="0">
                <a:latin typeface="+mn-lt"/>
                <a:cs typeface="Arial"/>
              </a:rPr>
              <a:t>with the</a:t>
            </a:r>
            <a:r>
              <a:rPr lang="en-US" sz="1800" spc="-25" dirty="0">
                <a:latin typeface="+mn-lt"/>
                <a:cs typeface="Arial"/>
              </a:rPr>
              <a:t> </a:t>
            </a:r>
            <a:r>
              <a:rPr lang="en-US" sz="1800" spc="-10" dirty="0">
                <a:latin typeface="+mn-lt"/>
                <a:cs typeface="Arial"/>
              </a:rPr>
              <a:t>development</a:t>
            </a:r>
            <a:r>
              <a:rPr lang="en-US" sz="1800" spc="-40" dirty="0">
                <a:latin typeface="+mn-lt"/>
                <a:cs typeface="Arial"/>
              </a:rPr>
              <a:t> </a:t>
            </a:r>
            <a:r>
              <a:rPr lang="en-US" sz="1800" dirty="0">
                <a:latin typeface="+mn-lt"/>
                <a:cs typeface="Arial"/>
              </a:rPr>
              <a:t>upon</a:t>
            </a:r>
            <a:r>
              <a:rPr lang="en-US" sz="1800" spc="-40" dirty="0">
                <a:latin typeface="+mn-lt"/>
                <a:cs typeface="Arial"/>
              </a:rPr>
              <a:t> </a:t>
            </a:r>
            <a:r>
              <a:rPr lang="en-US" sz="1800" dirty="0">
                <a:latin typeface="+mn-lt"/>
                <a:cs typeface="Arial"/>
              </a:rPr>
              <a:t>other</a:t>
            </a:r>
            <a:r>
              <a:rPr lang="en-US" sz="1800" spc="-35" dirty="0">
                <a:latin typeface="+mn-lt"/>
                <a:cs typeface="Arial"/>
              </a:rPr>
              <a:t> </a:t>
            </a:r>
            <a:r>
              <a:rPr lang="en-US" sz="1800" dirty="0">
                <a:latin typeface="+mn-lt"/>
                <a:cs typeface="Arial"/>
              </a:rPr>
              <a:t>parcels</a:t>
            </a:r>
            <a:r>
              <a:rPr lang="en-US" sz="1800" spc="-45" dirty="0">
                <a:latin typeface="+mn-lt"/>
                <a:cs typeface="Arial"/>
              </a:rPr>
              <a:t> </a:t>
            </a:r>
            <a:r>
              <a:rPr lang="en-US" sz="1800" dirty="0">
                <a:latin typeface="+mn-lt"/>
                <a:cs typeface="Arial"/>
              </a:rPr>
              <a:t>of</a:t>
            </a:r>
            <a:r>
              <a:rPr lang="en-US" sz="1800" spc="-15" dirty="0">
                <a:latin typeface="+mn-lt"/>
                <a:cs typeface="Arial"/>
              </a:rPr>
              <a:t> </a:t>
            </a:r>
            <a:r>
              <a:rPr lang="en-US" sz="1800" dirty="0">
                <a:latin typeface="+mn-lt"/>
                <a:cs typeface="Arial"/>
              </a:rPr>
              <a:t>land</a:t>
            </a:r>
            <a:r>
              <a:rPr lang="en-US" sz="1800" spc="-25" dirty="0">
                <a:latin typeface="+mn-lt"/>
                <a:cs typeface="Arial"/>
              </a:rPr>
              <a:t> </a:t>
            </a:r>
            <a:r>
              <a:rPr lang="en-US" sz="1800" dirty="0">
                <a:latin typeface="+mn-lt"/>
                <a:cs typeface="Arial"/>
              </a:rPr>
              <a:t>with</a:t>
            </a:r>
            <a:r>
              <a:rPr lang="en-US" sz="1800" spc="-20" dirty="0">
                <a:latin typeface="+mn-lt"/>
                <a:cs typeface="Arial"/>
              </a:rPr>
              <a:t> </a:t>
            </a:r>
            <a:r>
              <a:rPr lang="en-US" sz="1800" dirty="0">
                <a:latin typeface="+mn-lt"/>
                <a:cs typeface="Arial"/>
              </a:rPr>
              <a:t>the </a:t>
            </a:r>
            <a:r>
              <a:rPr lang="en-US" sz="1800" b="1" dirty="0">
                <a:latin typeface="+mn-lt"/>
                <a:cs typeface="Arial"/>
              </a:rPr>
              <a:t>same</a:t>
            </a:r>
            <a:r>
              <a:rPr lang="en-US" sz="1800" b="1" spc="-25" dirty="0">
                <a:latin typeface="+mn-lt"/>
                <a:cs typeface="Arial"/>
              </a:rPr>
              <a:t> </a:t>
            </a:r>
            <a:r>
              <a:rPr lang="en-US" sz="1800" b="1" dirty="0">
                <a:latin typeface="+mn-lt"/>
                <a:cs typeface="Arial"/>
              </a:rPr>
              <a:t>zoning</a:t>
            </a:r>
            <a:r>
              <a:rPr lang="en-US" sz="1800" dirty="0">
                <a:latin typeface="+mn-lt"/>
                <a:cs typeface="Arial"/>
              </a:rPr>
              <a:t>;</a:t>
            </a:r>
            <a:r>
              <a:rPr lang="en-US" sz="1800" spc="-35" dirty="0">
                <a:latin typeface="+mn-lt"/>
                <a:cs typeface="Arial"/>
              </a:rPr>
              <a:t> </a:t>
            </a:r>
            <a:r>
              <a:rPr lang="en-US" sz="1800" spc="-25" dirty="0">
                <a:latin typeface="+mn-lt"/>
                <a:cs typeface="Arial"/>
              </a:rPr>
              <a:t>and</a:t>
            </a:r>
            <a:endParaRPr lang="en-US" sz="1800" dirty="0">
              <a:latin typeface="+mn-lt"/>
              <a:cs typeface="Arial"/>
            </a:endParaRPr>
          </a:p>
          <a:p>
            <a:pPr>
              <a:lnSpc>
                <a:spcPct val="100000"/>
              </a:lnSpc>
              <a:buClr>
                <a:srgbClr val="669900"/>
              </a:buClr>
              <a:buFont typeface="Arial"/>
              <a:buAutoNum type="arabicPeriod"/>
            </a:pPr>
            <a:endParaRPr lang="en-US" sz="1800" dirty="0">
              <a:latin typeface="+mn-lt"/>
              <a:cs typeface="Arial"/>
            </a:endParaRPr>
          </a:p>
          <a:p>
            <a:pPr marL="354965" marR="33655" indent="-342265">
              <a:lnSpc>
                <a:spcPct val="120000"/>
              </a:lnSpc>
              <a:spcBef>
                <a:spcPts val="5"/>
              </a:spcBef>
              <a:buClr>
                <a:srgbClr val="669900"/>
              </a:buClr>
              <a:buAutoNum type="arabicPeriod"/>
              <a:tabLst>
                <a:tab pos="354965" algn="l"/>
                <a:tab pos="355600" algn="l"/>
              </a:tabLst>
            </a:pPr>
            <a:r>
              <a:rPr lang="en-US" sz="1800" dirty="0">
                <a:latin typeface="+mn-lt"/>
                <a:cs typeface="Arial"/>
              </a:rPr>
              <a:t>not</a:t>
            </a:r>
            <a:r>
              <a:rPr lang="en-US" sz="1800" spc="-50" dirty="0">
                <a:latin typeface="+mn-lt"/>
                <a:cs typeface="Arial"/>
              </a:rPr>
              <a:t> </a:t>
            </a:r>
            <a:r>
              <a:rPr lang="en-US" sz="1800" dirty="0">
                <a:latin typeface="+mn-lt"/>
                <a:cs typeface="Arial"/>
              </a:rPr>
              <a:t>granted</a:t>
            </a:r>
            <a:r>
              <a:rPr lang="en-US" sz="1800" spc="-65" dirty="0">
                <a:latin typeface="+mn-lt"/>
                <a:cs typeface="Arial"/>
              </a:rPr>
              <a:t> </a:t>
            </a:r>
            <a:r>
              <a:rPr lang="en-US" sz="1800" dirty="0">
                <a:latin typeface="+mn-lt"/>
                <a:cs typeface="Arial"/>
              </a:rPr>
              <a:t>to</a:t>
            </a:r>
            <a:r>
              <a:rPr lang="en-US" sz="1800" spc="-40" dirty="0">
                <a:latin typeface="+mn-lt"/>
                <a:cs typeface="Arial"/>
              </a:rPr>
              <a:t> </a:t>
            </a:r>
            <a:r>
              <a:rPr lang="en-US" sz="1800" dirty="0">
                <a:latin typeface="+mn-lt"/>
                <a:cs typeface="Arial"/>
              </a:rPr>
              <a:t>relieve</a:t>
            </a:r>
            <a:r>
              <a:rPr lang="en-US" sz="1800" spc="-30" dirty="0">
                <a:latin typeface="+mn-lt"/>
                <a:cs typeface="Arial"/>
              </a:rPr>
              <a:t> </a:t>
            </a:r>
            <a:r>
              <a:rPr lang="en-US" sz="1800" dirty="0">
                <a:latin typeface="+mn-lt"/>
                <a:cs typeface="Arial"/>
              </a:rPr>
              <a:t>a</a:t>
            </a:r>
            <a:r>
              <a:rPr lang="en-US" sz="1800" spc="-25" dirty="0">
                <a:latin typeface="+mn-lt"/>
                <a:cs typeface="Arial"/>
              </a:rPr>
              <a:t> </a:t>
            </a:r>
            <a:r>
              <a:rPr lang="en-US" sz="1800" b="1" spc="-10" dirty="0">
                <a:latin typeface="+mn-lt"/>
                <a:cs typeface="Arial"/>
              </a:rPr>
              <a:t>self-</a:t>
            </a:r>
            <a:r>
              <a:rPr lang="en-US" sz="1800" b="1" dirty="0">
                <a:latin typeface="+mn-lt"/>
                <a:cs typeface="Arial"/>
              </a:rPr>
              <a:t>created</a:t>
            </a:r>
            <a:r>
              <a:rPr lang="en-US" sz="1800" b="1" spc="-70" dirty="0">
                <a:latin typeface="+mn-lt"/>
                <a:cs typeface="Arial"/>
              </a:rPr>
              <a:t> </a:t>
            </a:r>
            <a:r>
              <a:rPr lang="en-US" sz="1800" b="1" dirty="0">
                <a:latin typeface="+mn-lt"/>
                <a:cs typeface="Arial"/>
              </a:rPr>
              <a:t>or</a:t>
            </a:r>
            <a:r>
              <a:rPr lang="en-US" sz="1800" b="1" spc="-25" dirty="0">
                <a:latin typeface="+mn-lt"/>
                <a:cs typeface="Arial"/>
              </a:rPr>
              <a:t> </a:t>
            </a:r>
            <a:r>
              <a:rPr lang="en-US" sz="1800" b="1" dirty="0">
                <a:latin typeface="+mn-lt"/>
                <a:cs typeface="Arial"/>
              </a:rPr>
              <a:t>personal</a:t>
            </a:r>
            <a:r>
              <a:rPr lang="en-US" sz="1800" b="1" spc="-50" dirty="0">
                <a:latin typeface="+mn-lt"/>
                <a:cs typeface="Arial"/>
              </a:rPr>
              <a:t> </a:t>
            </a:r>
            <a:r>
              <a:rPr lang="en-US" sz="1800" b="1" dirty="0">
                <a:latin typeface="+mn-lt"/>
                <a:cs typeface="Arial"/>
              </a:rPr>
              <a:t>hardship,</a:t>
            </a:r>
            <a:r>
              <a:rPr lang="en-US" sz="1800" b="1" spc="-65" dirty="0">
                <a:latin typeface="+mn-lt"/>
                <a:cs typeface="Arial"/>
              </a:rPr>
              <a:t> </a:t>
            </a:r>
            <a:r>
              <a:rPr lang="en-US" sz="1800" b="1" dirty="0">
                <a:latin typeface="+mn-lt"/>
                <a:cs typeface="Arial"/>
              </a:rPr>
              <a:t>nor</a:t>
            </a:r>
            <a:r>
              <a:rPr lang="en-US" sz="1800" b="1" spc="-25" dirty="0">
                <a:latin typeface="+mn-lt"/>
                <a:cs typeface="Arial"/>
              </a:rPr>
              <a:t> </a:t>
            </a:r>
            <a:r>
              <a:rPr lang="en-US" sz="1800" b="1" dirty="0">
                <a:latin typeface="+mn-lt"/>
                <a:cs typeface="Arial"/>
              </a:rPr>
              <a:t>for</a:t>
            </a:r>
            <a:r>
              <a:rPr lang="en-US" sz="1800" b="1" spc="-35" dirty="0">
                <a:latin typeface="+mn-lt"/>
                <a:cs typeface="Arial"/>
              </a:rPr>
              <a:t> </a:t>
            </a:r>
            <a:r>
              <a:rPr lang="en-US" sz="1800" b="1" dirty="0">
                <a:latin typeface="+mn-lt"/>
                <a:cs typeface="Arial"/>
              </a:rPr>
              <a:t>financial</a:t>
            </a:r>
            <a:r>
              <a:rPr lang="en-US" sz="1800" b="1" spc="-70" dirty="0">
                <a:latin typeface="+mn-lt"/>
                <a:cs typeface="Arial"/>
              </a:rPr>
              <a:t> </a:t>
            </a:r>
            <a:r>
              <a:rPr lang="en-US" sz="1800" b="1" dirty="0">
                <a:latin typeface="+mn-lt"/>
                <a:cs typeface="Arial"/>
              </a:rPr>
              <a:t>reasons</a:t>
            </a:r>
            <a:r>
              <a:rPr lang="en-US" sz="1800" b="1" spc="-20" dirty="0">
                <a:latin typeface="+mn-lt"/>
                <a:cs typeface="Arial"/>
              </a:rPr>
              <a:t> </a:t>
            </a:r>
            <a:r>
              <a:rPr lang="en-US" sz="1800" spc="-20" dirty="0">
                <a:latin typeface="+mn-lt"/>
                <a:cs typeface="Arial"/>
              </a:rPr>
              <a:t>only,</a:t>
            </a:r>
            <a:r>
              <a:rPr lang="en-US" sz="1800" spc="-25" dirty="0">
                <a:latin typeface="+mn-lt"/>
                <a:cs typeface="Arial"/>
              </a:rPr>
              <a:t> </a:t>
            </a:r>
            <a:r>
              <a:rPr lang="en-US" sz="1800" dirty="0">
                <a:latin typeface="+mn-lt"/>
                <a:cs typeface="Arial"/>
              </a:rPr>
              <a:t>nor</a:t>
            </a:r>
            <a:r>
              <a:rPr lang="en-US" sz="1800" spc="-40" dirty="0">
                <a:latin typeface="+mn-lt"/>
                <a:cs typeface="Arial"/>
              </a:rPr>
              <a:t> </a:t>
            </a:r>
            <a:r>
              <a:rPr lang="en-US" sz="1800" spc="-25" dirty="0">
                <a:latin typeface="+mn-lt"/>
                <a:cs typeface="Arial"/>
              </a:rPr>
              <a:t>to </a:t>
            </a:r>
            <a:r>
              <a:rPr lang="en-US" sz="1800" dirty="0">
                <a:latin typeface="+mn-lt"/>
                <a:cs typeface="Arial"/>
              </a:rPr>
              <a:t>permit</a:t>
            </a:r>
            <a:r>
              <a:rPr lang="en-US" sz="1800" spc="-50" dirty="0">
                <a:latin typeface="+mn-lt"/>
                <a:cs typeface="Arial"/>
              </a:rPr>
              <a:t> </a:t>
            </a:r>
            <a:r>
              <a:rPr lang="en-US" sz="1800" dirty="0">
                <a:latin typeface="+mn-lt"/>
                <a:cs typeface="Arial"/>
              </a:rPr>
              <a:t>any</a:t>
            </a:r>
            <a:r>
              <a:rPr lang="en-US" sz="1800" spc="-35" dirty="0">
                <a:latin typeface="+mn-lt"/>
                <a:cs typeface="Arial"/>
              </a:rPr>
              <a:t> </a:t>
            </a:r>
            <a:r>
              <a:rPr lang="en-US" sz="1800" dirty="0">
                <a:latin typeface="+mn-lt"/>
                <a:cs typeface="Arial"/>
              </a:rPr>
              <a:t>person</a:t>
            </a:r>
            <a:r>
              <a:rPr lang="en-US" sz="1800" spc="-60" dirty="0">
                <a:latin typeface="+mn-lt"/>
                <a:cs typeface="Arial"/>
              </a:rPr>
              <a:t> </a:t>
            </a:r>
            <a:r>
              <a:rPr lang="en-US" sz="1800" dirty="0">
                <a:latin typeface="+mn-lt"/>
                <a:cs typeface="Arial"/>
              </a:rPr>
              <a:t>a</a:t>
            </a:r>
            <a:r>
              <a:rPr lang="en-US" sz="1800" spc="-30" dirty="0">
                <a:latin typeface="+mn-lt"/>
                <a:cs typeface="Arial"/>
              </a:rPr>
              <a:t> </a:t>
            </a:r>
            <a:r>
              <a:rPr lang="en-US" sz="1800" dirty="0">
                <a:latin typeface="+mn-lt"/>
                <a:cs typeface="Arial"/>
              </a:rPr>
              <a:t>privilege</a:t>
            </a:r>
            <a:r>
              <a:rPr lang="en-US" sz="1800" spc="-30" dirty="0">
                <a:latin typeface="+mn-lt"/>
                <a:cs typeface="Arial"/>
              </a:rPr>
              <a:t> </a:t>
            </a:r>
            <a:r>
              <a:rPr lang="en-US" sz="1800" dirty="0">
                <a:latin typeface="+mn-lt"/>
                <a:cs typeface="Arial"/>
              </a:rPr>
              <a:t>in</a:t>
            </a:r>
            <a:r>
              <a:rPr lang="en-US" sz="1800" spc="-30" dirty="0">
                <a:latin typeface="+mn-lt"/>
                <a:cs typeface="Arial"/>
              </a:rPr>
              <a:t> </a:t>
            </a:r>
            <a:r>
              <a:rPr lang="en-US" sz="1800" dirty="0">
                <a:latin typeface="+mn-lt"/>
                <a:cs typeface="Arial"/>
              </a:rPr>
              <a:t>developing</a:t>
            </a:r>
            <a:r>
              <a:rPr lang="en-US" sz="1800" spc="-45" dirty="0">
                <a:latin typeface="+mn-lt"/>
                <a:cs typeface="Arial"/>
              </a:rPr>
              <a:t> </a:t>
            </a:r>
            <a:r>
              <a:rPr lang="en-US" sz="1800" dirty="0">
                <a:latin typeface="+mn-lt"/>
                <a:cs typeface="Arial"/>
              </a:rPr>
              <a:t>a</a:t>
            </a:r>
            <a:r>
              <a:rPr lang="en-US" sz="1800" spc="-25" dirty="0">
                <a:latin typeface="+mn-lt"/>
                <a:cs typeface="Arial"/>
              </a:rPr>
              <a:t> </a:t>
            </a:r>
            <a:r>
              <a:rPr lang="en-US" sz="1800" dirty="0">
                <a:latin typeface="+mn-lt"/>
                <a:cs typeface="Arial"/>
              </a:rPr>
              <a:t>parcel</a:t>
            </a:r>
            <a:r>
              <a:rPr lang="en-US" sz="1800" spc="-50" dirty="0">
                <a:latin typeface="+mn-lt"/>
                <a:cs typeface="Arial"/>
              </a:rPr>
              <a:t> </a:t>
            </a:r>
            <a:r>
              <a:rPr lang="en-US" sz="1800" dirty="0">
                <a:latin typeface="+mn-lt"/>
                <a:cs typeface="Arial"/>
              </a:rPr>
              <a:t>of</a:t>
            </a:r>
            <a:r>
              <a:rPr lang="en-US" sz="1800" spc="-35" dirty="0">
                <a:latin typeface="+mn-lt"/>
                <a:cs typeface="Arial"/>
              </a:rPr>
              <a:t> </a:t>
            </a:r>
            <a:r>
              <a:rPr lang="en-US" sz="1800" dirty="0">
                <a:latin typeface="+mn-lt"/>
                <a:cs typeface="Arial"/>
              </a:rPr>
              <a:t>land</a:t>
            </a:r>
            <a:r>
              <a:rPr lang="en-US" sz="1800" spc="-35" dirty="0">
                <a:latin typeface="+mn-lt"/>
                <a:cs typeface="Arial"/>
              </a:rPr>
              <a:t> </a:t>
            </a:r>
            <a:r>
              <a:rPr lang="en-US" sz="1800" dirty="0">
                <a:latin typeface="+mn-lt"/>
                <a:cs typeface="Arial"/>
              </a:rPr>
              <a:t>not</a:t>
            </a:r>
            <a:r>
              <a:rPr lang="en-US" sz="1800" spc="-35" dirty="0">
                <a:latin typeface="+mn-lt"/>
                <a:cs typeface="Arial"/>
              </a:rPr>
              <a:t> </a:t>
            </a:r>
            <a:r>
              <a:rPr lang="en-US" sz="1800" dirty="0">
                <a:latin typeface="+mn-lt"/>
                <a:cs typeface="Arial"/>
              </a:rPr>
              <a:t>permitted</a:t>
            </a:r>
            <a:r>
              <a:rPr lang="en-US" sz="1800" spc="-65" dirty="0">
                <a:latin typeface="+mn-lt"/>
                <a:cs typeface="Arial"/>
              </a:rPr>
              <a:t> </a:t>
            </a:r>
            <a:r>
              <a:rPr lang="en-US" sz="1800" dirty="0">
                <a:latin typeface="+mn-lt"/>
                <a:cs typeface="Arial"/>
              </a:rPr>
              <a:t>by</a:t>
            </a:r>
            <a:r>
              <a:rPr lang="en-US" sz="1800" spc="-30" dirty="0">
                <a:latin typeface="+mn-lt"/>
                <a:cs typeface="Arial"/>
              </a:rPr>
              <a:t> </a:t>
            </a:r>
            <a:r>
              <a:rPr lang="en-US" sz="1800" dirty="0">
                <a:latin typeface="+mn-lt"/>
                <a:cs typeface="Arial"/>
              </a:rPr>
              <a:t>this</a:t>
            </a:r>
            <a:r>
              <a:rPr lang="en-US" sz="1800" spc="-35" dirty="0">
                <a:latin typeface="+mn-lt"/>
                <a:cs typeface="Arial"/>
              </a:rPr>
              <a:t> </a:t>
            </a:r>
            <a:r>
              <a:rPr lang="en-US" sz="1800" dirty="0">
                <a:latin typeface="+mn-lt"/>
                <a:cs typeface="Arial"/>
              </a:rPr>
              <a:t>chapter</a:t>
            </a:r>
            <a:r>
              <a:rPr lang="en-US" sz="1800" spc="-60" dirty="0">
                <a:latin typeface="+mn-lt"/>
                <a:cs typeface="Arial"/>
              </a:rPr>
              <a:t> </a:t>
            </a:r>
            <a:r>
              <a:rPr lang="en-US" sz="1800" dirty="0">
                <a:latin typeface="+mn-lt"/>
                <a:cs typeface="Arial"/>
              </a:rPr>
              <a:t>to</a:t>
            </a:r>
            <a:r>
              <a:rPr lang="en-US" sz="1800" spc="-35" dirty="0">
                <a:latin typeface="+mn-lt"/>
                <a:cs typeface="Arial"/>
              </a:rPr>
              <a:t> </a:t>
            </a:r>
            <a:r>
              <a:rPr lang="en-US" sz="1800" spc="-10" dirty="0">
                <a:latin typeface="+mn-lt"/>
                <a:cs typeface="Arial"/>
              </a:rPr>
              <a:t>other </a:t>
            </a:r>
            <a:r>
              <a:rPr lang="en-US" sz="1800" dirty="0">
                <a:latin typeface="+mn-lt"/>
                <a:cs typeface="Arial"/>
              </a:rPr>
              <a:t>parcels</a:t>
            </a:r>
            <a:r>
              <a:rPr lang="en-US" sz="1800" spc="-55" dirty="0">
                <a:latin typeface="+mn-lt"/>
                <a:cs typeface="Arial"/>
              </a:rPr>
              <a:t> </a:t>
            </a:r>
            <a:r>
              <a:rPr lang="en-US" sz="1800" dirty="0">
                <a:latin typeface="+mn-lt"/>
                <a:cs typeface="Arial"/>
              </a:rPr>
              <a:t>of</a:t>
            </a:r>
            <a:r>
              <a:rPr lang="en-US" sz="1800" spc="-30" dirty="0">
                <a:latin typeface="+mn-lt"/>
                <a:cs typeface="Arial"/>
              </a:rPr>
              <a:t> </a:t>
            </a:r>
            <a:r>
              <a:rPr lang="en-US" sz="1800" dirty="0">
                <a:latin typeface="+mn-lt"/>
                <a:cs typeface="Arial"/>
              </a:rPr>
              <a:t>land</a:t>
            </a:r>
            <a:r>
              <a:rPr lang="en-US" sz="1800" spc="-25" dirty="0">
                <a:latin typeface="+mn-lt"/>
                <a:cs typeface="Arial"/>
              </a:rPr>
              <a:t> </a:t>
            </a:r>
            <a:r>
              <a:rPr lang="en-US" sz="1800" dirty="0">
                <a:latin typeface="+mn-lt"/>
                <a:cs typeface="Arial"/>
              </a:rPr>
              <a:t>with</a:t>
            </a:r>
            <a:r>
              <a:rPr lang="en-US" sz="1800" spc="-30" dirty="0">
                <a:latin typeface="+mn-lt"/>
                <a:cs typeface="Arial"/>
              </a:rPr>
              <a:t> </a:t>
            </a:r>
            <a:r>
              <a:rPr lang="en-US" sz="1800" dirty="0">
                <a:latin typeface="+mn-lt"/>
                <a:cs typeface="Arial"/>
              </a:rPr>
              <a:t>the</a:t>
            </a:r>
            <a:r>
              <a:rPr lang="en-US" sz="1800" spc="-30" dirty="0">
                <a:latin typeface="+mn-lt"/>
                <a:cs typeface="Arial"/>
              </a:rPr>
              <a:t> </a:t>
            </a:r>
            <a:r>
              <a:rPr lang="en-US" sz="1800" dirty="0">
                <a:latin typeface="+mn-lt"/>
                <a:cs typeface="Arial"/>
              </a:rPr>
              <a:t>same</a:t>
            </a:r>
            <a:r>
              <a:rPr lang="en-US" sz="1800" spc="-35" dirty="0">
                <a:latin typeface="+mn-lt"/>
                <a:cs typeface="Arial"/>
              </a:rPr>
              <a:t> </a:t>
            </a:r>
            <a:r>
              <a:rPr lang="en-US" sz="1800" spc="-10" dirty="0">
                <a:latin typeface="+mn-lt"/>
                <a:cs typeface="Arial"/>
              </a:rPr>
              <a:t>zoning.</a:t>
            </a:r>
            <a:endParaRPr lang="en-US" sz="1800" dirty="0">
              <a:latin typeface="+mn-lt"/>
              <a:cs typeface="Arial"/>
            </a:endParaRPr>
          </a:p>
          <a:p>
            <a:endParaRPr lang="en-US" sz="1800" dirty="0"/>
          </a:p>
        </p:txBody>
      </p:sp>
      <p:pic>
        <p:nvPicPr>
          <p:cNvPr id="2" name="Picture 1">
            <a:extLst>
              <a:ext uri="{FF2B5EF4-FFF2-40B4-BE49-F238E27FC236}">
                <a16:creationId xmlns:a16="http://schemas.microsoft.com/office/drawing/2014/main" id="{F7DAF44C-2B68-4FAE-BD09-BD101A1FFE73}"/>
              </a:ext>
            </a:extLst>
          </p:cNvPr>
          <p:cNvPicPr>
            <a:picLocks noChangeAspect="1"/>
          </p:cNvPicPr>
          <p:nvPr/>
        </p:nvPicPr>
        <p:blipFill>
          <a:blip r:embed="rId3"/>
          <a:stretch>
            <a:fillRect/>
          </a:stretch>
        </p:blipFill>
        <p:spPr>
          <a:xfrm>
            <a:off x="9171853" y="3894951"/>
            <a:ext cx="3493311" cy="4121253"/>
          </a:xfrm>
          <a:prstGeom prst="rect">
            <a:avLst/>
          </a:prstGeom>
        </p:spPr>
      </p:pic>
    </p:spTree>
    <p:extLst>
      <p:ext uri="{BB962C8B-B14F-4D97-AF65-F5344CB8AC3E}">
        <p14:creationId xmlns:p14="http://schemas.microsoft.com/office/powerpoint/2010/main" val="117457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EB33EE-09B0-42EB-B3D1-9F58387BFAAF}"/>
              </a:ext>
            </a:extLst>
          </p:cNvPr>
          <p:cNvSpPr>
            <a:spLocks noGrp="1"/>
          </p:cNvSpPr>
          <p:nvPr>
            <p:ph type="body" sz="quarter" idx="13"/>
          </p:nvPr>
        </p:nvSpPr>
        <p:spPr>
          <a:xfrm>
            <a:off x="1419104" y="3428287"/>
            <a:ext cx="8462963" cy="706438"/>
          </a:xfrm>
        </p:spPr>
        <p:txBody>
          <a:bodyPr/>
          <a:lstStyle/>
          <a:p>
            <a:r>
              <a:rPr lang="en-US" dirty="0">
                <a:solidFill>
                  <a:schemeClr val="bg1"/>
                </a:solidFill>
              </a:rPr>
              <a:t>Not Contrary To Public Interest</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11</a:t>
            </a:fld>
            <a:endParaRPr lang="en-US"/>
          </a:p>
        </p:txBody>
      </p:sp>
      <p:pic>
        <p:nvPicPr>
          <p:cNvPr id="7" name="Picture 6" descr="Background pattern&#10;&#10;Description automatically generated">
            <a:extLst>
              <a:ext uri="{FF2B5EF4-FFF2-40B4-BE49-F238E27FC236}">
                <a16:creationId xmlns:a16="http://schemas.microsoft.com/office/drawing/2014/main" id="{4D8B281A-7B47-4B6C-8839-2EE4470BAD64}"/>
              </a:ext>
            </a:extLst>
          </p:cNvPr>
          <p:cNvPicPr>
            <a:picLocks noChangeAspect="1"/>
          </p:cNvPicPr>
          <p:nvPr/>
        </p:nvPicPr>
        <p:blipFill>
          <a:blip r:embed="rId3"/>
          <a:stretch>
            <a:fillRect/>
          </a:stretch>
        </p:blipFill>
        <p:spPr>
          <a:xfrm>
            <a:off x="0" y="1040067"/>
            <a:ext cx="12192001" cy="5076647"/>
          </a:xfrm>
          <a:prstGeom prst="rect">
            <a:avLst/>
          </a:prstGeom>
        </p:spPr>
      </p:pic>
      <p:sp>
        <p:nvSpPr>
          <p:cNvPr id="13" name="TextBox 12">
            <a:extLst>
              <a:ext uri="{FF2B5EF4-FFF2-40B4-BE49-F238E27FC236}">
                <a16:creationId xmlns:a16="http://schemas.microsoft.com/office/drawing/2014/main" id="{2330A92D-EE20-4615-AF32-26D13A47724B}"/>
              </a:ext>
            </a:extLst>
          </p:cNvPr>
          <p:cNvSpPr txBox="1"/>
          <p:nvPr/>
        </p:nvSpPr>
        <p:spPr>
          <a:xfrm>
            <a:off x="2205351" y="1848213"/>
            <a:ext cx="7781297"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Not Contrary To Public Interest </a:t>
            </a:r>
          </a:p>
        </p:txBody>
      </p:sp>
      <p:pic>
        <p:nvPicPr>
          <p:cNvPr id="15" name="Picture Placeholder 45">
            <a:extLst>
              <a:ext uri="{FF2B5EF4-FFF2-40B4-BE49-F238E27FC236}">
                <a16:creationId xmlns:a16="http://schemas.microsoft.com/office/drawing/2014/main" id="{A5973AD0-5887-491D-8722-D6E3794D7250}"/>
              </a:ext>
            </a:extLst>
          </p:cNvPr>
          <p:cNvPicPr>
            <a:picLocks noChangeAspect="1"/>
          </p:cNvPicPr>
          <p:nvPr/>
        </p:nvPicPr>
        <p:blipFill>
          <a:blip r:embed="rId4"/>
          <a:srcRect t="20940" b="20940"/>
          <a:stretch/>
        </p:blipFill>
        <p:spPr>
          <a:xfrm>
            <a:off x="3975424" y="2846311"/>
            <a:ext cx="3510844" cy="2406849"/>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pic>
    </p:spTree>
    <p:extLst>
      <p:ext uri="{BB962C8B-B14F-4D97-AF65-F5344CB8AC3E}">
        <p14:creationId xmlns:p14="http://schemas.microsoft.com/office/powerpoint/2010/main" val="262642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lstStyle/>
          <a:p>
            <a:r>
              <a:rPr lang="en-US" dirty="0"/>
              <a:t>Not Contrary To Public Interest</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12</a:t>
            </a:fld>
            <a:endParaRPr lang="en-US"/>
          </a:p>
        </p:txBody>
      </p:sp>
      <p:sp>
        <p:nvSpPr>
          <p:cNvPr id="10" name="Text Placeholder 9">
            <a:extLst>
              <a:ext uri="{FF2B5EF4-FFF2-40B4-BE49-F238E27FC236}">
                <a16:creationId xmlns:a16="http://schemas.microsoft.com/office/drawing/2014/main" id="{C530DF3F-E04E-438C-BF6A-ADF852B9E7BB}"/>
              </a:ext>
            </a:extLst>
          </p:cNvPr>
          <p:cNvSpPr>
            <a:spLocks noGrp="1"/>
          </p:cNvSpPr>
          <p:nvPr>
            <p:ph sz="quarter" idx="16"/>
          </p:nvPr>
        </p:nvSpPr>
        <p:spPr/>
        <p:txBody>
          <a:bodyPr>
            <a:normAutofit fontScale="70000" lnSpcReduction="20000"/>
          </a:bodyPr>
          <a:lstStyle/>
          <a:p>
            <a:pPr marL="0" indent="0">
              <a:buNone/>
            </a:pPr>
            <a:r>
              <a:rPr lang="en-US" dirty="0"/>
              <a:t>Not contrary to the welfare or well-being of the general public……</a:t>
            </a:r>
          </a:p>
          <a:p>
            <a:pPr marL="0" indent="0">
              <a:buNone/>
            </a:pPr>
            <a:endParaRPr lang="en-US" dirty="0"/>
          </a:p>
          <a:p>
            <a:pPr marL="0" indent="0">
              <a:buNone/>
            </a:pPr>
            <a:r>
              <a:rPr lang="en-US" dirty="0"/>
              <a:t>What is…..</a:t>
            </a:r>
          </a:p>
          <a:p>
            <a:pPr marL="0" indent="0">
              <a:buNone/>
            </a:pPr>
            <a:endParaRPr lang="en-US" dirty="0"/>
          </a:p>
          <a:p>
            <a:r>
              <a:rPr lang="en-US" dirty="0"/>
              <a:t>Opposition </a:t>
            </a:r>
          </a:p>
          <a:p>
            <a:r>
              <a:rPr lang="en-US" dirty="0"/>
              <a:t>Anything that does not meet minimum life-safety standards</a:t>
            </a:r>
          </a:p>
          <a:p>
            <a:r>
              <a:rPr lang="en-US" dirty="0"/>
              <a:t>Anything that would harm or impede</a:t>
            </a:r>
          </a:p>
          <a:p>
            <a:r>
              <a:rPr lang="en-US" dirty="0"/>
              <a:t>Anything that could possibly cause financial burden</a:t>
            </a:r>
          </a:p>
          <a:p>
            <a:r>
              <a:rPr lang="en-US" dirty="0"/>
              <a:t>Anything that materially and substantially disrupts the cohesiveness/integrity of the neighborhood</a:t>
            </a:r>
          </a:p>
        </p:txBody>
      </p:sp>
      <p:pic>
        <p:nvPicPr>
          <p:cNvPr id="7" name="Picture 6">
            <a:extLst>
              <a:ext uri="{FF2B5EF4-FFF2-40B4-BE49-F238E27FC236}">
                <a16:creationId xmlns:a16="http://schemas.microsoft.com/office/drawing/2014/main" id="{8C087913-2469-4232-93F0-041A068A64E4}"/>
              </a:ext>
            </a:extLst>
          </p:cNvPr>
          <p:cNvPicPr>
            <a:picLocks noChangeAspect="1"/>
          </p:cNvPicPr>
          <p:nvPr/>
        </p:nvPicPr>
        <p:blipFill>
          <a:blip r:embed="rId4"/>
          <a:stretch>
            <a:fillRect/>
          </a:stretch>
        </p:blipFill>
        <p:spPr>
          <a:xfrm>
            <a:off x="9171853" y="3880458"/>
            <a:ext cx="3493311" cy="4121253"/>
          </a:xfrm>
          <a:prstGeom prst="rect">
            <a:avLst/>
          </a:prstGeom>
        </p:spPr>
      </p:pic>
    </p:spTree>
    <p:extLst>
      <p:ext uri="{BB962C8B-B14F-4D97-AF65-F5344CB8AC3E}">
        <p14:creationId xmlns:p14="http://schemas.microsoft.com/office/powerpoint/2010/main" val="278146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Notification area of city</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13</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3"/>
          <a:stretch>
            <a:fillRect/>
          </a:stretch>
        </p:blipFill>
        <p:spPr>
          <a:xfrm>
            <a:off x="9111844" y="3898213"/>
            <a:ext cx="3493311" cy="4121253"/>
          </a:xfrm>
          <a:prstGeom prst="rect">
            <a:avLst/>
          </a:prstGeom>
        </p:spPr>
      </p:pic>
      <p:pic>
        <p:nvPicPr>
          <p:cNvPr id="6" name="Picture 5">
            <a:extLst>
              <a:ext uri="{FF2B5EF4-FFF2-40B4-BE49-F238E27FC236}">
                <a16:creationId xmlns:a16="http://schemas.microsoft.com/office/drawing/2014/main" id="{9DA38C7E-B83B-4E98-B96F-A6EB524BBEBD}"/>
              </a:ext>
            </a:extLst>
          </p:cNvPr>
          <p:cNvPicPr>
            <a:picLocks noChangeAspect="1"/>
          </p:cNvPicPr>
          <p:nvPr/>
        </p:nvPicPr>
        <p:blipFill>
          <a:blip r:embed="rId4"/>
          <a:stretch>
            <a:fillRect/>
          </a:stretch>
        </p:blipFill>
        <p:spPr>
          <a:xfrm>
            <a:off x="3245323" y="1179370"/>
            <a:ext cx="4724809" cy="5239179"/>
          </a:xfrm>
          <a:prstGeom prst="rect">
            <a:avLst/>
          </a:prstGeom>
        </p:spPr>
      </p:pic>
    </p:spTree>
    <p:extLst>
      <p:ext uri="{BB962C8B-B14F-4D97-AF65-F5344CB8AC3E}">
        <p14:creationId xmlns:p14="http://schemas.microsoft.com/office/powerpoint/2010/main" val="385837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Notification area of appellant</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14</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7" name="Picture 6">
            <a:extLst>
              <a:ext uri="{FF2B5EF4-FFF2-40B4-BE49-F238E27FC236}">
                <a16:creationId xmlns:a16="http://schemas.microsoft.com/office/drawing/2014/main" id="{114A85C3-EB32-4FD4-BDC4-A3ECD30ADEDD}"/>
              </a:ext>
            </a:extLst>
          </p:cNvPr>
          <p:cNvPicPr>
            <a:picLocks noChangeAspect="1"/>
          </p:cNvPicPr>
          <p:nvPr/>
        </p:nvPicPr>
        <p:blipFill>
          <a:blip r:embed="rId3"/>
          <a:stretch>
            <a:fillRect/>
          </a:stretch>
        </p:blipFill>
        <p:spPr>
          <a:xfrm>
            <a:off x="0" y="996808"/>
            <a:ext cx="12192000" cy="4937018"/>
          </a:xfrm>
          <a:prstGeom prst="rect">
            <a:avLst/>
          </a:prstGeom>
        </p:spPr>
      </p:pic>
    </p:spTree>
    <p:extLst>
      <p:ext uri="{BB962C8B-B14F-4D97-AF65-F5344CB8AC3E}">
        <p14:creationId xmlns:p14="http://schemas.microsoft.com/office/powerpoint/2010/main" val="391452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Sample Support Letter</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15</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3"/>
          <a:stretch>
            <a:fillRect/>
          </a:stretch>
        </p:blipFill>
        <p:spPr>
          <a:xfrm>
            <a:off x="9111844" y="3898213"/>
            <a:ext cx="3493311" cy="4121253"/>
          </a:xfrm>
          <a:prstGeom prst="rect">
            <a:avLst/>
          </a:prstGeom>
        </p:spPr>
      </p:pic>
      <p:pic>
        <p:nvPicPr>
          <p:cNvPr id="4" name="Picture 3">
            <a:extLst>
              <a:ext uri="{FF2B5EF4-FFF2-40B4-BE49-F238E27FC236}">
                <a16:creationId xmlns:a16="http://schemas.microsoft.com/office/drawing/2014/main" id="{E52B5516-1D26-4EFC-8A44-85A97DC9644E}"/>
              </a:ext>
            </a:extLst>
          </p:cNvPr>
          <p:cNvPicPr>
            <a:picLocks noChangeAspect="1"/>
          </p:cNvPicPr>
          <p:nvPr/>
        </p:nvPicPr>
        <p:blipFill>
          <a:blip r:embed="rId4"/>
          <a:stretch>
            <a:fillRect/>
          </a:stretch>
        </p:blipFill>
        <p:spPr>
          <a:xfrm>
            <a:off x="2450236" y="996808"/>
            <a:ext cx="6880805" cy="5456522"/>
          </a:xfrm>
          <a:prstGeom prst="rect">
            <a:avLst/>
          </a:prstGeom>
        </p:spPr>
      </p:pic>
    </p:spTree>
    <p:extLst>
      <p:ext uri="{BB962C8B-B14F-4D97-AF65-F5344CB8AC3E}">
        <p14:creationId xmlns:p14="http://schemas.microsoft.com/office/powerpoint/2010/main" val="186877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EB33EE-09B0-42EB-B3D1-9F58387BFAAF}"/>
              </a:ext>
            </a:extLst>
          </p:cNvPr>
          <p:cNvSpPr>
            <a:spLocks noGrp="1"/>
          </p:cNvSpPr>
          <p:nvPr>
            <p:ph type="body" sz="quarter" idx="13"/>
          </p:nvPr>
        </p:nvSpPr>
        <p:spPr>
          <a:xfrm>
            <a:off x="1419104" y="3428287"/>
            <a:ext cx="8462963" cy="706438"/>
          </a:xfrm>
        </p:spPr>
        <p:txBody>
          <a:bodyPr/>
          <a:lstStyle/>
          <a:p>
            <a:r>
              <a:rPr lang="en-US" dirty="0">
                <a:solidFill>
                  <a:schemeClr val="bg1"/>
                </a:solidFill>
              </a:rPr>
              <a:t>Not Contrary To Public Interest</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16</a:t>
            </a:fld>
            <a:endParaRPr lang="en-US"/>
          </a:p>
        </p:txBody>
      </p:sp>
      <p:pic>
        <p:nvPicPr>
          <p:cNvPr id="7" name="Picture 6" descr="Background pattern&#10;&#10;Description automatically generated">
            <a:extLst>
              <a:ext uri="{FF2B5EF4-FFF2-40B4-BE49-F238E27FC236}">
                <a16:creationId xmlns:a16="http://schemas.microsoft.com/office/drawing/2014/main" id="{4D8B281A-7B47-4B6C-8839-2EE4470BAD64}"/>
              </a:ext>
            </a:extLst>
          </p:cNvPr>
          <p:cNvPicPr>
            <a:picLocks noChangeAspect="1"/>
          </p:cNvPicPr>
          <p:nvPr/>
        </p:nvPicPr>
        <p:blipFill>
          <a:blip r:embed="rId3"/>
          <a:stretch>
            <a:fillRect/>
          </a:stretch>
        </p:blipFill>
        <p:spPr>
          <a:xfrm>
            <a:off x="0" y="1040067"/>
            <a:ext cx="12192001" cy="5076647"/>
          </a:xfrm>
          <a:prstGeom prst="rect">
            <a:avLst/>
          </a:prstGeom>
        </p:spPr>
      </p:pic>
      <p:sp>
        <p:nvSpPr>
          <p:cNvPr id="13" name="TextBox 12">
            <a:extLst>
              <a:ext uri="{FF2B5EF4-FFF2-40B4-BE49-F238E27FC236}">
                <a16:creationId xmlns:a16="http://schemas.microsoft.com/office/drawing/2014/main" id="{2330A92D-EE20-4615-AF32-26D13A47724B}"/>
              </a:ext>
            </a:extLst>
          </p:cNvPr>
          <p:cNvSpPr txBox="1"/>
          <p:nvPr/>
        </p:nvSpPr>
        <p:spPr>
          <a:xfrm>
            <a:off x="1992287" y="2021304"/>
            <a:ext cx="8376011"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Restrictive Area, Shape, or Slope </a:t>
            </a:r>
          </a:p>
        </p:txBody>
      </p:sp>
      <p:pic>
        <p:nvPicPr>
          <p:cNvPr id="15" name="Picture Placeholder 45">
            <a:extLst>
              <a:ext uri="{FF2B5EF4-FFF2-40B4-BE49-F238E27FC236}">
                <a16:creationId xmlns:a16="http://schemas.microsoft.com/office/drawing/2014/main" id="{A5973AD0-5887-491D-8722-D6E3794D7250}"/>
              </a:ext>
            </a:extLst>
          </p:cNvPr>
          <p:cNvPicPr>
            <a:picLocks noChangeAspect="1"/>
          </p:cNvPicPr>
          <p:nvPr/>
        </p:nvPicPr>
        <p:blipFill>
          <a:blip r:embed="rId4"/>
          <a:srcRect t="20940" b="20940"/>
          <a:stretch/>
        </p:blipFill>
        <p:spPr>
          <a:xfrm>
            <a:off x="3975424" y="2846311"/>
            <a:ext cx="3510844" cy="2406849"/>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pic>
    </p:spTree>
    <p:extLst>
      <p:ext uri="{BB962C8B-B14F-4D97-AF65-F5344CB8AC3E}">
        <p14:creationId xmlns:p14="http://schemas.microsoft.com/office/powerpoint/2010/main" val="162339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lstStyle/>
          <a:p>
            <a:r>
              <a:rPr lang="en-US" dirty="0"/>
              <a:t>Restrictive Area</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17</a:t>
            </a:fld>
            <a:endParaRPr lang="en-US"/>
          </a:p>
        </p:txBody>
      </p:sp>
      <p:pic>
        <p:nvPicPr>
          <p:cNvPr id="5" name="Picture 4">
            <a:extLst>
              <a:ext uri="{FF2B5EF4-FFF2-40B4-BE49-F238E27FC236}">
                <a16:creationId xmlns:a16="http://schemas.microsoft.com/office/drawing/2014/main" id="{6930E57E-DF6C-4038-B63D-BCAC929E3A5E}"/>
              </a:ext>
            </a:extLst>
          </p:cNvPr>
          <p:cNvPicPr>
            <a:picLocks noChangeAspect="1"/>
          </p:cNvPicPr>
          <p:nvPr/>
        </p:nvPicPr>
        <p:blipFill>
          <a:blip r:embed="rId3"/>
          <a:stretch>
            <a:fillRect/>
          </a:stretch>
        </p:blipFill>
        <p:spPr>
          <a:xfrm>
            <a:off x="3018997" y="1509712"/>
            <a:ext cx="5553075" cy="3838575"/>
          </a:xfrm>
          <a:prstGeom prst="rect">
            <a:avLst/>
          </a:prstGeom>
        </p:spPr>
      </p:pic>
      <p:pic>
        <p:nvPicPr>
          <p:cNvPr id="6" name="Picture 5">
            <a:extLst>
              <a:ext uri="{FF2B5EF4-FFF2-40B4-BE49-F238E27FC236}">
                <a16:creationId xmlns:a16="http://schemas.microsoft.com/office/drawing/2014/main" id="{9E276968-EC15-4EB5-BA22-FC4CA7DBD68F}"/>
              </a:ext>
            </a:extLst>
          </p:cNvPr>
          <p:cNvPicPr>
            <a:picLocks noChangeAspect="1"/>
          </p:cNvPicPr>
          <p:nvPr/>
        </p:nvPicPr>
        <p:blipFill>
          <a:blip r:embed="rId4"/>
          <a:stretch>
            <a:fillRect/>
          </a:stretch>
        </p:blipFill>
        <p:spPr>
          <a:xfrm>
            <a:off x="9171853" y="3933723"/>
            <a:ext cx="3493311" cy="4121253"/>
          </a:xfrm>
          <a:prstGeom prst="rect">
            <a:avLst/>
          </a:prstGeom>
        </p:spPr>
      </p:pic>
    </p:spTree>
    <p:extLst>
      <p:ext uri="{BB962C8B-B14F-4D97-AF65-F5344CB8AC3E}">
        <p14:creationId xmlns:p14="http://schemas.microsoft.com/office/powerpoint/2010/main" val="4041675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lstStyle/>
          <a:p>
            <a:r>
              <a:rPr lang="en-US" dirty="0"/>
              <a:t>Restrictive Shape</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18</a:t>
            </a:fld>
            <a:endParaRPr lang="en-US"/>
          </a:p>
        </p:txBody>
      </p:sp>
      <p:pic>
        <p:nvPicPr>
          <p:cNvPr id="3" name="Content Placeholder 2">
            <a:extLst>
              <a:ext uri="{FF2B5EF4-FFF2-40B4-BE49-F238E27FC236}">
                <a16:creationId xmlns:a16="http://schemas.microsoft.com/office/drawing/2014/main" id="{1359EB71-6EA4-420D-ACE3-8C5E1B739986}"/>
              </a:ext>
            </a:extLst>
          </p:cNvPr>
          <p:cNvPicPr>
            <a:picLocks noGrp="1" noChangeAspect="1"/>
          </p:cNvPicPr>
          <p:nvPr>
            <p:ph sz="quarter" idx="16"/>
          </p:nvPr>
        </p:nvPicPr>
        <p:blipFill>
          <a:blip r:embed="rId3"/>
          <a:stretch>
            <a:fillRect/>
          </a:stretch>
        </p:blipFill>
        <p:spPr>
          <a:xfrm>
            <a:off x="2467992" y="1713390"/>
            <a:ext cx="6116715" cy="3790765"/>
          </a:xfrm>
          <a:prstGeom prst="rect">
            <a:avLst/>
          </a:prstGeom>
        </p:spPr>
      </p:pic>
      <p:pic>
        <p:nvPicPr>
          <p:cNvPr id="5" name="Picture 4">
            <a:extLst>
              <a:ext uri="{FF2B5EF4-FFF2-40B4-BE49-F238E27FC236}">
                <a16:creationId xmlns:a16="http://schemas.microsoft.com/office/drawing/2014/main" id="{F0ABBBF2-21AF-43C1-9ECE-0E1877EA3733}"/>
              </a:ext>
            </a:extLst>
          </p:cNvPr>
          <p:cNvPicPr>
            <a:picLocks noChangeAspect="1"/>
          </p:cNvPicPr>
          <p:nvPr/>
        </p:nvPicPr>
        <p:blipFill>
          <a:blip r:embed="rId4"/>
          <a:stretch>
            <a:fillRect/>
          </a:stretch>
        </p:blipFill>
        <p:spPr>
          <a:xfrm>
            <a:off x="9111844" y="3898213"/>
            <a:ext cx="3493311" cy="4121253"/>
          </a:xfrm>
          <a:prstGeom prst="rect">
            <a:avLst/>
          </a:prstGeom>
        </p:spPr>
      </p:pic>
    </p:spTree>
    <p:extLst>
      <p:ext uri="{BB962C8B-B14F-4D97-AF65-F5344CB8AC3E}">
        <p14:creationId xmlns:p14="http://schemas.microsoft.com/office/powerpoint/2010/main" val="228090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normAutofit/>
          </a:bodyPr>
          <a:lstStyle/>
          <a:p>
            <a:r>
              <a:rPr lang="en-US" dirty="0"/>
              <a:t>Slope</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19</a:t>
            </a:fld>
            <a:endParaRPr lang="en-US"/>
          </a:p>
        </p:txBody>
      </p:sp>
      <p:pic>
        <p:nvPicPr>
          <p:cNvPr id="10" name="Picture 9">
            <a:extLst>
              <a:ext uri="{FF2B5EF4-FFF2-40B4-BE49-F238E27FC236}">
                <a16:creationId xmlns:a16="http://schemas.microsoft.com/office/drawing/2014/main" id="{82663081-323B-4D29-93D4-388F62B05C6F}"/>
              </a:ext>
            </a:extLst>
          </p:cNvPr>
          <p:cNvPicPr>
            <a:picLocks noChangeAspect="1"/>
          </p:cNvPicPr>
          <p:nvPr/>
        </p:nvPicPr>
        <p:blipFill>
          <a:blip r:embed="rId3"/>
          <a:stretch>
            <a:fillRect/>
          </a:stretch>
        </p:blipFill>
        <p:spPr>
          <a:xfrm>
            <a:off x="159797" y="1358329"/>
            <a:ext cx="3775970" cy="2423558"/>
          </a:xfrm>
          <a:prstGeom prst="rect">
            <a:avLst/>
          </a:prstGeom>
        </p:spPr>
      </p:pic>
      <p:pic>
        <p:nvPicPr>
          <p:cNvPr id="11" name="Picture 10">
            <a:extLst>
              <a:ext uri="{FF2B5EF4-FFF2-40B4-BE49-F238E27FC236}">
                <a16:creationId xmlns:a16="http://schemas.microsoft.com/office/drawing/2014/main" id="{F8C86358-12C8-4268-92B9-AFE191E5F703}"/>
              </a:ext>
            </a:extLst>
          </p:cNvPr>
          <p:cNvPicPr>
            <a:picLocks noChangeAspect="1"/>
          </p:cNvPicPr>
          <p:nvPr/>
        </p:nvPicPr>
        <p:blipFill>
          <a:blip r:embed="rId4"/>
          <a:stretch>
            <a:fillRect/>
          </a:stretch>
        </p:blipFill>
        <p:spPr>
          <a:xfrm>
            <a:off x="4030462" y="3937774"/>
            <a:ext cx="3604334" cy="2423558"/>
          </a:xfrm>
          <a:prstGeom prst="rect">
            <a:avLst/>
          </a:prstGeom>
        </p:spPr>
      </p:pic>
      <p:pic>
        <p:nvPicPr>
          <p:cNvPr id="12" name="Picture 11">
            <a:extLst>
              <a:ext uri="{FF2B5EF4-FFF2-40B4-BE49-F238E27FC236}">
                <a16:creationId xmlns:a16="http://schemas.microsoft.com/office/drawing/2014/main" id="{58E9734A-779E-474D-A63F-5FB4006DA922}"/>
              </a:ext>
            </a:extLst>
          </p:cNvPr>
          <p:cNvPicPr>
            <a:picLocks noChangeAspect="1"/>
          </p:cNvPicPr>
          <p:nvPr/>
        </p:nvPicPr>
        <p:blipFill>
          <a:blip r:embed="rId5"/>
          <a:stretch>
            <a:fillRect/>
          </a:stretch>
        </p:blipFill>
        <p:spPr>
          <a:xfrm>
            <a:off x="8256234" y="1581149"/>
            <a:ext cx="3524434" cy="2706765"/>
          </a:xfrm>
          <a:prstGeom prst="rect">
            <a:avLst/>
          </a:prstGeom>
        </p:spPr>
      </p:pic>
      <p:pic>
        <p:nvPicPr>
          <p:cNvPr id="7" name="Picture 6">
            <a:extLst>
              <a:ext uri="{FF2B5EF4-FFF2-40B4-BE49-F238E27FC236}">
                <a16:creationId xmlns:a16="http://schemas.microsoft.com/office/drawing/2014/main" id="{D9D9947C-888B-44BA-83A4-55DB6C198A72}"/>
              </a:ext>
            </a:extLst>
          </p:cNvPr>
          <p:cNvPicPr>
            <a:picLocks noChangeAspect="1"/>
          </p:cNvPicPr>
          <p:nvPr/>
        </p:nvPicPr>
        <p:blipFill>
          <a:blip r:embed="rId6"/>
          <a:stretch>
            <a:fillRect/>
          </a:stretch>
        </p:blipFill>
        <p:spPr>
          <a:xfrm>
            <a:off x="9085211" y="3937774"/>
            <a:ext cx="3493311" cy="4121253"/>
          </a:xfrm>
          <a:prstGeom prst="rect">
            <a:avLst/>
          </a:prstGeom>
        </p:spPr>
      </p:pic>
    </p:spTree>
    <p:extLst>
      <p:ext uri="{BB962C8B-B14F-4D97-AF65-F5344CB8AC3E}">
        <p14:creationId xmlns:p14="http://schemas.microsoft.com/office/powerpoint/2010/main" val="299784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E4C5DF0E-65F8-414D-A9F0-B15C4C6124D9}"/>
              </a:ext>
            </a:extLst>
          </p:cNvPr>
          <p:cNvSpPr>
            <a:spLocks noGrp="1"/>
          </p:cNvSpPr>
          <p:nvPr>
            <p:ph type="body" sz="quarter" idx="13"/>
          </p:nvPr>
        </p:nvSpPr>
        <p:spPr/>
        <p:txBody>
          <a:bodyPr/>
          <a:lstStyle/>
          <a:p>
            <a:r>
              <a:rPr lang="en-US" dirty="0"/>
              <a:t>Presentation Overview</a:t>
            </a:r>
          </a:p>
          <a:p>
            <a:endParaRPr lang="en-US" dirty="0"/>
          </a:p>
        </p:txBody>
      </p:sp>
      <p:sp>
        <p:nvSpPr>
          <p:cNvPr id="3" name="Slide Number Placeholder 2">
            <a:extLst>
              <a:ext uri="{FF2B5EF4-FFF2-40B4-BE49-F238E27FC236}">
                <a16:creationId xmlns:a16="http://schemas.microsoft.com/office/drawing/2014/main" id="{38E652C0-DB65-4E64-8504-AB8546A8CE03}"/>
              </a:ext>
            </a:extLst>
          </p:cNvPr>
          <p:cNvSpPr>
            <a:spLocks noGrp="1"/>
          </p:cNvSpPr>
          <p:nvPr>
            <p:ph type="sldNum" sz="quarter" idx="12"/>
          </p:nvPr>
        </p:nvSpPr>
        <p:spPr/>
        <p:txBody>
          <a:bodyPr/>
          <a:lstStyle/>
          <a:p>
            <a:fld id="{09918B91-4B66-40C9-B3FB-70033B0922BB}" type="slidenum">
              <a:rPr lang="en-US" smtClean="0"/>
              <a:pPr/>
              <a:t>2</a:t>
            </a:fld>
            <a:endParaRPr lang="en-US" dirty="0"/>
          </a:p>
        </p:txBody>
      </p:sp>
      <p:pic>
        <p:nvPicPr>
          <p:cNvPr id="2" name="Picture 1">
            <a:extLst>
              <a:ext uri="{FF2B5EF4-FFF2-40B4-BE49-F238E27FC236}">
                <a16:creationId xmlns:a16="http://schemas.microsoft.com/office/drawing/2014/main" id="{F7DAF44C-2B68-4FAE-BD09-BD101A1FFE73}"/>
              </a:ext>
            </a:extLst>
          </p:cNvPr>
          <p:cNvPicPr>
            <a:picLocks noChangeAspect="1"/>
          </p:cNvPicPr>
          <p:nvPr/>
        </p:nvPicPr>
        <p:blipFill>
          <a:blip r:embed="rId3"/>
          <a:stretch>
            <a:fillRect/>
          </a:stretch>
        </p:blipFill>
        <p:spPr>
          <a:xfrm>
            <a:off x="9104224" y="3777464"/>
            <a:ext cx="3493311" cy="4121253"/>
          </a:xfrm>
          <a:prstGeom prst="rect">
            <a:avLst/>
          </a:prstGeom>
        </p:spPr>
      </p:pic>
      <p:pic>
        <p:nvPicPr>
          <p:cNvPr id="9" name="Picture 8" descr="Background pattern&#10;&#10;Description automatically generated">
            <a:extLst>
              <a:ext uri="{FF2B5EF4-FFF2-40B4-BE49-F238E27FC236}">
                <a16:creationId xmlns:a16="http://schemas.microsoft.com/office/drawing/2014/main" id="{CE0A0DAC-51FF-43E0-AFB5-D9A69AEF3A77}"/>
              </a:ext>
            </a:extLst>
          </p:cNvPr>
          <p:cNvPicPr>
            <a:picLocks noChangeAspect="1"/>
          </p:cNvPicPr>
          <p:nvPr/>
        </p:nvPicPr>
        <p:blipFill>
          <a:blip r:embed="rId4"/>
          <a:stretch>
            <a:fillRect/>
          </a:stretch>
        </p:blipFill>
        <p:spPr>
          <a:xfrm>
            <a:off x="8878" y="-48841"/>
            <a:ext cx="12404436" cy="6955681"/>
          </a:xfrm>
          <a:prstGeom prst="rect">
            <a:avLst/>
          </a:prstGeom>
        </p:spPr>
      </p:pic>
      <p:pic>
        <p:nvPicPr>
          <p:cNvPr id="10" name="Picture Placeholder 45">
            <a:extLst>
              <a:ext uri="{FF2B5EF4-FFF2-40B4-BE49-F238E27FC236}">
                <a16:creationId xmlns:a16="http://schemas.microsoft.com/office/drawing/2014/main" id="{B17F5D28-B9B2-4A66-8313-C0F1748A5B14}"/>
              </a:ext>
            </a:extLst>
          </p:cNvPr>
          <p:cNvPicPr>
            <a:picLocks noChangeAspect="1"/>
          </p:cNvPicPr>
          <p:nvPr/>
        </p:nvPicPr>
        <p:blipFill>
          <a:blip r:embed="rId5"/>
          <a:srcRect t="20940" b="20940"/>
          <a:stretch/>
        </p:blipFill>
        <p:spPr>
          <a:xfrm>
            <a:off x="-126060" y="235748"/>
            <a:ext cx="3510844" cy="2406849"/>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pic>
      <p:sp>
        <p:nvSpPr>
          <p:cNvPr id="11" name="Title 1">
            <a:extLst>
              <a:ext uri="{FF2B5EF4-FFF2-40B4-BE49-F238E27FC236}">
                <a16:creationId xmlns:a16="http://schemas.microsoft.com/office/drawing/2014/main" id="{10ACBEB0-1CB0-415D-8383-543786D3E10F}"/>
              </a:ext>
            </a:extLst>
          </p:cNvPr>
          <p:cNvSpPr txBox="1">
            <a:spLocks/>
          </p:cNvSpPr>
          <p:nvPr/>
        </p:nvSpPr>
        <p:spPr>
          <a:xfrm>
            <a:off x="1278667" y="425002"/>
            <a:ext cx="11340000" cy="700114"/>
          </a:xfrm>
          <a:prstGeom prst="rect">
            <a:avLst/>
          </a:prstGeom>
        </p:spPr>
        <p:txBody>
          <a:bodyPr anchor="ctr"/>
          <a:lst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a:lstStyle>
          <a:p>
            <a:pPr algn="ctr"/>
            <a:r>
              <a:rPr lang="en-US" sz="4800">
                <a:solidFill>
                  <a:schemeClr val="bg1"/>
                </a:solidFill>
              </a:rPr>
              <a:t>Board of Adjustment Staff</a:t>
            </a:r>
            <a:endParaRPr lang="en-US" sz="4800" dirty="0">
              <a:solidFill>
                <a:schemeClr val="bg1"/>
              </a:solidFill>
            </a:endParaRPr>
          </a:p>
        </p:txBody>
      </p:sp>
      <p:pic>
        <p:nvPicPr>
          <p:cNvPr id="7" name="Picture 6">
            <a:extLst>
              <a:ext uri="{FF2B5EF4-FFF2-40B4-BE49-F238E27FC236}">
                <a16:creationId xmlns:a16="http://schemas.microsoft.com/office/drawing/2014/main" id="{C38D9289-824D-4E0F-87A4-4866624E97FC}"/>
              </a:ext>
            </a:extLst>
          </p:cNvPr>
          <p:cNvPicPr>
            <a:picLocks noChangeAspect="1"/>
          </p:cNvPicPr>
          <p:nvPr/>
        </p:nvPicPr>
        <p:blipFill>
          <a:blip r:embed="rId6"/>
          <a:stretch>
            <a:fillRect/>
          </a:stretch>
        </p:blipFill>
        <p:spPr>
          <a:xfrm>
            <a:off x="5026059" y="1939484"/>
            <a:ext cx="2139881" cy="542591"/>
          </a:xfrm>
          <a:prstGeom prst="rect">
            <a:avLst/>
          </a:prstGeom>
        </p:spPr>
      </p:pic>
      <p:sp>
        <p:nvSpPr>
          <p:cNvPr id="13" name="TextBox 12">
            <a:extLst>
              <a:ext uri="{FF2B5EF4-FFF2-40B4-BE49-F238E27FC236}">
                <a16:creationId xmlns:a16="http://schemas.microsoft.com/office/drawing/2014/main" id="{96CD5261-AD0B-4478-A685-571FC21DD27B}"/>
              </a:ext>
            </a:extLst>
          </p:cNvPr>
          <p:cNvSpPr txBox="1"/>
          <p:nvPr/>
        </p:nvSpPr>
        <p:spPr>
          <a:xfrm>
            <a:off x="4799092" y="2319431"/>
            <a:ext cx="2688493" cy="646331"/>
          </a:xfrm>
          <a:prstGeom prst="rect">
            <a:avLst/>
          </a:prstGeom>
          <a:noFill/>
        </p:spPr>
        <p:txBody>
          <a:bodyPr wrap="none" rtlCol="0">
            <a:spAutoFit/>
          </a:bodyPr>
          <a:lstStyle/>
          <a:p>
            <a:pPr algn="ctr"/>
            <a:r>
              <a:rPr lang="en-US" dirty="0">
                <a:solidFill>
                  <a:schemeClr val="bg1"/>
                </a:solidFill>
              </a:rPr>
              <a:t>Nikki Dunn</a:t>
            </a:r>
          </a:p>
          <a:p>
            <a:pPr algn="ctr"/>
            <a:r>
              <a:rPr lang="en-US" dirty="0">
                <a:solidFill>
                  <a:schemeClr val="bg1"/>
                </a:solidFill>
              </a:rPr>
              <a:t>sheniqua.dunn@dallas.gov</a:t>
            </a:r>
          </a:p>
        </p:txBody>
      </p:sp>
      <p:pic>
        <p:nvPicPr>
          <p:cNvPr id="8" name="Picture 7">
            <a:extLst>
              <a:ext uri="{FF2B5EF4-FFF2-40B4-BE49-F238E27FC236}">
                <a16:creationId xmlns:a16="http://schemas.microsoft.com/office/drawing/2014/main" id="{53949A15-04C9-4535-8D9D-DFCD75ABE0BC}"/>
              </a:ext>
            </a:extLst>
          </p:cNvPr>
          <p:cNvPicPr>
            <a:picLocks noChangeAspect="1"/>
          </p:cNvPicPr>
          <p:nvPr/>
        </p:nvPicPr>
        <p:blipFill>
          <a:blip r:embed="rId7"/>
          <a:stretch>
            <a:fillRect/>
          </a:stretch>
        </p:blipFill>
        <p:spPr>
          <a:xfrm>
            <a:off x="208726" y="3747731"/>
            <a:ext cx="2139881" cy="536494"/>
          </a:xfrm>
          <a:prstGeom prst="rect">
            <a:avLst/>
          </a:prstGeom>
        </p:spPr>
      </p:pic>
      <p:pic>
        <p:nvPicPr>
          <p:cNvPr id="12" name="Picture 11">
            <a:extLst>
              <a:ext uri="{FF2B5EF4-FFF2-40B4-BE49-F238E27FC236}">
                <a16:creationId xmlns:a16="http://schemas.microsoft.com/office/drawing/2014/main" id="{CDA79E6E-02AE-4C73-8344-74C655C4C98A}"/>
              </a:ext>
            </a:extLst>
          </p:cNvPr>
          <p:cNvPicPr>
            <a:picLocks noChangeAspect="1"/>
          </p:cNvPicPr>
          <p:nvPr/>
        </p:nvPicPr>
        <p:blipFill>
          <a:blip r:embed="rId8"/>
          <a:stretch>
            <a:fillRect/>
          </a:stretch>
        </p:blipFill>
        <p:spPr>
          <a:xfrm>
            <a:off x="3136866" y="3720044"/>
            <a:ext cx="2566638" cy="810838"/>
          </a:xfrm>
          <a:prstGeom prst="rect">
            <a:avLst/>
          </a:prstGeom>
        </p:spPr>
      </p:pic>
      <p:pic>
        <p:nvPicPr>
          <p:cNvPr id="14" name="Picture 13">
            <a:extLst>
              <a:ext uri="{FF2B5EF4-FFF2-40B4-BE49-F238E27FC236}">
                <a16:creationId xmlns:a16="http://schemas.microsoft.com/office/drawing/2014/main" id="{8C9586AA-68D1-4DBA-8DEA-7B89CCEC1B35}"/>
              </a:ext>
            </a:extLst>
          </p:cNvPr>
          <p:cNvPicPr>
            <a:picLocks noChangeAspect="1"/>
          </p:cNvPicPr>
          <p:nvPr/>
        </p:nvPicPr>
        <p:blipFill>
          <a:blip r:embed="rId9"/>
          <a:stretch>
            <a:fillRect/>
          </a:stretch>
        </p:blipFill>
        <p:spPr>
          <a:xfrm>
            <a:off x="6477035" y="3676390"/>
            <a:ext cx="2139881" cy="816935"/>
          </a:xfrm>
          <a:prstGeom prst="rect">
            <a:avLst/>
          </a:prstGeom>
        </p:spPr>
      </p:pic>
      <p:sp>
        <p:nvSpPr>
          <p:cNvPr id="20" name="TextBox 19">
            <a:extLst>
              <a:ext uri="{FF2B5EF4-FFF2-40B4-BE49-F238E27FC236}">
                <a16:creationId xmlns:a16="http://schemas.microsoft.com/office/drawing/2014/main" id="{B6158084-D959-481D-AF06-D1AD77A4BBC5}"/>
              </a:ext>
            </a:extLst>
          </p:cNvPr>
          <p:cNvSpPr txBox="1"/>
          <p:nvPr/>
        </p:nvSpPr>
        <p:spPr>
          <a:xfrm>
            <a:off x="-9304" y="4284225"/>
            <a:ext cx="2961645" cy="646331"/>
          </a:xfrm>
          <a:prstGeom prst="rect">
            <a:avLst/>
          </a:prstGeom>
          <a:noFill/>
        </p:spPr>
        <p:txBody>
          <a:bodyPr wrap="none" rtlCol="0">
            <a:spAutoFit/>
          </a:bodyPr>
          <a:lstStyle/>
          <a:p>
            <a:pPr algn="ctr"/>
            <a:r>
              <a:rPr lang="en-US" dirty="0">
                <a:solidFill>
                  <a:schemeClr val="bg1"/>
                </a:solidFill>
              </a:rPr>
              <a:t>Dr. Kameka Miller-Hoskins</a:t>
            </a:r>
          </a:p>
          <a:p>
            <a:pPr algn="ctr"/>
            <a:r>
              <a:rPr lang="en-US" dirty="0">
                <a:solidFill>
                  <a:schemeClr val="bg1"/>
                </a:solidFill>
              </a:rPr>
              <a:t>kameka.mhoskins@dallas.gov</a:t>
            </a:r>
          </a:p>
        </p:txBody>
      </p:sp>
      <p:sp>
        <p:nvSpPr>
          <p:cNvPr id="21" name="TextBox 20">
            <a:extLst>
              <a:ext uri="{FF2B5EF4-FFF2-40B4-BE49-F238E27FC236}">
                <a16:creationId xmlns:a16="http://schemas.microsoft.com/office/drawing/2014/main" id="{C5734115-E015-4D19-9992-60CBCC4729F4}"/>
              </a:ext>
            </a:extLst>
          </p:cNvPr>
          <p:cNvSpPr txBox="1"/>
          <p:nvPr/>
        </p:nvSpPr>
        <p:spPr>
          <a:xfrm>
            <a:off x="2991884" y="4273688"/>
            <a:ext cx="2696892" cy="646331"/>
          </a:xfrm>
          <a:prstGeom prst="rect">
            <a:avLst/>
          </a:prstGeom>
          <a:noFill/>
        </p:spPr>
        <p:txBody>
          <a:bodyPr wrap="none" rtlCol="0">
            <a:spAutoFit/>
          </a:bodyPr>
          <a:lstStyle/>
          <a:p>
            <a:pPr algn="ctr"/>
            <a:r>
              <a:rPr lang="en-US" dirty="0">
                <a:solidFill>
                  <a:schemeClr val="bg1"/>
                </a:solidFill>
              </a:rPr>
              <a:t>Diana Barkume</a:t>
            </a:r>
          </a:p>
          <a:p>
            <a:pPr algn="ctr"/>
            <a:r>
              <a:rPr lang="en-US" dirty="0">
                <a:solidFill>
                  <a:schemeClr val="bg1"/>
                </a:solidFill>
              </a:rPr>
              <a:t>diana.barkume@dallas.gov</a:t>
            </a:r>
          </a:p>
        </p:txBody>
      </p:sp>
      <p:pic>
        <p:nvPicPr>
          <p:cNvPr id="15" name="Picture 14">
            <a:extLst>
              <a:ext uri="{FF2B5EF4-FFF2-40B4-BE49-F238E27FC236}">
                <a16:creationId xmlns:a16="http://schemas.microsoft.com/office/drawing/2014/main" id="{C71F82F3-9AD6-4728-A036-FFA60BBE27EB}"/>
              </a:ext>
            </a:extLst>
          </p:cNvPr>
          <p:cNvPicPr>
            <a:picLocks noChangeAspect="1"/>
          </p:cNvPicPr>
          <p:nvPr/>
        </p:nvPicPr>
        <p:blipFill>
          <a:blip r:embed="rId10"/>
          <a:stretch>
            <a:fillRect/>
          </a:stretch>
        </p:blipFill>
        <p:spPr>
          <a:xfrm>
            <a:off x="6280676" y="4268507"/>
            <a:ext cx="2847079" cy="774259"/>
          </a:xfrm>
          <a:prstGeom prst="rect">
            <a:avLst/>
          </a:prstGeom>
        </p:spPr>
      </p:pic>
      <p:sp>
        <p:nvSpPr>
          <p:cNvPr id="22" name="TextBox 21">
            <a:extLst>
              <a:ext uri="{FF2B5EF4-FFF2-40B4-BE49-F238E27FC236}">
                <a16:creationId xmlns:a16="http://schemas.microsoft.com/office/drawing/2014/main" id="{198B6585-5525-4E1E-A628-7226DA589391}"/>
              </a:ext>
            </a:extLst>
          </p:cNvPr>
          <p:cNvSpPr txBox="1"/>
          <p:nvPr/>
        </p:nvSpPr>
        <p:spPr>
          <a:xfrm>
            <a:off x="9419547" y="4332470"/>
            <a:ext cx="2678810" cy="646331"/>
          </a:xfrm>
          <a:prstGeom prst="rect">
            <a:avLst/>
          </a:prstGeom>
          <a:noFill/>
        </p:spPr>
        <p:txBody>
          <a:bodyPr wrap="none" rtlCol="0">
            <a:spAutoFit/>
          </a:bodyPr>
          <a:lstStyle/>
          <a:p>
            <a:pPr algn="ctr"/>
            <a:r>
              <a:rPr lang="en-US" dirty="0">
                <a:solidFill>
                  <a:schemeClr val="bg1"/>
                </a:solidFill>
              </a:rPr>
              <a:t>Mary Williams</a:t>
            </a:r>
          </a:p>
          <a:p>
            <a:pPr algn="ctr"/>
            <a:r>
              <a:rPr lang="en-US" dirty="0">
                <a:solidFill>
                  <a:schemeClr val="bg1"/>
                </a:solidFill>
              </a:rPr>
              <a:t>mary.williams1@dallas.gov</a:t>
            </a:r>
          </a:p>
        </p:txBody>
      </p:sp>
      <p:pic>
        <p:nvPicPr>
          <p:cNvPr id="16" name="Picture 15">
            <a:extLst>
              <a:ext uri="{FF2B5EF4-FFF2-40B4-BE49-F238E27FC236}">
                <a16:creationId xmlns:a16="http://schemas.microsoft.com/office/drawing/2014/main" id="{EA22AD33-526F-4E74-90EE-5D1CD31ABC7D}"/>
              </a:ext>
            </a:extLst>
          </p:cNvPr>
          <p:cNvPicPr>
            <a:picLocks noChangeAspect="1"/>
          </p:cNvPicPr>
          <p:nvPr/>
        </p:nvPicPr>
        <p:blipFill>
          <a:blip r:embed="rId11"/>
          <a:stretch>
            <a:fillRect/>
          </a:stretch>
        </p:blipFill>
        <p:spPr>
          <a:xfrm>
            <a:off x="9689012" y="3615152"/>
            <a:ext cx="2139881" cy="810838"/>
          </a:xfrm>
          <a:prstGeom prst="rect">
            <a:avLst/>
          </a:prstGeom>
        </p:spPr>
      </p:pic>
    </p:spTree>
    <p:extLst>
      <p:ext uri="{BB962C8B-B14F-4D97-AF65-F5344CB8AC3E}">
        <p14:creationId xmlns:p14="http://schemas.microsoft.com/office/powerpoint/2010/main" val="293259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normAutofit/>
          </a:bodyPr>
          <a:lstStyle/>
          <a:p>
            <a:r>
              <a:rPr lang="en-US" dirty="0"/>
              <a:t>Slope</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20</a:t>
            </a:fld>
            <a:endParaRPr lang="en-US"/>
          </a:p>
        </p:txBody>
      </p:sp>
      <p:pic>
        <p:nvPicPr>
          <p:cNvPr id="6" name="Content Placeholder 5">
            <a:extLst>
              <a:ext uri="{FF2B5EF4-FFF2-40B4-BE49-F238E27FC236}">
                <a16:creationId xmlns:a16="http://schemas.microsoft.com/office/drawing/2014/main" id="{706CBFEA-2E9E-4C65-8FCC-9D1A5DAB8637}"/>
              </a:ext>
            </a:extLst>
          </p:cNvPr>
          <p:cNvPicPr>
            <a:picLocks noGrp="1" noChangeAspect="1"/>
          </p:cNvPicPr>
          <p:nvPr>
            <p:ph sz="quarter" idx="16"/>
          </p:nvPr>
        </p:nvPicPr>
        <p:blipFill>
          <a:blip r:embed="rId3"/>
          <a:stretch>
            <a:fillRect/>
          </a:stretch>
        </p:blipFill>
        <p:spPr>
          <a:xfrm>
            <a:off x="153205" y="1250156"/>
            <a:ext cx="5942795" cy="4357687"/>
          </a:xfrm>
          <a:prstGeom prst="rect">
            <a:avLst/>
          </a:prstGeom>
        </p:spPr>
      </p:pic>
      <p:pic>
        <p:nvPicPr>
          <p:cNvPr id="1026" name="Picture 2">
            <a:extLst>
              <a:ext uri="{FF2B5EF4-FFF2-40B4-BE49-F238E27FC236}">
                <a16:creationId xmlns:a16="http://schemas.microsoft.com/office/drawing/2014/main" id="{EC9EBCB2-76B4-4D9D-B41F-AE1FCD737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253" y="996808"/>
            <a:ext cx="4574574" cy="26011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255DE71-5F0D-4344-BC12-48C8C4501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285" y="3535820"/>
            <a:ext cx="4991825" cy="276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04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EB33EE-09B0-42EB-B3D1-9F58387BFAAF}"/>
              </a:ext>
            </a:extLst>
          </p:cNvPr>
          <p:cNvSpPr>
            <a:spLocks noGrp="1"/>
          </p:cNvSpPr>
          <p:nvPr>
            <p:ph type="body" sz="quarter" idx="13"/>
          </p:nvPr>
        </p:nvSpPr>
        <p:spPr>
          <a:xfrm>
            <a:off x="1419104" y="3428287"/>
            <a:ext cx="8462963" cy="706438"/>
          </a:xfrm>
        </p:spPr>
        <p:txBody>
          <a:bodyPr/>
          <a:lstStyle/>
          <a:p>
            <a:r>
              <a:rPr lang="en-US" dirty="0">
                <a:solidFill>
                  <a:schemeClr val="bg1"/>
                </a:solidFill>
              </a:rPr>
              <a:t>Not Contrary To Public Interest</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21</a:t>
            </a:fld>
            <a:endParaRPr lang="en-US"/>
          </a:p>
        </p:txBody>
      </p:sp>
      <p:pic>
        <p:nvPicPr>
          <p:cNvPr id="7" name="Picture 6" descr="Background pattern&#10;&#10;Description automatically generated">
            <a:extLst>
              <a:ext uri="{FF2B5EF4-FFF2-40B4-BE49-F238E27FC236}">
                <a16:creationId xmlns:a16="http://schemas.microsoft.com/office/drawing/2014/main" id="{4D8B281A-7B47-4B6C-8839-2EE4470BAD64}"/>
              </a:ext>
            </a:extLst>
          </p:cNvPr>
          <p:cNvPicPr>
            <a:picLocks noChangeAspect="1"/>
          </p:cNvPicPr>
          <p:nvPr/>
        </p:nvPicPr>
        <p:blipFill>
          <a:blip r:embed="rId3"/>
          <a:stretch>
            <a:fillRect/>
          </a:stretch>
        </p:blipFill>
        <p:spPr>
          <a:xfrm>
            <a:off x="0" y="1040067"/>
            <a:ext cx="12192001" cy="5076647"/>
          </a:xfrm>
          <a:prstGeom prst="rect">
            <a:avLst/>
          </a:prstGeom>
        </p:spPr>
      </p:pic>
      <p:sp>
        <p:nvSpPr>
          <p:cNvPr id="13" name="TextBox 12">
            <a:extLst>
              <a:ext uri="{FF2B5EF4-FFF2-40B4-BE49-F238E27FC236}">
                <a16:creationId xmlns:a16="http://schemas.microsoft.com/office/drawing/2014/main" id="{2330A92D-EE20-4615-AF32-26D13A47724B}"/>
              </a:ext>
            </a:extLst>
          </p:cNvPr>
          <p:cNvSpPr txBox="1"/>
          <p:nvPr/>
        </p:nvSpPr>
        <p:spPr>
          <a:xfrm>
            <a:off x="1760518" y="1982757"/>
            <a:ext cx="8670963" cy="707886"/>
          </a:xfrm>
          <a:prstGeom prst="rect">
            <a:avLst/>
          </a:prstGeom>
          <a:noFill/>
        </p:spPr>
        <p:txBody>
          <a:bodyPr wrap="none" rtlCol="0">
            <a:spAutoFit/>
          </a:bodyPr>
          <a:lstStyle/>
          <a:p>
            <a:r>
              <a:rPr lang="en-US" sz="4000" b="1" dirty="0">
                <a:solidFill>
                  <a:schemeClr val="bg1"/>
                </a:solidFill>
                <a:latin typeface="Century Gothic" panose="020B0502020202020204" pitchFamily="34" charset="0"/>
              </a:rPr>
              <a:t>Self-Created or Personal Hardship </a:t>
            </a:r>
          </a:p>
        </p:txBody>
      </p:sp>
      <p:pic>
        <p:nvPicPr>
          <p:cNvPr id="15" name="Picture Placeholder 45">
            <a:extLst>
              <a:ext uri="{FF2B5EF4-FFF2-40B4-BE49-F238E27FC236}">
                <a16:creationId xmlns:a16="http://schemas.microsoft.com/office/drawing/2014/main" id="{A5973AD0-5887-491D-8722-D6E3794D7250}"/>
              </a:ext>
            </a:extLst>
          </p:cNvPr>
          <p:cNvPicPr>
            <a:picLocks noChangeAspect="1"/>
          </p:cNvPicPr>
          <p:nvPr/>
        </p:nvPicPr>
        <p:blipFill>
          <a:blip r:embed="rId4"/>
          <a:srcRect t="20940" b="20940"/>
          <a:stretch/>
        </p:blipFill>
        <p:spPr>
          <a:xfrm>
            <a:off x="3975424" y="2846311"/>
            <a:ext cx="3510844" cy="2406849"/>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pic>
    </p:spTree>
    <p:extLst>
      <p:ext uri="{BB962C8B-B14F-4D97-AF65-F5344CB8AC3E}">
        <p14:creationId xmlns:p14="http://schemas.microsoft.com/office/powerpoint/2010/main" val="138804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02B4E71-B0C9-4CF2-AF47-F22FC97CC4E4}"/>
              </a:ext>
            </a:extLst>
          </p:cNvPr>
          <p:cNvSpPr>
            <a:spLocks noGrp="1"/>
          </p:cNvSpPr>
          <p:nvPr>
            <p:ph type="body" sz="quarter" idx="13"/>
          </p:nvPr>
        </p:nvSpPr>
        <p:spPr/>
        <p:txBody>
          <a:bodyPr/>
          <a:lstStyle/>
          <a:p>
            <a:r>
              <a:rPr lang="en-US" dirty="0"/>
              <a:t>Self-Created or Personal Hardship</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22</a:t>
            </a:fld>
            <a:endParaRPr lang="en-US"/>
          </a:p>
        </p:txBody>
      </p:sp>
      <p:sp>
        <p:nvSpPr>
          <p:cNvPr id="10" name="Text Placeholder 9">
            <a:extLst>
              <a:ext uri="{FF2B5EF4-FFF2-40B4-BE49-F238E27FC236}">
                <a16:creationId xmlns:a16="http://schemas.microsoft.com/office/drawing/2014/main" id="{C530DF3F-E04E-438C-BF6A-ADF852B9E7BB}"/>
              </a:ext>
            </a:extLst>
          </p:cNvPr>
          <p:cNvSpPr>
            <a:spLocks noGrp="1"/>
          </p:cNvSpPr>
          <p:nvPr>
            <p:ph sz="quarter" idx="16"/>
          </p:nvPr>
        </p:nvSpPr>
        <p:spPr>
          <a:xfrm>
            <a:off x="708890" y="1174361"/>
            <a:ext cx="10741490" cy="4356227"/>
          </a:xfrm>
        </p:spPr>
        <p:txBody>
          <a:bodyPr>
            <a:normAutofit fontScale="92500"/>
          </a:bodyPr>
          <a:lstStyle/>
          <a:p>
            <a:r>
              <a:rPr lang="en-US" dirty="0"/>
              <a:t>New build, addition, or no structure present and plans and show overbuilding is taking place</a:t>
            </a:r>
          </a:p>
          <a:p>
            <a:r>
              <a:rPr lang="en-US" dirty="0"/>
              <a:t> Purchasing a home or property of non-disclosed code violations</a:t>
            </a:r>
          </a:p>
          <a:p>
            <a:r>
              <a:rPr lang="en-US" dirty="0"/>
              <a:t>Allowing handicapped persons equal opportunity to use and enjoy a dwelling</a:t>
            </a:r>
          </a:p>
          <a:p>
            <a:r>
              <a:rPr lang="en-US" dirty="0"/>
              <a:t>Initiating work without a permit</a:t>
            </a:r>
          </a:p>
          <a:p>
            <a:r>
              <a:rPr lang="en-US" dirty="0"/>
              <a:t>A permitting oversight</a:t>
            </a:r>
          </a:p>
        </p:txBody>
      </p:sp>
      <p:pic>
        <p:nvPicPr>
          <p:cNvPr id="5" name="Picture 4">
            <a:extLst>
              <a:ext uri="{FF2B5EF4-FFF2-40B4-BE49-F238E27FC236}">
                <a16:creationId xmlns:a16="http://schemas.microsoft.com/office/drawing/2014/main" id="{2FCF8DE1-E4C6-4E39-9B1F-91BFBEA67A22}"/>
              </a:ext>
            </a:extLst>
          </p:cNvPr>
          <p:cNvPicPr>
            <a:picLocks noChangeAspect="1"/>
          </p:cNvPicPr>
          <p:nvPr/>
        </p:nvPicPr>
        <p:blipFill>
          <a:blip r:embed="rId3"/>
          <a:stretch>
            <a:fillRect/>
          </a:stretch>
        </p:blipFill>
        <p:spPr>
          <a:xfrm>
            <a:off x="9171853" y="3933723"/>
            <a:ext cx="3493311" cy="4121253"/>
          </a:xfrm>
          <a:prstGeom prst="rect">
            <a:avLst/>
          </a:prstGeom>
        </p:spPr>
      </p:pic>
    </p:spTree>
    <p:extLst>
      <p:ext uri="{BB962C8B-B14F-4D97-AF65-F5344CB8AC3E}">
        <p14:creationId xmlns:p14="http://schemas.microsoft.com/office/powerpoint/2010/main" val="388705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EB33EE-09B0-42EB-B3D1-9F58387BFAAF}"/>
              </a:ext>
            </a:extLst>
          </p:cNvPr>
          <p:cNvSpPr>
            <a:spLocks noGrp="1"/>
          </p:cNvSpPr>
          <p:nvPr>
            <p:ph type="body" sz="quarter" idx="13"/>
          </p:nvPr>
        </p:nvSpPr>
        <p:spPr/>
        <p:txBody>
          <a:bodyPr/>
          <a:lstStyle/>
          <a:p>
            <a:r>
              <a:rPr lang="en-US" dirty="0"/>
              <a:t>Ask Yourself?</a:t>
            </a: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pPr/>
              <a:t>23</a:t>
            </a:fld>
            <a:endParaRPr lang="en-US"/>
          </a:p>
        </p:txBody>
      </p:sp>
      <p:sp>
        <p:nvSpPr>
          <p:cNvPr id="11" name="Text Placeholder 10">
            <a:extLst>
              <a:ext uri="{FF2B5EF4-FFF2-40B4-BE49-F238E27FC236}">
                <a16:creationId xmlns:a16="http://schemas.microsoft.com/office/drawing/2014/main" id="{1F92EE3D-C2E8-4ED5-8D15-32E29FCAA57F}"/>
              </a:ext>
            </a:extLst>
          </p:cNvPr>
          <p:cNvSpPr>
            <a:spLocks noGrp="1"/>
          </p:cNvSpPr>
          <p:nvPr>
            <p:ph sz="quarter" idx="16"/>
          </p:nvPr>
        </p:nvSpPr>
        <p:spPr>
          <a:xfrm>
            <a:off x="452159" y="1250886"/>
            <a:ext cx="10741490" cy="4356227"/>
          </a:xfrm>
        </p:spPr>
        <p:txBody>
          <a:bodyPr>
            <a:normAutofit fontScale="70000" lnSpcReduction="20000"/>
          </a:bodyPr>
          <a:lstStyle/>
          <a:p>
            <a:r>
              <a:rPr lang="en-US" dirty="0"/>
              <a:t>Did you go out and talk to your neighbor ?</a:t>
            </a:r>
          </a:p>
          <a:p>
            <a:r>
              <a:rPr lang="en-US" dirty="0"/>
              <a:t>Are you asking for permission or forgiveness?</a:t>
            </a:r>
          </a:p>
          <a:p>
            <a:r>
              <a:rPr lang="en-US" dirty="0"/>
              <a:t>Was your notification sign properly posted?</a:t>
            </a:r>
          </a:p>
          <a:p>
            <a:r>
              <a:rPr lang="en-US" dirty="0"/>
              <a:t>How did you get to the board?</a:t>
            </a:r>
          </a:p>
          <a:p>
            <a:r>
              <a:rPr lang="en-US" dirty="0"/>
              <a:t>Did you exercise alternative methods to alleviate yourself from coming to the board?</a:t>
            </a:r>
          </a:p>
          <a:p>
            <a:r>
              <a:rPr lang="en-US" dirty="0"/>
              <a:t>Did you provide invoices and tax rolls?</a:t>
            </a:r>
          </a:p>
          <a:p>
            <a:r>
              <a:rPr lang="en-US" dirty="0"/>
              <a:t>Did you take pictures of a vehicle actively in the visual obstruction areas to gauge possible hazards in the visibility triangle?</a:t>
            </a:r>
          </a:p>
          <a:p>
            <a:r>
              <a:rPr lang="en-US" dirty="0"/>
              <a:t>Did you go back and look at archive board hearings?</a:t>
            </a:r>
          </a:p>
          <a:p>
            <a:r>
              <a:rPr lang="en-US" dirty="0"/>
              <a:t>Did you include pictures of your dog?</a:t>
            </a:r>
          </a:p>
        </p:txBody>
      </p:sp>
      <p:pic>
        <p:nvPicPr>
          <p:cNvPr id="5" name="Picture 4">
            <a:extLst>
              <a:ext uri="{FF2B5EF4-FFF2-40B4-BE49-F238E27FC236}">
                <a16:creationId xmlns:a16="http://schemas.microsoft.com/office/drawing/2014/main" id="{62CE3CC3-F66A-4FD5-802E-AAC8B8A35251}"/>
              </a:ext>
            </a:extLst>
          </p:cNvPr>
          <p:cNvPicPr>
            <a:picLocks noChangeAspect="1"/>
          </p:cNvPicPr>
          <p:nvPr/>
        </p:nvPicPr>
        <p:blipFill>
          <a:blip r:embed="rId4"/>
          <a:stretch>
            <a:fillRect/>
          </a:stretch>
        </p:blipFill>
        <p:spPr>
          <a:xfrm>
            <a:off x="9171853" y="3933723"/>
            <a:ext cx="3493311" cy="4121253"/>
          </a:xfrm>
          <a:prstGeom prst="rect">
            <a:avLst/>
          </a:prstGeom>
        </p:spPr>
      </p:pic>
    </p:spTree>
    <p:extLst>
      <p:ext uri="{BB962C8B-B14F-4D97-AF65-F5344CB8AC3E}">
        <p14:creationId xmlns:p14="http://schemas.microsoft.com/office/powerpoint/2010/main" val="357005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lstStyle/>
          <a:p>
            <a:r>
              <a:rPr lang="en-US" dirty="0"/>
              <a:t>Foundational Institution</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24</a:t>
            </a:fld>
            <a:endParaRPr lang="en-US"/>
          </a:p>
        </p:txBody>
      </p:sp>
      <p:sp>
        <p:nvSpPr>
          <p:cNvPr id="27" name="Text Placeholder 26">
            <a:extLst>
              <a:ext uri="{FF2B5EF4-FFF2-40B4-BE49-F238E27FC236}">
                <a16:creationId xmlns:a16="http://schemas.microsoft.com/office/drawing/2014/main" id="{83956431-05A6-457C-8BCA-8EB88010A5A2}"/>
              </a:ext>
            </a:extLst>
          </p:cNvPr>
          <p:cNvSpPr>
            <a:spLocks noGrp="1"/>
          </p:cNvSpPr>
          <p:nvPr>
            <p:ph type="body" sz="quarter" idx="17"/>
          </p:nvPr>
        </p:nvSpPr>
        <p:spPr/>
        <p:txBody>
          <a:bodyPr>
            <a:normAutofit fontScale="77500" lnSpcReduction="20000"/>
          </a:bodyPr>
          <a:lstStyle/>
          <a:p>
            <a:pPr marL="742950" indent="-742950">
              <a:buFont typeface="+mj-lt"/>
              <a:buAutoNum type="arabicPeriod"/>
            </a:pPr>
            <a:r>
              <a:rPr lang="en-US" dirty="0"/>
              <a:t>Comply with the code</a:t>
            </a:r>
          </a:p>
          <a:p>
            <a:pPr marL="742950" indent="-742950">
              <a:buFont typeface="+mj-lt"/>
              <a:buAutoNum type="arabicPeriod"/>
            </a:pPr>
            <a:r>
              <a:rPr lang="en-US" dirty="0"/>
              <a:t>51A-3.102 of the Dallas City Code asserts that, “to the greatest extent practicable, the panels must reflect geographic and ethnic diversity of the city”. Representation and diversity of panels matter.  Who knows your neighborhood better than you. </a:t>
            </a:r>
          </a:p>
        </p:txBody>
      </p:sp>
      <p:pic>
        <p:nvPicPr>
          <p:cNvPr id="5" name="Picture 4">
            <a:extLst>
              <a:ext uri="{FF2B5EF4-FFF2-40B4-BE49-F238E27FC236}">
                <a16:creationId xmlns:a16="http://schemas.microsoft.com/office/drawing/2014/main" id="{F029196B-817A-4D37-9E72-1880380325B8}"/>
              </a:ext>
            </a:extLst>
          </p:cNvPr>
          <p:cNvPicPr>
            <a:picLocks noChangeAspect="1"/>
          </p:cNvPicPr>
          <p:nvPr/>
        </p:nvPicPr>
        <p:blipFill>
          <a:blip r:embed="rId4"/>
          <a:stretch>
            <a:fillRect/>
          </a:stretch>
        </p:blipFill>
        <p:spPr>
          <a:xfrm>
            <a:off x="9171853" y="3933723"/>
            <a:ext cx="3493311" cy="4121253"/>
          </a:xfrm>
          <a:prstGeom prst="rect">
            <a:avLst/>
          </a:prstGeom>
        </p:spPr>
      </p:pic>
    </p:spTree>
    <p:extLst>
      <p:ext uri="{BB962C8B-B14F-4D97-AF65-F5344CB8AC3E}">
        <p14:creationId xmlns:p14="http://schemas.microsoft.com/office/powerpoint/2010/main" val="1208094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5474402-3BDD-478F-A20A-E345E259E60B}"/>
              </a:ext>
            </a:extLst>
          </p:cNvPr>
          <p:cNvSpPr>
            <a:spLocks noGrp="1"/>
          </p:cNvSpPr>
          <p:nvPr>
            <p:ph type="body" sz="quarter" idx="13"/>
          </p:nvPr>
        </p:nvSpPr>
        <p:spPr>
          <a:xfrm>
            <a:off x="6096000" y="2945704"/>
            <a:ext cx="6111240" cy="646331"/>
          </a:xfrm>
          <a:scene3d>
            <a:camera prst="perspectiveContrastingRightFacing"/>
            <a:lightRig rig="threePt" dir="t"/>
          </a:scene3d>
          <a:sp3d>
            <a:bevelT w="139700" h="139700" prst="divot"/>
          </a:sp3d>
        </p:spPr>
        <p:txBody>
          <a:bodyPr/>
          <a:lstStyle/>
          <a:p>
            <a:pPr algn="ctr"/>
            <a:r>
              <a:rPr lang="en-US" sz="4000" dirty="0"/>
              <a:t>QUESTIONS…….</a:t>
            </a:r>
          </a:p>
        </p:txBody>
      </p:sp>
      <p:pic>
        <p:nvPicPr>
          <p:cNvPr id="3" name="Picture 2" descr="Text, logo&#10;&#10;Description automatically generated">
            <a:extLst>
              <a:ext uri="{FF2B5EF4-FFF2-40B4-BE49-F238E27FC236}">
                <a16:creationId xmlns:a16="http://schemas.microsoft.com/office/drawing/2014/main" id="{C5C7FCF8-3801-4ACC-A778-EAFF2FF21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281" y="-1193741"/>
            <a:ext cx="3298098" cy="4116950"/>
          </a:xfrm>
          <a:prstGeom prst="rect">
            <a:avLst/>
          </a:prstGeom>
        </p:spPr>
      </p:pic>
      <p:sp>
        <p:nvSpPr>
          <p:cNvPr id="4" name="Rectangle 3">
            <a:extLst>
              <a:ext uri="{FF2B5EF4-FFF2-40B4-BE49-F238E27FC236}">
                <a16:creationId xmlns:a16="http://schemas.microsoft.com/office/drawing/2014/main" id="{128C85E0-2BCA-40D2-BBC6-E92F6B03875F}"/>
              </a:ext>
            </a:extLst>
          </p:cNvPr>
          <p:cNvSpPr/>
          <p:nvPr/>
        </p:nvSpPr>
        <p:spPr>
          <a:xfrm>
            <a:off x="7924332" y="1213288"/>
            <a:ext cx="3005438" cy="1383685"/>
          </a:xfrm>
          <a:prstGeom prst="rect">
            <a:avLst/>
          </a:prstGeom>
          <a:noFill/>
        </p:spPr>
        <p:txBody>
          <a:bodyPr wrap="none" lIns="91440" tIns="45720" rIns="91440" bIns="45720">
            <a:prstTxWarp prst="textArchUp">
              <a:avLst/>
            </a:prstTxWarp>
            <a:spAutoFit/>
          </a:bodyPr>
          <a:lstStyle/>
          <a:p>
            <a:pPr algn="ctr"/>
            <a:r>
              <a:rPr lang="en-US" sz="3200" cap="none" spc="0" dirty="0">
                <a:ln w="0"/>
                <a:solidFill>
                  <a:srgbClr val="00B050"/>
                </a:solidFill>
                <a:effectLst>
                  <a:reflection blurRad="6350" stA="53000" endA="300" endPos="35500" dir="5400000" sy="-90000" algn="bl" rotWithShape="0"/>
                </a:effectLst>
                <a:latin typeface="Bahnschrift SemiLight" panose="020B0502040204020203" pitchFamily="34" charset="0"/>
              </a:rPr>
              <a:t>THANK YOU!</a:t>
            </a:r>
          </a:p>
        </p:txBody>
      </p:sp>
      <p:pic>
        <p:nvPicPr>
          <p:cNvPr id="5" name="Picture 4">
            <a:extLst>
              <a:ext uri="{FF2B5EF4-FFF2-40B4-BE49-F238E27FC236}">
                <a16:creationId xmlns:a16="http://schemas.microsoft.com/office/drawing/2014/main" id="{64D3880A-DE92-4D8F-A01A-A8F571806683}"/>
              </a:ext>
            </a:extLst>
          </p:cNvPr>
          <p:cNvPicPr>
            <a:picLocks noChangeAspect="1"/>
          </p:cNvPicPr>
          <p:nvPr/>
        </p:nvPicPr>
        <p:blipFill>
          <a:blip r:embed="rId4"/>
          <a:stretch>
            <a:fillRect/>
          </a:stretch>
        </p:blipFill>
        <p:spPr>
          <a:xfrm>
            <a:off x="5578607" y="4903714"/>
            <a:ext cx="6565961" cy="1883827"/>
          </a:xfrm>
          <a:prstGeom prst="rect">
            <a:avLst/>
          </a:prstGeom>
        </p:spPr>
      </p:pic>
    </p:spTree>
    <p:extLst>
      <p:ext uri="{BB962C8B-B14F-4D97-AF65-F5344CB8AC3E}">
        <p14:creationId xmlns:p14="http://schemas.microsoft.com/office/powerpoint/2010/main" val="422659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5">
                                            <p:txEl>
                                              <p:pRg st="0" end="0"/>
                                            </p:txEl>
                                          </p:spTgt>
                                        </p:tgtEl>
                                      </p:cBhvr>
                                    </p:animEffect>
                                    <p:animScale>
                                      <p:cBhvr>
                                        <p:cTn id="7" dur="250" autoRev="1" fill="hold"/>
                                        <p:tgtEl>
                                          <p:spTgt spid="2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E4C5DF0E-65F8-414D-A9F0-B15C4C6124D9}"/>
              </a:ext>
            </a:extLst>
          </p:cNvPr>
          <p:cNvSpPr>
            <a:spLocks noGrp="1"/>
          </p:cNvSpPr>
          <p:nvPr>
            <p:ph type="body" sz="quarter" idx="13"/>
          </p:nvPr>
        </p:nvSpPr>
        <p:spPr/>
        <p:txBody>
          <a:bodyPr/>
          <a:lstStyle/>
          <a:p>
            <a:r>
              <a:rPr lang="en-US" dirty="0"/>
              <a:t>Presentation Overview</a:t>
            </a:r>
          </a:p>
          <a:p>
            <a:endParaRPr lang="en-US" dirty="0"/>
          </a:p>
        </p:txBody>
      </p:sp>
      <p:sp>
        <p:nvSpPr>
          <p:cNvPr id="3" name="Slide Number Placeholder 2">
            <a:extLst>
              <a:ext uri="{FF2B5EF4-FFF2-40B4-BE49-F238E27FC236}">
                <a16:creationId xmlns:a16="http://schemas.microsoft.com/office/drawing/2014/main" id="{38E652C0-DB65-4E64-8504-AB8546A8CE03}"/>
              </a:ext>
            </a:extLst>
          </p:cNvPr>
          <p:cNvSpPr>
            <a:spLocks noGrp="1"/>
          </p:cNvSpPr>
          <p:nvPr>
            <p:ph type="sldNum" sz="quarter" idx="12"/>
          </p:nvPr>
        </p:nvSpPr>
        <p:spPr/>
        <p:txBody>
          <a:bodyPr/>
          <a:lstStyle/>
          <a:p>
            <a:fld id="{09918B91-4B66-40C9-B3FB-70033B0922BB}" type="slidenum">
              <a:rPr lang="en-US" smtClean="0"/>
              <a:pPr/>
              <a:t>3</a:t>
            </a:fld>
            <a:endParaRPr lang="en-US" dirty="0"/>
          </a:p>
        </p:txBody>
      </p:sp>
      <p:sp>
        <p:nvSpPr>
          <p:cNvPr id="18" name="Text Placeholder 17">
            <a:extLst>
              <a:ext uri="{FF2B5EF4-FFF2-40B4-BE49-F238E27FC236}">
                <a16:creationId xmlns:a16="http://schemas.microsoft.com/office/drawing/2014/main" id="{B9B10597-7927-4575-8616-C21D5BB6BAE2}"/>
              </a:ext>
            </a:extLst>
          </p:cNvPr>
          <p:cNvSpPr>
            <a:spLocks noGrp="1"/>
          </p:cNvSpPr>
          <p:nvPr>
            <p:ph sz="quarter" idx="16"/>
          </p:nvPr>
        </p:nvSpPr>
        <p:spPr/>
        <p:txBody>
          <a:bodyPr/>
          <a:lstStyle/>
          <a:p>
            <a:r>
              <a:rPr lang="en-US" dirty="0"/>
              <a:t>Variances &amp; Special Exceptions</a:t>
            </a:r>
          </a:p>
          <a:p>
            <a:r>
              <a:rPr lang="en-US" dirty="0"/>
              <a:t>Burden of Proof</a:t>
            </a:r>
          </a:p>
          <a:p>
            <a:r>
              <a:rPr lang="en-US" dirty="0"/>
              <a:t>Documentary Evidence</a:t>
            </a:r>
          </a:p>
          <a:p>
            <a:r>
              <a:rPr lang="en-US" dirty="0"/>
              <a:t>Variance Standards</a:t>
            </a:r>
          </a:p>
          <a:p>
            <a:endParaRPr lang="en-US" dirty="0"/>
          </a:p>
        </p:txBody>
      </p:sp>
      <p:pic>
        <p:nvPicPr>
          <p:cNvPr id="2" name="Picture 1">
            <a:extLst>
              <a:ext uri="{FF2B5EF4-FFF2-40B4-BE49-F238E27FC236}">
                <a16:creationId xmlns:a16="http://schemas.microsoft.com/office/drawing/2014/main" id="{F7DAF44C-2B68-4FAE-BD09-BD101A1FFE73}"/>
              </a:ext>
            </a:extLst>
          </p:cNvPr>
          <p:cNvPicPr>
            <a:picLocks noChangeAspect="1"/>
          </p:cNvPicPr>
          <p:nvPr/>
        </p:nvPicPr>
        <p:blipFill>
          <a:blip r:embed="rId4"/>
          <a:stretch>
            <a:fillRect/>
          </a:stretch>
        </p:blipFill>
        <p:spPr>
          <a:xfrm>
            <a:off x="9104224" y="3777464"/>
            <a:ext cx="3493311" cy="4121253"/>
          </a:xfrm>
          <a:prstGeom prst="rect">
            <a:avLst/>
          </a:prstGeom>
        </p:spPr>
      </p:pic>
    </p:spTree>
    <p:extLst>
      <p:ext uri="{BB962C8B-B14F-4D97-AF65-F5344CB8AC3E}">
        <p14:creationId xmlns:p14="http://schemas.microsoft.com/office/powerpoint/2010/main" val="42431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E4C5DF0E-65F8-414D-A9F0-B15C4C6124D9}"/>
              </a:ext>
            </a:extLst>
          </p:cNvPr>
          <p:cNvSpPr>
            <a:spLocks noGrp="1"/>
          </p:cNvSpPr>
          <p:nvPr>
            <p:ph type="body" sz="quarter" idx="13"/>
          </p:nvPr>
        </p:nvSpPr>
        <p:spPr/>
        <p:txBody>
          <a:bodyPr>
            <a:normAutofit fontScale="70000" lnSpcReduction="20000"/>
          </a:bodyPr>
          <a:lstStyle/>
          <a:p>
            <a:r>
              <a:rPr lang="en-US" dirty="0"/>
              <a:t>Why Are Variance Standards Earmarked Versus Special Exceptions?     </a:t>
            </a:r>
          </a:p>
          <a:p>
            <a:endParaRPr lang="en-US" dirty="0"/>
          </a:p>
        </p:txBody>
      </p:sp>
      <p:sp>
        <p:nvSpPr>
          <p:cNvPr id="3" name="Slide Number Placeholder 2">
            <a:extLst>
              <a:ext uri="{FF2B5EF4-FFF2-40B4-BE49-F238E27FC236}">
                <a16:creationId xmlns:a16="http://schemas.microsoft.com/office/drawing/2014/main" id="{38E652C0-DB65-4E64-8504-AB8546A8CE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18B91-4B66-40C9-B3FB-70033B0922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0A962C7-9E75-4083-B383-DB561C073C94}"/>
              </a:ext>
            </a:extLst>
          </p:cNvPr>
          <p:cNvPicPr>
            <a:picLocks noGrp="1" noChangeAspect="1"/>
          </p:cNvPicPr>
          <p:nvPr>
            <p:ph sz="quarter" idx="16"/>
          </p:nvPr>
        </p:nvPicPr>
        <p:blipFill>
          <a:blip r:embed="rId4"/>
          <a:stretch>
            <a:fillRect/>
          </a:stretch>
        </p:blipFill>
        <p:spPr>
          <a:xfrm>
            <a:off x="127208" y="1250156"/>
            <a:ext cx="4238298" cy="4357687"/>
          </a:xfrm>
        </p:spPr>
      </p:pic>
      <p:sp>
        <p:nvSpPr>
          <p:cNvPr id="8" name="TextBox 7">
            <a:extLst>
              <a:ext uri="{FF2B5EF4-FFF2-40B4-BE49-F238E27FC236}">
                <a16:creationId xmlns:a16="http://schemas.microsoft.com/office/drawing/2014/main" id="{ED51B3C3-1B0C-4B8F-AE7B-ED9D824AF6DD}"/>
              </a:ext>
            </a:extLst>
          </p:cNvPr>
          <p:cNvSpPr txBox="1"/>
          <p:nvPr/>
        </p:nvSpPr>
        <p:spPr>
          <a:xfrm>
            <a:off x="4365506" y="996808"/>
            <a:ext cx="7708736" cy="470487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What is the difference between a Special Exception and a Variance? </a:t>
            </a:r>
          </a:p>
          <a:p>
            <a:pPr marR="0" lvl="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A </a:t>
            </a:r>
            <a:r>
              <a:rPr kumimoji="0" lang="en-US" sz="2000" b="1"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Special Exception </a:t>
            </a:r>
            <a:r>
              <a:rPr kumimoji="0" lang="en-US" sz="200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is expressly provided in the ordinance for specific permitted land improvement that may be allowed if subjected specified development standards in the ordinance are met; certain criteria must be met ensuring that negative impacts will not occur</a:t>
            </a:r>
            <a:endPar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rgbClr val="003F88"/>
                </a:solidFill>
                <a:latin typeface="Century Gothic" panose="020B0502020202020204" pitchFamily="34" charset="0"/>
              </a:rPr>
              <a:t>When in the opinion of the board</a:t>
            </a:r>
            <a:endPar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A </a:t>
            </a:r>
            <a:r>
              <a:rPr kumimoji="0" lang="en-US" sz="2000" b="1"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Variance</a:t>
            </a:r>
            <a:r>
              <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rPr>
              <a:t> can be applied when a specific requirement of the zoning ordinance is prohibited or impossible to meet due to a unique circumstance; permission is requested to use a specific piece of property in a more flexible manner than allowed by the ordinance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rgbClr val="003F88"/>
                </a:solidFill>
                <a:latin typeface="Century Gothic" panose="020B0502020202020204" pitchFamily="34" charset="0"/>
              </a:rPr>
              <a:t>List standards to be met</a:t>
            </a:r>
            <a:endParaRPr kumimoji="0" lang="en-US" sz="2000" b="0" i="0" u="none" strike="noStrike" kern="1200" cap="none" spc="0" normalizeH="0" baseline="0" noProof="0" dirty="0">
              <a:ln>
                <a:noFill/>
              </a:ln>
              <a:solidFill>
                <a:srgbClr val="003F88"/>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90942FD4-720A-42F3-BD1C-8445194DDF67}"/>
              </a:ext>
            </a:extLst>
          </p:cNvPr>
          <p:cNvPicPr>
            <a:picLocks noChangeAspect="1"/>
          </p:cNvPicPr>
          <p:nvPr/>
        </p:nvPicPr>
        <p:blipFill>
          <a:blip r:embed="rId5"/>
          <a:stretch>
            <a:fillRect/>
          </a:stretch>
        </p:blipFill>
        <p:spPr>
          <a:xfrm>
            <a:off x="9111844" y="3898213"/>
            <a:ext cx="3493311" cy="4121253"/>
          </a:xfrm>
          <a:prstGeom prst="rect">
            <a:avLst/>
          </a:prstGeom>
        </p:spPr>
      </p:pic>
    </p:spTree>
    <p:extLst>
      <p:ext uri="{BB962C8B-B14F-4D97-AF65-F5344CB8AC3E}">
        <p14:creationId xmlns:p14="http://schemas.microsoft.com/office/powerpoint/2010/main" val="4045400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What is burden of proof</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5</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3"/>
          <a:stretch>
            <a:fillRect/>
          </a:stretch>
        </p:blipFill>
        <p:spPr>
          <a:xfrm>
            <a:off x="9111844" y="3898213"/>
            <a:ext cx="3493311" cy="4121253"/>
          </a:xfrm>
          <a:prstGeom prst="rect">
            <a:avLst/>
          </a:prstGeom>
        </p:spPr>
      </p:pic>
      <p:sp>
        <p:nvSpPr>
          <p:cNvPr id="11" name="Text Placeholder 26">
            <a:extLst>
              <a:ext uri="{FF2B5EF4-FFF2-40B4-BE49-F238E27FC236}">
                <a16:creationId xmlns:a16="http://schemas.microsoft.com/office/drawing/2014/main" id="{6AF25E79-1CEA-4A71-AE3A-749336883B21}"/>
              </a:ext>
            </a:extLst>
          </p:cNvPr>
          <p:cNvSpPr>
            <a:spLocks noGrp="1"/>
          </p:cNvSpPr>
          <p:nvPr>
            <p:ph type="body" sz="quarter" idx="17"/>
          </p:nvPr>
        </p:nvSpPr>
        <p:spPr>
          <a:xfrm>
            <a:off x="736600" y="1468437"/>
            <a:ext cx="10644163" cy="3447511"/>
          </a:xfrm>
        </p:spPr>
        <p:txBody>
          <a:bodyPr>
            <a:normAutofit fontScale="40000" lnSpcReduction="20000"/>
          </a:bodyPr>
          <a:lstStyle/>
          <a:p>
            <a:r>
              <a:rPr lang="en-US" sz="6000" dirty="0"/>
              <a:t>Burden of proof is a legal standard that requires parties to provide information to demonstrate that a claim is valid</a:t>
            </a:r>
          </a:p>
          <a:p>
            <a:pPr marL="0" indent="0" algn="ctr">
              <a:buNone/>
            </a:pPr>
            <a:endParaRPr lang="en-US" sz="11000" b="1" i="1" dirty="0">
              <a:solidFill>
                <a:srgbClr val="00B050"/>
              </a:solidFill>
            </a:endParaRPr>
          </a:p>
          <a:p>
            <a:pPr marL="0" indent="0">
              <a:buNone/>
            </a:pPr>
            <a:endParaRPr lang="en-US" sz="8400" b="1" dirty="0"/>
          </a:p>
          <a:p>
            <a:pPr marL="0" indent="0">
              <a:buNone/>
            </a:pPr>
            <a:r>
              <a:rPr lang="en-US" sz="8400" b="1" dirty="0"/>
              <a:t>Who has the duty of providing  burden of proof</a:t>
            </a:r>
          </a:p>
          <a:p>
            <a:pPr marL="0" indent="0" algn="ctr">
              <a:buNone/>
            </a:pPr>
            <a:endParaRPr lang="en-US" dirty="0">
              <a:solidFill>
                <a:srgbClr val="00B050"/>
              </a:solidFill>
            </a:endParaRPr>
          </a:p>
          <a:p>
            <a:r>
              <a:rPr lang="en-US" sz="6000" dirty="0"/>
              <a:t>The applicant has the burden of proof to establish the necessary facts to warrant favorable action of the board.</a:t>
            </a:r>
          </a:p>
          <a:p>
            <a:pPr algn="ctr"/>
            <a:endParaRPr lang="en-US" dirty="0"/>
          </a:p>
        </p:txBody>
      </p:sp>
      <p:pic>
        <p:nvPicPr>
          <p:cNvPr id="14" name="Picture 13">
            <a:extLst>
              <a:ext uri="{FF2B5EF4-FFF2-40B4-BE49-F238E27FC236}">
                <a16:creationId xmlns:a16="http://schemas.microsoft.com/office/drawing/2014/main" id="{6E789EF2-EDA1-4D77-8D0E-16DBF508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103" y="4563359"/>
            <a:ext cx="3046573" cy="1744686"/>
          </a:xfrm>
          <a:prstGeom prst="rect">
            <a:avLst/>
          </a:prstGeom>
        </p:spPr>
      </p:pic>
      <p:pic>
        <p:nvPicPr>
          <p:cNvPr id="16" name="Picture 15">
            <a:extLst>
              <a:ext uri="{FF2B5EF4-FFF2-40B4-BE49-F238E27FC236}">
                <a16:creationId xmlns:a16="http://schemas.microsoft.com/office/drawing/2014/main" id="{879C35BB-CD3D-4C4C-8738-30FBC374F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769" y="1988191"/>
            <a:ext cx="2838450" cy="1057013"/>
          </a:xfrm>
          <a:prstGeom prst="rect">
            <a:avLst/>
          </a:prstGeom>
        </p:spPr>
      </p:pic>
    </p:spTree>
    <p:extLst>
      <p:ext uri="{BB962C8B-B14F-4D97-AF65-F5344CB8AC3E}">
        <p14:creationId xmlns:p14="http://schemas.microsoft.com/office/powerpoint/2010/main" val="404733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anim calcmode="lin" valueType="num">
                                      <p:cBhvr>
                                        <p:cTn id="8" dur="2000" fill="hold"/>
                                        <p:tgtEl>
                                          <p:spTgt spid="11">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2000"/>
                                        <p:tgtEl>
                                          <p:spTgt spid="11">
                                            <p:txEl>
                                              <p:pRg st="3" end="3"/>
                                            </p:txEl>
                                          </p:spTgt>
                                        </p:tgtEl>
                                      </p:cBhvr>
                                    </p:animEffect>
                                    <p:anim calcmode="lin" valueType="num">
                                      <p:cBhvr>
                                        <p:cTn id="15" dur="2000" fill="hold"/>
                                        <p:tgtEl>
                                          <p:spTgt spid="11">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2000"/>
                                        <p:tgtEl>
                                          <p:spTgt spid="11">
                                            <p:txEl>
                                              <p:pRg st="5" end="5"/>
                                            </p:txEl>
                                          </p:spTgt>
                                        </p:tgtEl>
                                      </p:cBhvr>
                                    </p:animEffect>
                                    <p:anim calcmode="lin" valueType="num">
                                      <p:cBhvr>
                                        <p:cTn id="22" dur="2000" fill="hold"/>
                                        <p:tgtEl>
                                          <p:spTgt spid="11">
                                            <p:txEl>
                                              <p:pRg st="5" end="5"/>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1">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Documentary Evidence</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6</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3"/>
          <a:stretch>
            <a:fillRect/>
          </a:stretch>
        </p:blipFill>
        <p:spPr>
          <a:xfrm>
            <a:off x="9111844" y="3898213"/>
            <a:ext cx="3493311" cy="4121253"/>
          </a:xfrm>
          <a:prstGeom prst="rect">
            <a:avLst/>
          </a:prstGeom>
        </p:spPr>
      </p:pic>
      <p:pic>
        <p:nvPicPr>
          <p:cNvPr id="9" name="Picture 8">
            <a:extLst>
              <a:ext uri="{FF2B5EF4-FFF2-40B4-BE49-F238E27FC236}">
                <a16:creationId xmlns:a16="http://schemas.microsoft.com/office/drawing/2014/main" id="{C2899BAE-E420-461E-8C0D-E4F18518F786}"/>
              </a:ext>
            </a:extLst>
          </p:cNvPr>
          <p:cNvPicPr>
            <a:picLocks noChangeAspect="1"/>
          </p:cNvPicPr>
          <p:nvPr/>
        </p:nvPicPr>
        <p:blipFill>
          <a:blip r:embed="rId4"/>
          <a:stretch>
            <a:fillRect/>
          </a:stretch>
        </p:blipFill>
        <p:spPr>
          <a:xfrm>
            <a:off x="518160" y="1158241"/>
            <a:ext cx="10622280" cy="3876736"/>
          </a:xfrm>
          <a:prstGeom prst="rect">
            <a:avLst/>
          </a:prstGeom>
        </p:spPr>
      </p:pic>
    </p:spTree>
    <p:extLst>
      <p:ext uri="{BB962C8B-B14F-4D97-AF65-F5344CB8AC3E}">
        <p14:creationId xmlns:p14="http://schemas.microsoft.com/office/powerpoint/2010/main" val="96333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Documentary Evidence</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7</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7" name="Picture 6">
            <a:extLst>
              <a:ext uri="{FF2B5EF4-FFF2-40B4-BE49-F238E27FC236}">
                <a16:creationId xmlns:a16="http://schemas.microsoft.com/office/drawing/2014/main" id="{B82E66B3-8F92-4151-8FF6-E47761A81682}"/>
              </a:ext>
            </a:extLst>
          </p:cNvPr>
          <p:cNvPicPr>
            <a:picLocks noChangeAspect="1"/>
          </p:cNvPicPr>
          <p:nvPr/>
        </p:nvPicPr>
        <p:blipFill>
          <a:blip r:embed="rId4"/>
          <a:stretch>
            <a:fillRect/>
          </a:stretch>
        </p:blipFill>
        <p:spPr>
          <a:xfrm>
            <a:off x="3525202" y="996808"/>
            <a:ext cx="5248275" cy="5510672"/>
          </a:xfrm>
          <a:prstGeom prst="rect">
            <a:avLst/>
          </a:prstGeom>
        </p:spPr>
      </p:pic>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5"/>
          <a:stretch>
            <a:fillRect/>
          </a:stretch>
        </p:blipFill>
        <p:spPr>
          <a:xfrm>
            <a:off x="9111844" y="3898213"/>
            <a:ext cx="3493311" cy="4121253"/>
          </a:xfrm>
          <a:prstGeom prst="rect">
            <a:avLst/>
          </a:prstGeom>
        </p:spPr>
      </p:pic>
    </p:spTree>
    <p:extLst>
      <p:ext uri="{BB962C8B-B14F-4D97-AF65-F5344CB8AC3E}">
        <p14:creationId xmlns:p14="http://schemas.microsoft.com/office/powerpoint/2010/main" val="264184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Documentary Evidence</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8</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8" name="Picture 7">
            <a:extLst>
              <a:ext uri="{FF2B5EF4-FFF2-40B4-BE49-F238E27FC236}">
                <a16:creationId xmlns:a16="http://schemas.microsoft.com/office/drawing/2014/main" id="{B4A4F4AA-4458-4D5A-B1EF-E110C568ED9F}"/>
              </a:ext>
            </a:extLst>
          </p:cNvPr>
          <p:cNvPicPr>
            <a:picLocks noChangeAspect="1"/>
          </p:cNvPicPr>
          <p:nvPr/>
        </p:nvPicPr>
        <p:blipFill>
          <a:blip r:embed="rId3"/>
          <a:stretch>
            <a:fillRect/>
          </a:stretch>
        </p:blipFill>
        <p:spPr>
          <a:xfrm>
            <a:off x="9111844" y="3898213"/>
            <a:ext cx="3493311" cy="4121253"/>
          </a:xfrm>
          <a:prstGeom prst="rect">
            <a:avLst/>
          </a:prstGeom>
        </p:spPr>
      </p:pic>
      <p:pic>
        <p:nvPicPr>
          <p:cNvPr id="4" name="Picture 3">
            <a:extLst>
              <a:ext uri="{FF2B5EF4-FFF2-40B4-BE49-F238E27FC236}">
                <a16:creationId xmlns:a16="http://schemas.microsoft.com/office/drawing/2014/main" id="{C44708E8-EB2B-4E1B-B45D-B19576998869}"/>
              </a:ext>
            </a:extLst>
          </p:cNvPr>
          <p:cNvPicPr>
            <a:picLocks noChangeAspect="1"/>
          </p:cNvPicPr>
          <p:nvPr/>
        </p:nvPicPr>
        <p:blipFill>
          <a:blip r:embed="rId4"/>
          <a:stretch>
            <a:fillRect/>
          </a:stretch>
        </p:blipFill>
        <p:spPr>
          <a:xfrm>
            <a:off x="2988841" y="932155"/>
            <a:ext cx="5532425" cy="5521176"/>
          </a:xfrm>
          <a:prstGeom prst="rect">
            <a:avLst/>
          </a:prstGeom>
        </p:spPr>
      </p:pic>
    </p:spTree>
    <p:extLst>
      <p:ext uri="{BB962C8B-B14F-4D97-AF65-F5344CB8AC3E}">
        <p14:creationId xmlns:p14="http://schemas.microsoft.com/office/powerpoint/2010/main" val="215589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0EA5D2D-0020-42DF-8F3E-A44D041A54D8}"/>
              </a:ext>
            </a:extLst>
          </p:cNvPr>
          <p:cNvSpPr>
            <a:spLocks noGrp="1"/>
          </p:cNvSpPr>
          <p:nvPr>
            <p:ph type="body" sz="quarter" idx="13"/>
          </p:nvPr>
        </p:nvSpPr>
        <p:spPr/>
        <p:txBody>
          <a:bodyPr>
            <a:normAutofit/>
          </a:bodyPr>
          <a:lstStyle/>
          <a:p>
            <a:r>
              <a:rPr lang="en-US" dirty="0"/>
              <a:t>Documentary Evidence</a:t>
            </a:r>
          </a:p>
        </p:txBody>
      </p:sp>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pPr/>
              <a:t>9</a:t>
            </a:fld>
            <a:endParaRPr lang="en-US"/>
          </a:p>
        </p:txBody>
      </p:sp>
      <p:sp>
        <p:nvSpPr>
          <p:cNvPr id="5" name="Text Placeholder 9">
            <a:extLst>
              <a:ext uri="{FF2B5EF4-FFF2-40B4-BE49-F238E27FC236}">
                <a16:creationId xmlns:a16="http://schemas.microsoft.com/office/drawing/2014/main" id="{0AC949BF-8D84-C2AD-0952-ABF0875E44CB}"/>
              </a:ext>
            </a:extLst>
          </p:cNvPr>
          <p:cNvSpPr txBox="1">
            <a:spLocks/>
          </p:cNvSpPr>
          <p:nvPr/>
        </p:nvSpPr>
        <p:spPr>
          <a:xfrm>
            <a:off x="7744408" y="6235987"/>
            <a:ext cx="4270169"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i="1" dirty="0"/>
          </a:p>
        </p:txBody>
      </p:sp>
      <p:pic>
        <p:nvPicPr>
          <p:cNvPr id="6" name="Picture 5">
            <a:extLst>
              <a:ext uri="{FF2B5EF4-FFF2-40B4-BE49-F238E27FC236}">
                <a16:creationId xmlns:a16="http://schemas.microsoft.com/office/drawing/2014/main" id="{F97DB635-19EF-4C71-A595-67A62E632072}"/>
              </a:ext>
            </a:extLst>
          </p:cNvPr>
          <p:cNvPicPr>
            <a:picLocks noChangeAspect="1"/>
          </p:cNvPicPr>
          <p:nvPr/>
        </p:nvPicPr>
        <p:blipFill>
          <a:blip r:embed="rId3"/>
          <a:stretch>
            <a:fillRect/>
          </a:stretch>
        </p:blipFill>
        <p:spPr>
          <a:xfrm>
            <a:off x="268740" y="996808"/>
            <a:ext cx="5968469" cy="5239179"/>
          </a:xfrm>
          <a:prstGeom prst="rect">
            <a:avLst/>
          </a:prstGeom>
        </p:spPr>
      </p:pic>
      <p:pic>
        <p:nvPicPr>
          <p:cNvPr id="9" name="Picture 8">
            <a:extLst>
              <a:ext uri="{FF2B5EF4-FFF2-40B4-BE49-F238E27FC236}">
                <a16:creationId xmlns:a16="http://schemas.microsoft.com/office/drawing/2014/main" id="{56BDA96A-B770-45DC-BB1C-BC4DBEF64288}"/>
              </a:ext>
            </a:extLst>
          </p:cNvPr>
          <p:cNvPicPr>
            <a:picLocks noChangeAspect="1"/>
          </p:cNvPicPr>
          <p:nvPr/>
        </p:nvPicPr>
        <p:blipFill>
          <a:blip r:embed="rId4"/>
          <a:stretch>
            <a:fillRect/>
          </a:stretch>
        </p:blipFill>
        <p:spPr>
          <a:xfrm>
            <a:off x="6096000" y="1597981"/>
            <a:ext cx="5978242" cy="4969649"/>
          </a:xfrm>
          <a:prstGeom prst="rect">
            <a:avLst/>
          </a:prstGeom>
        </p:spPr>
      </p:pic>
      <p:pic>
        <p:nvPicPr>
          <p:cNvPr id="11" name="Picture 10">
            <a:extLst>
              <a:ext uri="{FF2B5EF4-FFF2-40B4-BE49-F238E27FC236}">
                <a16:creationId xmlns:a16="http://schemas.microsoft.com/office/drawing/2014/main" id="{52BB6526-8403-4FAE-91D9-574A8DBC70ED}"/>
              </a:ext>
            </a:extLst>
          </p:cNvPr>
          <p:cNvPicPr>
            <a:picLocks noChangeAspect="1"/>
          </p:cNvPicPr>
          <p:nvPr/>
        </p:nvPicPr>
        <p:blipFill>
          <a:blip r:embed="rId5"/>
          <a:stretch>
            <a:fillRect/>
          </a:stretch>
        </p:blipFill>
        <p:spPr>
          <a:xfrm>
            <a:off x="6161103" y="1042356"/>
            <a:ext cx="5853474" cy="609600"/>
          </a:xfrm>
          <a:prstGeom prst="rect">
            <a:avLst/>
          </a:prstGeom>
        </p:spPr>
      </p:pic>
    </p:spTree>
    <p:extLst>
      <p:ext uri="{BB962C8B-B14F-4D97-AF65-F5344CB8AC3E}">
        <p14:creationId xmlns:p14="http://schemas.microsoft.com/office/powerpoint/2010/main" val="1448280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F49A1B87BFE2479F957DA8CD2EF941" ma:contentTypeVersion="0" ma:contentTypeDescription="Create a new document." ma:contentTypeScope="" ma:versionID="f0fd4bdeb376ce46559b7ba870cb966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E8EB99-5C60-4B2F-A70A-A073ABAC101B}"/>
</file>

<file path=customXml/itemProps2.xml><?xml version="1.0" encoding="utf-8"?>
<ds:datastoreItem xmlns:ds="http://schemas.openxmlformats.org/officeDocument/2006/customXml" ds:itemID="{4B5CE104-196E-4498-B264-64DD5F7EBEF7}">
  <ds:schemaRefs>
    <ds:schemaRef ds:uri="http://schemas.microsoft.com/sharepoint/v3/contenttype/forms"/>
  </ds:schemaRefs>
</ds:datastoreItem>
</file>

<file path=customXml/itemProps3.xml><?xml version="1.0" encoding="utf-8"?>
<ds:datastoreItem xmlns:ds="http://schemas.openxmlformats.org/officeDocument/2006/customXml" ds:itemID="{D5442019-0B64-4B45-8DB8-00110255F0FF}">
  <ds:schemaRefs>
    <ds:schemaRef ds:uri="http://schemas.microsoft.com/office/infopath/2007/PartnerControls"/>
    <ds:schemaRef ds:uri="1cdd8bef-486d-44f6-86dc-374fa44592f1"/>
    <ds:schemaRef ds:uri="ad2eb500-1ce7-4752-80c4-3d5270111d32"/>
    <ds:schemaRef ds:uri="http://purl.org/dc/dcmitype/"/>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4262</TotalTime>
  <Words>791</Words>
  <Application>Microsoft Office PowerPoint</Application>
  <PresentationFormat>Widescreen</PresentationFormat>
  <Paragraphs>141</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Bahnschrift SemiLight</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Baur, Julie</dc:creator>
  <cp:lastModifiedBy>Dunn, Sheniqua</cp:lastModifiedBy>
  <cp:revision>123</cp:revision>
  <cp:lastPrinted>2023-08-30T17:24:53Z</cp:lastPrinted>
  <dcterms:created xsi:type="dcterms:W3CDTF">2019-08-15T19:06:22Z</dcterms:created>
  <dcterms:modified xsi:type="dcterms:W3CDTF">2023-10-23T19:46:10Z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0x0101001CF49A1B87BFE2479F957DA8CD2EF941</vt:lpwstr>
  </property>
</Properties>
</file>