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79" r:id="rId6"/>
    <p:sldId id="280" r:id="rId7"/>
    <p:sldId id="297" r:id="rId8"/>
    <p:sldId id="298" r:id="rId9"/>
    <p:sldId id="290" r:id="rId10"/>
    <p:sldId id="292" r:id="rId11"/>
    <p:sldId id="293" r:id="rId12"/>
    <p:sldId id="300" r:id="rId13"/>
    <p:sldId id="284" r:id="rId14"/>
    <p:sldId id="299" r:id="rId15"/>
    <p:sldId id="287" r:id="rId16"/>
    <p:sldId id="295" r:id="rId17"/>
  </p:sldIdLst>
  <p:sldSz cx="12192000" cy="6858000"/>
  <p:notesSz cx="9312275" cy="702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003D85"/>
    <a:srgbClr val="0125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0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14FFBF-161A-46C7-B938-C137BB3C1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FDCF5-691C-4938-8BA5-4EFA2A84C8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5263" y="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DF421-1FCB-4764-829A-A174A5F47EB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E66D4-A0E2-4B5B-8DE6-757E1021F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385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939E1-759B-4875-89CC-F4FEEFFED3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5263" y="667385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2EF09-5987-4D71-9A45-25D2D864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7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BB7E8-C2ED-45F0-9563-16BB503BD9E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81375"/>
            <a:ext cx="7448550" cy="2767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85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673850"/>
            <a:ext cx="40354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2F325-05DD-4F83-A596-30454B67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8C63-C622-4C0C-B3AF-90EFEF20D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055" y="1933685"/>
            <a:ext cx="5511494" cy="75713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48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4419D1-4F35-47B5-B740-B3FD78A49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89788" y="2724730"/>
            <a:ext cx="4306887" cy="954107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 b="1"/>
            </a:lvl1pPr>
          </a:lstStyle>
          <a:p>
            <a:pPr lvl="0"/>
            <a:r>
              <a:rPr lang="en-US" dirty="0"/>
              <a:t>Committee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205CA5-6F7C-4001-9235-ECA1367B2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34288" y="4877954"/>
            <a:ext cx="3862387" cy="1051570"/>
          </a:xfrm>
        </p:spPr>
        <p:txBody>
          <a:bodyPr>
            <a:spAutoFit/>
          </a:bodyPr>
          <a:lstStyle>
            <a:lvl1pPr marL="0" indent="0" algn="r">
              <a:spcBef>
                <a:spcPts val="500"/>
              </a:spcBef>
              <a:buFontTx/>
              <a:buNone/>
              <a:defRPr sz="2000"/>
            </a:lvl1pPr>
            <a:lvl2pPr marL="457200" indent="0" algn="r">
              <a:buFontTx/>
              <a:buNone/>
              <a:defRPr sz="2000"/>
            </a:lvl2pPr>
            <a:lvl3pPr marL="914400" indent="0" algn="r">
              <a:buFontTx/>
              <a:buNone/>
              <a:defRPr sz="2000"/>
            </a:lvl3pPr>
            <a:lvl4pPr marL="1371600" indent="0" algn="r">
              <a:buFontTx/>
              <a:buNone/>
              <a:defRPr sz="2000"/>
            </a:lvl4pPr>
            <a:lvl5pPr marL="1828800" indent="0" algn="r">
              <a:buFontTx/>
              <a:buNone/>
              <a:defRPr sz="2000"/>
            </a:lvl5pPr>
          </a:lstStyle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Presenter Name, Title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Department</a:t>
            </a:r>
          </a:p>
          <a:p>
            <a:pPr algn="r"/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EDCBD-AD81-42A2-BC49-290E84E8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042" y="64533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09918B91-4B66-40C9-B3FB-70033B092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83C75-E4BE-43BA-A3D9-E1FCD945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890" y="290370"/>
            <a:ext cx="8462963" cy="706438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230854-DC6D-472C-A39A-62BD6727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042" y="64533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09918B91-4B66-40C9-B3FB-70033B092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C30354-42D3-41C7-9D7D-B2D99186B0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9612" y="1481864"/>
            <a:ext cx="10741490" cy="4356227"/>
          </a:xfrm>
        </p:spPr>
        <p:txBody>
          <a:bodyPr>
            <a:normAutofit/>
          </a:bodyPr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718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83C75-E4BE-43BA-A3D9-E1FCD945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890" y="290370"/>
            <a:ext cx="8462963" cy="706438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230854-DC6D-472C-A39A-62BD6727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042" y="64533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09918B91-4B66-40C9-B3FB-70033B092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7A72EB6-8435-4292-AD14-3443AF1C412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325813" y="3906838"/>
            <a:ext cx="2286000" cy="2368550"/>
          </a:xfrm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974EEB85-31FC-4770-86E3-45039402852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096000" y="3906838"/>
            <a:ext cx="2286000" cy="2368550"/>
          </a:xfrm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79B656-1AD9-4681-9811-45AE290D14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6600" y="1468438"/>
            <a:ext cx="10644163" cy="2368550"/>
          </a:xfr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3F8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2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83C75-E4BE-43BA-A3D9-E1FCD945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890" y="290370"/>
            <a:ext cx="8462963" cy="706438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230854-DC6D-472C-A39A-62BD6727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042" y="64533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09918B91-4B66-40C9-B3FB-70033B092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E078-A7F7-48DC-9A83-6C78B6F9E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323" y="1468437"/>
            <a:ext cx="5469513" cy="4613707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6101E4-8C82-42E0-8F6B-7186A6948F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7638" y="1468438"/>
            <a:ext cx="4957762" cy="4613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2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6938-018D-4691-9A43-0AE0F623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1036" y="64533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8B91-4B66-40C9-B3FB-70033B092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A067C39-3C07-4B3D-80D4-8301685B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9" y="-68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82EECD-D78C-4EC1-A287-C927C8299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24" y="17278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3F8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3F88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003F88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003F88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003F88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003F88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474402-3BDD-478F-A20A-E345E259E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051" y="856363"/>
            <a:ext cx="5511494" cy="2086725"/>
          </a:xfrm>
        </p:spPr>
        <p:txBody>
          <a:bodyPr/>
          <a:lstStyle/>
          <a:p>
            <a:pPr algn="r"/>
            <a:r>
              <a:rPr lang="en-US" dirty="0"/>
              <a:t>Development Advisory Committee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A6725A-C8DE-4C71-9F5A-16D706018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9788" y="2909288"/>
            <a:ext cx="4306887" cy="954107"/>
          </a:xfrm>
        </p:spPr>
        <p:txBody>
          <a:bodyPr/>
          <a:lstStyle/>
          <a:p>
            <a:r>
              <a:rPr lang="en-US" dirty="0"/>
              <a:t>November 18, 2022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C65A2C-ECF4-40CE-90E1-43A90C5BC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9916" y="4877954"/>
            <a:ext cx="4726759" cy="1392689"/>
          </a:xfrm>
        </p:spPr>
        <p:txBody>
          <a:bodyPr/>
          <a:lstStyle/>
          <a:p>
            <a:r>
              <a:rPr lang="en-US" dirty="0"/>
              <a:t>Andres Espinoza, Director</a:t>
            </a:r>
          </a:p>
          <a:p>
            <a:r>
              <a:rPr lang="en-US" dirty="0"/>
              <a:t>Development Services Department</a:t>
            </a:r>
          </a:p>
          <a:p>
            <a:r>
              <a:rPr lang="en-US" dirty="0"/>
              <a:t>City of Dallas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1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EFC23-484B-4C91-8A65-880B8E205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Metrics – Monthly report Card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317DD-2013-40C8-865F-29BB6119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6304DE4-6B4C-4524-8710-01EB8D138F51}"/>
              </a:ext>
            </a:extLst>
          </p:cNvPr>
          <p:cNvSpPr txBox="1">
            <a:spLocks/>
          </p:cNvSpPr>
          <p:nvPr/>
        </p:nvSpPr>
        <p:spPr>
          <a:xfrm>
            <a:off x="709612" y="1481865"/>
            <a:ext cx="10741490" cy="70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Commercial Permit Submittals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B73F5-1AC9-4FE6-B485-4F7A867D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5925"/>
            <a:ext cx="11277600" cy="24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EFC23-484B-4C91-8A65-880B8E205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Metrics – Monthly report Card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317DD-2013-40C8-865F-29BB6119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FE694-D375-4ECB-A758-07E2FC5A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2123636"/>
            <a:ext cx="10848975" cy="278217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021C858-42F4-4E14-813C-17EE9A783B97}"/>
              </a:ext>
            </a:extLst>
          </p:cNvPr>
          <p:cNvSpPr txBox="1">
            <a:spLocks/>
          </p:cNvSpPr>
          <p:nvPr/>
        </p:nvSpPr>
        <p:spPr>
          <a:xfrm>
            <a:off x="558567" y="1319940"/>
            <a:ext cx="10741490" cy="70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Customer Advocate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5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DE59-A504-474D-9B10-B4979BFDA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04780E-D006-45E5-8B5E-5F431DC1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E6A800-8458-4113-94F5-CB37E1EE35E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40154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474402-3BDD-478F-A20A-E345E259E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051" y="856363"/>
            <a:ext cx="5511494" cy="2086725"/>
          </a:xfrm>
        </p:spPr>
        <p:txBody>
          <a:bodyPr/>
          <a:lstStyle/>
          <a:p>
            <a:pPr algn="r"/>
            <a:r>
              <a:rPr lang="en-US" dirty="0"/>
              <a:t>Development Advisory Committee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A6725A-C8DE-4C71-9F5A-16D706018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9788" y="2909288"/>
            <a:ext cx="4306887" cy="954107"/>
          </a:xfrm>
        </p:spPr>
        <p:txBody>
          <a:bodyPr/>
          <a:lstStyle/>
          <a:p>
            <a:r>
              <a:rPr lang="en-US" dirty="0"/>
              <a:t>November 18, 2022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C65A2C-ECF4-40CE-90E1-43A90C5BC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9916" y="4877954"/>
            <a:ext cx="4726759" cy="1392689"/>
          </a:xfrm>
        </p:spPr>
        <p:txBody>
          <a:bodyPr/>
          <a:lstStyle/>
          <a:p>
            <a:r>
              <a:rPr lang="en-US" dirty="0"/>
              <a:t>Andres Espinoza, Director</a:t>
            </a:r>
          </a:p>
          <a:p>
            <a:r>
              <a:rPr lang="en-US" dirty="0"/>
              <a:t>Development Services Department</a:t>
            </a:r>
          </a:p>
          <a:p>
            <a:r>
              <a:rPr lang="en-US" dirty="0"/>
              <a:t>City of Dallas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3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C5DF0E-65F8-414D-A9F0-B15C4C612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652C0-DB65-4E64-8504-AB8546A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9B10597-7927-4575-8616-C21D5BB6BAE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  <a:p>
            <a:r>
              <a:rPr lang="en-US" dirty="0"/>
              <a:t>2021 Code Amendments</a:t>
            </a:r>
          </a:p>
          <a:p>
            <a:r>
              <a:rPr lang="en-US" dirty="0"/>
              <a:t>Personnel and Vacancies</a:t>
            </a:r>
          </a:p>
          <a:p>
            <a:r>
              <a:rPr lang="en-US" dirty="0"/>
              <a:t>Upcoming Lunch and Learn Sessions</a:t>
            </a:r>
          </a:p>
          <a:p>
            <a:r>
              <a:rPr lang="en-US" dirty="0"/>
              <a:t>Commercial Review – Second Q-Team</a:t>
            </a:r>
          </a:p>
          <a:p>
            <a:r>
              <a:rPr lang="en-US" dirty="0"/>
              <a:t>Metrics – Monthly Report Card</a:t>
            </a:r>
          </a:p>
        </p:txBody>
      </p:sp>
    </p:spTree>
    <p:extLst>
      <p:ext uri="{BB962C8B-B14F-4D97-AF65-F5344CB8AC3E}">
        <p14:creationId xmlns:p14="http://schemas.microsoft.com/office/powerpoint/2010/main" val="42431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2B4E71-B0C9-4CF2-AF47-F22FC97CC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30DF3F-E04E-438C-BF6A-ADF852B9E7B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 development system negotiations</a:t>
            </a:r>
          </a:p>
          <a:p>
            <a:pPr lvl="1"/>
            <a:r>
              <a:rPr lang="en-US" dirty="0"/>
              <a:t>Second round of review of SOW document</a:t>
            </a:r>
          </a:p>
          <a:p>
            <a:pPr lvl="1"/>
            <a:r>
              <a:rPr lang="en-US" dirty="0"/>
              <a:t>Waiting on vendor to send revised document with agreed edits.</a:t>
            </a:r>
          </a:p>
          <a:p>
            <a:r>
              <a:rPr lang="en-US" dirty="0"/>
              <a:t>Electronic plan review system</a:t>
            </a:r>
          </a:p>
          <a:p>
            <a:pPr lvl="1"/>
            <a:r>
              <a:rPr lang="en-US" dirty="0"/>
              <a:t>Evaluation of proposed enhancements</a:t>
            </a:r>
          </a:p>
          <a:p>
            <a:pPr lvl="1"/>
            <a:r>
              <a:rPr lang="en-US" dirty="0"/>
              <a:t>Meetings between ITS and DEV </a:t>
            </a:r>
          </a:p>
          <a:p>
            <a:pPr lvl="1"/>
            <a:r>
              <a:rPr lang="en-US" dirty="0"/>
              <a:t>Meeting with vendor [mid-late November]</a:t>
            </a:r>
          </a:p>
        </p:txBody>
      </p:sp>
    </p:spTree>
    <p:extLst>
      <p:ext uri="{BB962C8B-B14F-4D97-AF65-F5344CB8AC3E}">
        <p14:creationId xmlns:p14="http://schemas.microsoft.com/office/powerpoint/2010/main" val="278146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2B4E71-B0C9-4CF2-AF47-F22FC97CC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2021 Code Amendments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4091C12-6167-48B5-A91B-6A221A05B2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890" y="1314085"/>
            <a:ext cx="10741490" cy="4759545"/>
          </a:xfrm>
        </p:spPr>
        <p:txBody>
          <a:bodyPr>
            <a:normAutofit/>
          </a:bodyPr>
          <a:lstStyle/>
          <a:p>
            <a:r>
              <a:rPr lang="en-US" dirty="0"/>
              <a:t>Outreach to community</a:t>
            </a:r>
          </a:p>
          <a:p>
            <a:pPr lvl="1"/>
            <a:r>
              <a:rPr lang="en-US" dirty="0"/>
              <a:t>Webpage with links to:</a:t>
            </a:r>
          </a:p>
          <a:p>
            <a:pPr lvl="2"/>
            <a:r>
              <a:rPr lang="en-US" dirty="0"/>
              <a:t>Proposed amendments</a:t>
            </a:r>
          </a:p>
          <a:p>
            <a:pPr lvl="2"/>
            <a:r>
              <a:rPr lang="en-US" dirty="0"/>
              <a:t>Access the public comments received</a:t>
            </a:r>
          </a:p>
          <a:p>
            <a:pPr lvl="2"/>
            <a:r>
              <a:rPr lang="en-US" dirty="0"/>
              <a:t>Submit rebuttals to public comments</a:t>
            </a:r>
          </a:p>
          <a:p>
            <a:r>
              <a:rPr lang="en-US" dirty="0"/>
              <a:t>Final draft ordinances and memos will be posted November 18, 2022</a:t>
            </a:r>
          </a:p>
          <a:p>
            <a:pPr lvl="1"/>
            <a:r>
              <a:rPr lang="en-US" dirty="0"/>
              <a:t>S</a:t>
            </a:r>
            <a:r>
              <a:rPr lang="en-US" sz="3200" dirty="0"/>
              <a:t>taff responses to public comments on amendment changes and proposals</a:t>
            </a:r>
          </a:p>
        </p:txBody>
      </p:sp>
    </p:spTree>
    <p:extLst>
      <p:ext uri="{BB962C8B-B14F-4D97-AF65-F5344CB8AC3E}">
        <p14:creationId xmlns:p14="http://schemas.microsoft.com/office/powerpoint/2010/main" val="183208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2B4E71-B0C9-4CF2-AF47-F22FC97CC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2021 Code Amendments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C2A61EA-6CFA-4183-93CF-08C8BB4A22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890" y="1249960"/>
            <a:ext cx="10741490" cy="4941115"/>
          </a:xfrm>
        </p:spPr>
        <p:txBody>
          <a:bodyPr>
            <a:normAutofit lnSpcReduction="10000"/>
          </a:bodyPr>
          <a:lstStyle/>
          <a:p>
            <a:r>
              <a:rPr lang="en-US" sz="3900" dirty="0"/>
              <a:t>Timelines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Copies of Draft ordinances distributed</a:t>
            </a:r>
          </a:p>
          <a:p>
            <a:pPr lvl="1"/>
            <a:r>
              <a:rPr lang="en-US" dirty="0"/>
              <a:t>Board meeting: December 13, 2022</a:t>
            </a:r>
          </a:p>
          <a:p>
            <a:pPr lvl="1"/>
            <a:r>
              <a:rPr lang="en-US" dirty="0"/>
              <a:t>Board approved draft ordinances to City Attorneys Office: December 19, 2022 </a:t>
            </a:r>
          </a:p>
          <a:p>
            <a:pPr lvl="1"/>
            <a:r>
              <a:rPr lang="en-US" dirty="0"/>
              <a:t>Final corrections and proofreading between BI and CAO – January 2023</a:t>
            </a:r>
          </a:p>
          <a:p>
            <a:pPr lvl="1"/>
            <a:r>
              <a:rPr lang="en-US" dirty="0"/>
              <a:t>Tentative Council Committee Briefing – February 2023</a:t>
            </a:r>
          </a:p>
          <a:p>
            <a:pPr lvl="1"/>
            <a:r>
              <a:rPr lang="en-US" dirty="0"/>
              <a:t>Council meeting (approval)– March 8, 2023</a:t>
            </a:r>
          </a:p>
          <a:p>
            <a:pPr lvl="1"/>
            <a:r>
              <a:rPr lang="en-US" dirty="0"/>
              <a:t>Effective date: April 10, 2023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7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B33EE-09B0-42EB-B3D1-9F58387BF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Personnel and Vacancies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92EE3D-C2E8-4ED5-8D15-32E29FCAA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9612" y="1481864"/>
            <a:ext cx="10741490" cy="4608543"/>
          </a:xfrm>
        </p:spPr>
        <p:txBody>
          <a:bodyPr>
            <a:normAutofit/>
          </a:bodyPr>
          <a:lstStyle/>
          <a:p>
            <a:r>
              <a:rPr lang="en-US" dirty="0"/>
              <a:t>Last hiring event October 18, 2022</a:t>
            </a:r>
          </a:p>
          <a:p>
            <a:pPr lvl="1"/>
            <a:r>
              <a:rPr lang="en-US" dirty="0"/>
              <a:t>42 positions posted</a:t>
            </a:r>
          </a:p>
          <a:p>
            <a:pPr lvl="1"/>
            <a:r>
              <a:rPr lang="en-US" dirty="0"/>
              <a:t>64 interviews performed</a:t>
            </a:r>
          </a:p>
          <a:p>
            <a:pPr lvl="1"/>
            <a:r>
              <a:rPr lang="en-US" dirty="0"/>
              <a:t>11 offer letters issued</a:t>
            </a:r>
          </a:p>
          <a:p>
            <a:pPr lvl="1"/>
            <a:r>
              <a:rPr lang="en-US" dirty="0"/>
              <a:t>8 new hires</a:t>
            </a:r>
          </a:p>
          <a:p>
            <a:r>
              <a:rPr lang="en-US" dirty="0"/>
              <a:t>Total up-to-date vacancies remaining: 61</a:t>
            </a:r>
          </a:p>
          <a:p>
            <a:r>
              <a:rPr lang="en-US" dirty="0"/>
              <a:t>Upcoming interview event November 28, 2022</a:t>
            </a:r>
          </a:p>
        </p:txBody>
      </p:sp>
    </p:spTree>
    <p:extLst>
      <p:ext uri="{BB962C8B-B14F-4D97-AF65-F5344CB8AC3E}">
        <p14:creationId xmlns:p14="http://schemas.microsoft.com/office/powerpoint/2010/main" val="357005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B33EE-09B0-42EB-B3D1-9F58387BF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Lunch and Learn Sessions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92EE3D-C2E8-4ED5-8D15-32E29FCAA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9612" y="1481864"/>
            <a:ext cx="10741490" cy="4608543"/>
          </a:xfrm>
        </p:spPr>
        <p:txBody>
          <a:bodyPr>
            <a:normAutofit/>
          </a:bodyPr>
          <a:lstStyle/>
          <a:p>
            <a:r>
              <a:rPr lang="en-US" dirty="0"/>
              <a:t>November sessions:</a:t>
            </a:r>
          </a:p>
          <a:p>
            <a:pPr lvl="1"/>
            <a:r>
              <a:rPr lang="en-US" dirty="0"/>
              <a:t>11/03 – Board of Adjustment</a:t>
            </a:r>
          </a:p>
          <a:p>
            <a:pPr lvl="1"/>
            <a:r>
              <a:rPr lang="en-US" dirty="0"/>
              <a:t>11/09 – Zoning 101</a:t>
            </a:r>
          </a:p>
          <a:p>
            <a:pPr lvl="1"/>
            <a:r>
              <a:rPr lang="en-US" dirty="0"/>
              <a:t>11/16 – Landscape</a:t>
            </a:r>
          </a:p>
          <a:p>
            <a:r>
              <a:rPr lang="en-US" dirty="0"/>
              <a:t>Average attendance: 30 attendees</a:t>
            </a:r>
          </a:p>
          <a:p>
            <a:r>
              <a:rPr lang="en-US" dirty="0"/>
              <a:t>Upcoming Sessions:</a:t>
            </a:r>
          </a:p>
          <a:p>
            <a:pPr lvl="1"/>
            <a:r>
              <a:rPr lang="en-US" dirty="0"/>
              <a:t>Development Process General Overview</a:t>
            </a:r>
          </a:p>
          <a:p>
            <a:pPr lvl="1"/>
            <a:r>
              <a:rPr lang="en-US" dirty="0"/>
              <a:t>Overview of the DEV GIS websites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8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B33EE-09B0-42EB-B3D1-9F58387BF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Commercial Review Initiatives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7B7D-7E9E-4F8C-8D6E-D4761C54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92EE3D-C2E8-4ED5-8D15-32E29FCAA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9612" y="1481864"/>
            <a:ext cx="10741490" cy="4608543"/>
          </a:xfrm>
        </p:spPr>
        <p:txBody>
          <a:bodyPr>
            <a:normAutofit/>
          </a:bodyPr>
          <a:lstStyle/>
          <a:p>
            <a:r>
              <a:rPr lang="en-US" dirty="0"/>
              <a:t>Second Q-Team</a:t>
            </a:r>
          </a:p>
          <a:p>
            <a:pPr lvl="1"/>
            <a:r>
              <a:rPr lang="en-US" dirty="0"/>
              <a:t>Appointment only</a:t>
            </a:r>
          </a:p>
          <a:p>
            <a:pPr lvl="1"/>
            <a:r>
              <a:rPr lang="en-US" dirty="0"/>
              <a:t>Electronic and paper submittals</a:t>
            </a:r>
          </a:p>
          <a:p>
            <a:pPr lvl="1"/>
            <a:r>
              <a:rPr lang="en-US" dirty="0"/>
              <a:t>Projects 1 – 10,000 square feet</a:t>
            </a:r>
          </a:p>
          <a:p>
            <a:pPr lvl="1"/>
            <a:r>
              <a:rPr lang="en-US" dirty="0"/>
              <a:t>Interior Renovation/Remodel and first-time finish out projects only</a:t>
            </a:r>
          </a:p>
          <a:p>
            <a:pPr lvl="1"/>
            <a:r>
              <a:rPr lang="en-US" dirty="0"/>
              <a:t>All occupancy classifications and land uses</a:t>
            </a:r>
          </a:p>
          <a:p>
            <a:pPr lvl="1"/>
            <a:r>
              <a:rPr lang="en-US" dirty="0"/>
              <a:t>Additional fee</a:t>
            </a:r>
          </a:p>
          <a:p>
            <a:pPr lvl="1"/>
            <a:r>
              <a:rPr lang="en-US" dirty="0"/>
              <a:t>Same day issuance</a:t>
            </a:r>
          </a:p>
        </p:txBody>
      </p:sp>
    </p:spTree>
    <p:extLst>
      <p:ext uri="{BB962C8B-B14F-4D97-AF65-F5344CB8AC3E}">
        <p14:creationId xmlns:p14="http://schemas.microsoft.com/office/powerpoint/2010/main" val="2353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EFC23-484B-4C91-8A65-880B8E205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Metrics – Monthly report Card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317DD-2013-40C8-865F-29BB6119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6304DE4-6B4C-4524-8710-01EB8D138F51}"/>
              </a:ext>
            </a:extLst>
          </p:cNvPr>
          <p:cNvSpPr txBox="1">
            <a:spLocks/>
          </p:cNvSpPr>
          <p:nvPr/>
        </p:nvSpPr>
        <p:spPr>
          <a:xfrm>
            <a:off x="709612" y="1481865"/>
            <a:ext cx="10741490" cy="70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F88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Residential Permit Submittals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947B4-75C0-4191-811E-A8D4E52B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35" y="2497826"/>
            <a:ext cx="11210925" cy="217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16DFA-3FD9-4858-829D-8CBC3BE93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35" y="4654936"/>
            <a:ext cx="11210925" cy="4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49A1B87BFE2479F957DA8CD2EF941" ma:contentTypeVersion="0" ma:contentTypeDescription="Create a new document." ma:contentTypeScope="" ma:versionID="f0fd4bdeb376ce46559b7ba870cb96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CE104-196E-4498-B264-64DD5F7EBE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42019-0B64-4B45-8DB8-00110255F0FF}">
  <ds:schemaRefs>
    <ds:schemaRef ds:uri="http://schemas.microsoft.com/office/2006/documentManagement/types"/>
    <ds:schemaRef ds:uri="http://schemas.microsoft.com/office/infopath/2007/PartnerControls"/>
    <ds:schemaRef ds:uri="7d03e134-1d85-42a5-84ce-e654e722138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f1ff444-9043-4f0e-8549-4e5ee0c757af"/>
    <ds:schemaRef ds:uri="http://www.w3.org/XML/1998/namespace"/>
    <ds:schemaRef ds:uri="http://purl.org/dc/dcmitype/"/>
    <ds:schemaRef ds:uri="1cdd8bef-486d-44f6-86dc-374fa44592f1"/>
    <ds:schemaRef ds:uri="ad2eb500-1ce7-4752-80c4-3d5270111d32"/>
  </ds:schemaRefs>
</ds:datastoreItem>
</file>

<file path=customXml/itemProps3.xml><?xml version="1.0" encoding="utf-8"?>
<ds:datastoreItem xmlns:ds="http://schemas.openxmlformats.org/officeDocument/2006/customXml" ds:itemID="{7439966D-B3AF-4DAC-946F-72615ED7DCEF}"/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356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Baur, Julie</dc:creator>
  <cp:lastModifiedBy>Yumet, Carolina</cp:lastModifiedBy>
  <cp:revision>112</cp:revision>
  <cp:lastPrinted>2019-08-15T20:07:05Z</cp:lastPrinted>
  <dcterms:created xsi:type="dcterms:W3CDTF">2019-08-15T19:06:22Z</dcterms:created>
  <dcterms:modified xsi:type="dcterms:W3CDTF">2022-11-17T20:22:41Z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0x0101001CF49A1B87BFE2479F957DA8CD2EF941</vt:lpwstr>
  </property>
</Properties>
</file>